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
  </p:notesMasterIdLst>
  <p:sldIdLst>
    <p:sldId id="269" r:id="rId2"/>
    <p:sldId id="270" r:id="rId3"/>
    <p:sldId id="272" r:id="rId4"/>
    <p:sldId id="274" r:id="rId5"/>
    <p:sldId id="273" r:id="rId6"/>
    <p:sldId id="263" r:id="rId7"/>
    <p:sldId id="276" r:id="rId8"/>
  </p:sldIdLst>
  <p:sldSz cx="30275213" cy="21383625"/>
  <p:notesSz cx="6735763" cy="986948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C7DB"/>
    <a:srgbClr val="00B0F0"/>
    <a:srgbClr val="8FAADC"/>
    <a:srgbClr val="1D58BA"/>
    <a:srgbClr val="FFFFFF"/>
    <a:srgbClr val="242424"/>
    <a:srgbClr val="1150B7"/>
    <a:srgbClr val="1351B8"/>
    <a:srgbClr val="0A0A0A"/>
    <a:srgbClr val="3E3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24" autoAdjust="0"/>
    <p:restoredTop sz="96612" autoAdjust="0"/>
  </p:normalViewPr>
  <p:slideViewPr>
    <p:cSldViewPr snapToGrid="0">
      <p:cViewPr>
        <p:scale>
          <a:sx n="25" d="100"/>
          <a:sy n="25" d="100"/>
        </p:scale>
        <p:origin x="2022" y="1152"/>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0ren5\Desktop\&#12514;&#12540;&#12479;&#12540;&#36895;&#24230;&#12392;&#21046;&#21205;&#36317;&#38626;&#12398;&#38306;&#20418;&#12395;&#12388;&#12356;&#12390;.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0ren5\Desktop\&#12514;&#12540;&#12479;&#12540;&#36895;&#24230;&#12392;&#21046;&#21205;&#36317;&#38626;&#12398;&#38306;&#20418;&#12395;&#12388;&#12356;&#1239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ltLang="ja-JP" sz="1400" b="0" i="0" u="none" strike="noStrike" kern="1200" spc="0" baseline="0" dirty="0">
                <a:solidFill>
                  <a:prstClr val="black"/>
                </a:solidFill>
              </a:rPr>
              <a:t>Kick Power vs. Voltage </a:t>
            </a:r>
            <a:r>
              <a:rPr lang="en-US" altLang="ja-JP" sz="1050" b="0" i="0" u="none" strike="noStrike" kern="1200" spc="0" baseline="0" dirty="0">
                <a:solidFill>
                  <a:prstClr val="black"/>
                </a:solidFill>
              </a:rPr>
              <a:t>(Fig.3) </a:t>
            </a:r>
          </a:p>
          <a:p>
            <a:pPr>
              <a:defRPr/>
            </a:pPr>
            <a:r>
              <a:rPr lang="en-US" altLang="ja-JP" sz="900" b="0" i="0" u="none" strike="noStrike" kern="1200" spc="0" baseline="0" dirty="0">
                <a:solidFill>
                  <a:prstClr val="black"/>
                </a:solidFill>
              </a:rPr>
              <a:t>capacitance = 4700μF</a:t>
            </a:r>
            <a:endParaRPr lang="ja-JP" altLang="ja-JP" sz="1100" b="0" i="0" u="none" strike="noStrike" kern="1200" spc="0" baseline="0" dirty="0">
              <a:solidFill>
                <a:prstClr val="black"/>
              </a:solidFill>
            </a:endParaRPr>
          </a:p>
        </c:rich>
      </c:tx>
      <c:layout>
        <c:manualLayout>
          <c:xMode val="edge"/>
          <c:yMode val="edge"/>
          <c:x val="0.24933402883031841"/>
          <c:y val="1.412291571131686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ja-JP"/>
        </a:p>
      </c:txPr>
    </c:title>
    <c:autoTitleDeleted val="0"/>
    <c:plotArea>
      <c:layout>
        <c:manualLayout>
          <c:layoutTarget val="inner"/>
          <c:xMode val="edge"/>
          <c:yMode val="edge"/>
          <c:x val="0.22040318203930589"/>
          <c:y val="0.22737517329343113"/>
          <c:w val="0.77905319447352717"/>
          <c:h val="0.61592115321562224"/>
        </c:manualLayout>
      </c:layout>
      <c:lineChart>
        <c:grouping val="standard"/>
        <c:varyColors val="0"/>
        <c:ser>
          <c:idx val="0"/>
          <c:order val="0"/>
          <c:spPr>
            <a:ln w="28575" cap="rnd">
              <a:noFill/>
              <a:round/>
            </a:ln>
            <a:effectLst/>
          </c:spPr>
          <c:marker>
            <c:symbol val="diamond"/>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2">
                    <a:lumMod val="75000"/>
                  </a:schemeClr>
                </a:solidFill>
                <a:prstDash val="solid"/>
              </a:ln>
              <a:effectLst/>
            </c:spPr>
            <c:trendlineType val="linear"/>
            <c:dispRSqr val="0"/>
            <c:dispEq val="0"/>
          </c:trendline>
          <c:cat>
            <c:numRef>
              <c:f>Sheet2!$A$31:$A$36</c:f>
              <c:numCache>
                <c:formatCode>General</c:formatCode>
                <c:ptCount val="6"/>
                <c:pt idx="0">
                  <c:v>15</c:v>
                </c:pt>
                <c:pt idx="1">
                  <c:v>20</c:v>
                </c:pt>
                <c:pt idx="2">
                  <c:v>25</c:v>
                </c:pt>
                <c:pt idx="3">
                  <c:v>30</c:v>
                </c:pt>
                <c:pt idx="4">
                  <c:v>35</c:v>
                </c:pt>
                <c:pt idx="5">
                  <c:v>40</c:v>
                </c:pt>
              </c:numCache>
            </c:numRef>
          </c:cat>
          <c:val>
            <c:numRef>
              <c:f>Sheet2!$B$31:$B$36</c:f>
              <c:numCache>
                <c:formatCode>General</c:formatCode>
                <c:ptCount val="6"/>
                <c:pt idx="0">
                  <c:v>619</c:v>
                </c:pt>
                <c:pt idx="1">
                  <c:v>944</c:v>
                </c:pt>
                <c:pt idx="2">
                  <c:v>1274</c:v>
                </c:pt>
                <c:pt idx="3">
                  <c:v>1472</c:v>
                </c:pt>
                <c:pt idx="4">
                  <c:v>1596</c:v>
                </c:pt>
                <c:pt idx="5">
                  <c:v>1788</c:v>
                </c:pt>
              </c:numCache>
            </c:numRef>
          </c:val>
          <c:smooth val="0"/>
          <c:extLst>
            <c:ext xmlns:c16="http://schemas.microsoft.com/office/drawing/2014/chart" uri="{C3380CC4-5D6E-409C-BE32-E72D297353CC}">
              <c16:uniqueId val="{00000002-2783-4C07-9C65-D6B439C95457}"/>
            </c:ext>
          </c:extLst>
        </c:ser>
        <c:dLbls>
          <c:showLegendKey val="0"/>
          <c:showVal val="0"/>
          <c:showCatName val="0"/>
          <c:showSerName val="0"/>
          <c:showPercent val="0"/>
          <c:showBubbleSize val="0"/>
        </c:dLbls>
        <c:marker val="1"/>
        <c:smooth val="0"/>
        <c:axId val="-315725680"/>
        <c:axId val="-315725136"/>
      </c:lineChart>
      <c:catAx>
        <c:axId val="-31572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ja-JP"/>
          </a:p>
        </c:txPr>
        <c:crossAx val="-315725136"/>
        <c:crosses val="autoZero"/>
        <c:auto val="1"/>
        <c:lblAlgn val="ctr"/>
        <c:lblOffset val="100"/>
        <c:noMultiLvlLbl val="0"/>
      </c:catAx>
      <c:valAx>
        <c:axId val="-31572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ja-JP"/>
          </a:p>
        </c:txPr>
        <c:crossAx val="-315725680"/>
        <c:crosses val="autoZero"/>
        <c:crossBetween val="between"/>
      </c:valAx>
      <c:spPr>
        <a:noFill/>
        <a:ln>
          <a:noFill/>
        </a:ln>
        <a:effectLst/>
      </c:spPr>
    </c:plotArea>
    <c:plotVisOnly val="1"/>
    <c:dispBlanksAs val="gap"/>
    <c:showDLblsOverMax val="0"/>
  </c:chart>
  <c:spPr>
    <a:solidFill>
      <a:schemeClr val="lt1"/>
    </a:solidFill>
    <a:ln w="1905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ltLang="ja-JP" sz="1400" b="0" i="0" u="none" strike="noStrike" kern="1200" spc="0" baseline="0" dirty="0">
                <a:solidFill>
                  <a:prstClr val="black"/>
                </a:solidFill>
              </a:rPr>
              <a:t>Kick Power </a:t>
            </a:r>
            <a:r>
              <a:rPr lang="en-US" altLang="ja-JP" dirty="0"/>
              <a:t>vs.</a:t>
            </a:r>
            <a:r>
              <a:rPr lang="en-US" altLang="ja-JP" baseline="0" dirty="0"/>
              <a:t> </a:t>
            </a:r>
            <a:r>
              <a:rPr lang="en-US" altLang="ja-JP" sz="1400" b="0" i="0" u="none" strike="noStrike" kern="1200" spc="0" baseline="0" dirty="0">
                <a:solidFill>
                  <a:prstClr val="black"/>
                </a:solidFill>
              </a:rPr>
              <a:t>Capacitance</a:t>
            </a:r>
            <a:r>
              <a:rPr lang="en-US" altLang="ja-JP" baseline="0" dirty="0"/>
              <a:t> </a:t>
            </a:r>
            <a:r>
              <a:rPr lang="en-US" altLang="ja-JP" sz="1050" baseline="0" dirty="0"/>
              <a:t>(Fig.2) </a:t>
            </a:r>
          </a:p>
          <a:p>
            <a:pPr>
              <a:defRPr/>
            </a:pPr>
            <a:r>
              <a:rPr lang="en-US" altLang="ja-JP" sz="900" baseline="0" dirty="0"/>
              <a:t>voltage = 22V</a:t>
            </a:r>
            <a:endParaRPr lang="ja-JP" sz="1100" dirty="0"/>
          </a:p>
        </c:rich>
      </c:tx>
      <c:layout>
        <c:manualLayout>
          <c:xMode val="edge"/>
          <c:yMode val="edge"/>
          <c:x val="0.23594186553680815"/>
          <c:y val="2.074592167121174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ja-JP"/>
        </a:p>
      </c:txPr>
    </c:title>
    <c:autoTitleDeleted val="0"/>
    <c:plotArea>
      <c:layout>
        <c:manualLayout>
          <c:layoutTarget val="inner"/>
          <c:xMode val="edge"/>
          <c:yMode val="edge"/>
          <c:x val="0.1573194019231294"/>
          <c:y val="0.19280735715649838"/>
          <c:w val="0.77994260856562736"/>
          <c:h val="0.64972793499196613"/>
        </c:manualLayout>
      </c:layout>
      <c:lineChart>
        <c:grouping val="standard"/>
        <c:varyColors val="0"/>
        <c:ser>
          <c:idx val="0"/>
          <c:order val="0"/>
          <c:spPr>
            <a:ln w="28575" cap="rnd">
              <a:noFill/>
              <a:round/>
            </a:ln>
            <a:effectLst/>
          </c:spPr>
          <c:marker>
            <c:symbol val="diamond"/>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cmpd="sng">
                <a:solidFill>
                  <a:schemeClr val="accent2">
                    <a:lumMod val="75000"/>
                  </a:schemeClr>
                </a:solidFill>
                <a:prstDash val="solid"/>
              </a:ln>
              <a:effectLst/>
            </c:spPr>
            <c:trendlineType val="linear"/>
            <c:dispRSqr val="0"/>
            <c:dispEq val="0"/>
          </c:trendline>
          <c:cat>
            <c:numRef>
              <c:f>Sheet2!$A$2:$A$9</c:f>
              <c:numCache>
                <c:formatCode>General</c:formatCode>
                <c:ptCount val="8"/>
                <c:pt idx="0">
                  <c:v>220</c:v>
                </c:pt>
                <c:pt idx="1">
                  <c:v>330</c:v>
                </c:pt>
                <c:pt idx="2">
                  <c:v>470</c:v>
                </c:pt>
                <c:pt idx="3">
                  <c:v>560</c:v>
                </c:pt>
                <c:pt idx="4">
                  <c:v>1000</c:v>
                </c:pt>
                <c:pt idx="5">
                  <c:v>2200</c:v>
                </c:pt>
                <c:pt idx="6">
                  <c:v>3300</c:v>
                </c:pt>
                <c:pt idx="7">
                  <c:v>4700</c:v>
                </c:pt>
              </c:numCache>
            </c:numRef>
          </c:cat>
          <c:val>
            <c:numRef>
              <c:f>Sheet2!$B$2:$B$9</c:f>
              <c:numCache>
                <c:formatCode>General</c:formatCode>
                <c:ptCount val="8"/>
                <c:pt idx="0">
                  <c:v>1336</c:v>
                </c:pt>
                <c:pt idx="1">
                  <c:v>1444</c:v>
                </c:pt>
                <c:pt idx="2">
                  <c:v>1521</c:v>
                </c:pt>
                <c:pt idx="3">
                  <c:v>1567</c:v>
                </c:pt>
                <c:pt idx="4">
                  <c:v>1642</c:v>
                </c:pt>
                <c:pt idx="5">
                  <c:v>1770</c:v>
                </c:pt>
                <c:pt idx="6">
                  <c:v>1890</c:v>
                </c:pt>
                <c:pt idx="7">
                  <c:v>2117</c:v>
                </c:pt>
              </c:numCache>
            </c:numRef>
          </c:val>
          <c:smooth val="0"/>
          <c:extLst>
            <c:ext xmlns:c16="http://schemas.microsoft.com/office/drawing/2014/chart" uri="{C3380CC4-5D6E-409C-BE32-E72D297353CC}">
              <c16:uniqueId val="{00000002-694A-4FA9-9CD1-F4ACAFFED00A}"/>
            </c:ext>
          </c:extLst>
        </c:ser>
        <c:dLbls>
          <c:showLegendKey val="0"/>
          <c:showVal val="0"/>
          <c:showCatName val="0"/>
          <c:showSerName val="0"/>
          <c:showPercent val="0"/>
          <c:showBubbleSize val="0"/>
        </c:dLbls>
        <c:marker val="1"/>
        <c:smooth val="0"/>
        <c:axId val="-315726224"/>
        <c:axId val="-315733296"/>
      </c:lineChart>
      <c:catAx>
        <c:axId val="-31572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ja-JP"/>
          </a:p>
        </c:txPr>
        <c:crossAx val="-315733296"/>
        <c:crosses val="autoZero"/>
        <c:auto val="1"/>
        <c:lblAlgn val="ctr"/>
        <c:lblOffset val="100"/>
        <c:noMultiLvlLbl val="0"/>
      </c:catAx>
      <c:valAx>
        <c:axId val="-315733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ja-JP"/>
          </a:p>
        </c:txPr>
        <c:crossAx val="-315726224"/>
        <c:crosses val="autoZero"/>
        <c:crossBetween val="between"/>
      </c:valAx>
      <c:spPr>
        <a:noFill/>
        <a:ln>
          <a:noFill/>
        </a:ln>
        <a:effectLst/>
      </c:spPr>
    </c:plotArea>
    <c:plotVisOnly val="1"/>
    <c:dispBlanksAs val="gap"/>
    <c:showDLblsOverMax val="0"/>
  </c:chart>
  <c:spPr>
    <a:solidFill>
      <a:schemeClr val="lt1"/>
    </a:solidFill>
    <a:ln w="1905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1600" b="1" dirty="0">
                <a:solidFill>
                  <a:schemeClr val="tx1"/>
                </a:solidFill>
                <a:latin typeface="游ゴシック" panose="020B0400000000000000" pitchFamily="50" charset="-128"/>
                <a:ea typeface="游ゴシック" panose="020B0400000000000000" pitchFamily="50" charset="-128"/>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4531-4DF5-8682-E0209890A197}"/>
            </c:ext>
          </c:extLst>
        </c:ser>
        <c:dLbls>
          <c:dLblPos val="outEnd"/>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lumMod val="50000"/>
          <a:lumOff val="50000"/>
        </a:schemeClr>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0.04103</cdr:x>
      <cdr:y>0.05359</cdr:y>
    </cdr:from>
    <cdr:to>
      <cdr:x>0.16942</cdr:x>
      <cdr:y>0.13999</cdr:y>
    </cdr:to>
    <cdr:sp macro="" textlink="">
      <cdr:nvSpPr>
        <cdr:cNvPr id="2" name="テキスト ボックス 1">
          <a:extLst xmlns:a="http://schemas.openxmlformats.org/drawingml/2006/main">
            <a:ext uri="{FF2B5EF4-FFF2-40B4-BE49-F238E27FC236}">
              <a16:creationId xmlns:a16="http://schemas.microsoft.com/office/drawing/2014/main" id="{AF53F07B-E04B-1921-D019-78CE542C0F21}"/>
            </a:ext>
          </a:extLst>
        </cdr:cNvPr>
        <cdr:cNvSpPr txBox="1"/>
      </cdr:nvSpPr>
      <cdr:spPr>
        <a:xfrm xmlns:a="http://schemas.openxmlformats.org/drawingml/2006/main">
          <a:off x="175074" y="117848"/>
          <a:ext cx="547904" cy="1899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dirty="0"/>
            <a:t>(mm)</a:t>
          </a:r>
          <a:endParaRPr lang="ja-JP" altLang="en-US" sz="1100" dirty="0"/>
        </a:p>
      </cdr:txBody>
    </cdr:sp>
  </cdr:relSizeAnchor>
  <cdr:relSizeAnchor xmlns:cdr="http://schemas.openxmlformats.org/drawingml/2006/chartDrawing">
    <cdr:from>
      <cdr:x>0.89622</cdr:x>
      <cdr:y>0.82358</cdr:y>
    </cdr:from>
    <cdr:to>
      <cdr:x>0.98751</cdr:x>
      <cdr:y>0.90998</cdr:y>
    </cdr:to>
    <cdr:sp macro="" textlink="">
      <cdr:nvSpPr>
        <cdr:cNvPr id="3" name="テキスト ボックス 2">
          <a:extLst xmlns:a="http://schemas.openxmlformats.org/drawingml/2006/main">
            <a:ext uri="{FF2B5EF4-FFF2-40B4-BE49-F238E27FC236}">
              <a16:creationId xmlns:a16="http://schemas.microsoft.com/office/drawing/2014/main" id="{2D3DAD84-1856-7750-783F-DC62F5FB91A2}"/>
            </a:ext>
          </a:extLst>
        </cdr:cNvPr>
        <cdr:cNvSpPr txBox="1"/>
      </cdr:nvSpPr>
      <cdr:spPr>
        <a:xfrm xmlns:a="http://schemas.openxmlformats.org/drawingml/2006/main">
          <a:off x="3824569" y="1811056"/>
          <a:ext cx="389562" cy="18998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dirty="0"/>
            <a:t>(V)</a:t>
          </a:r>
          <a:endParaRPr lang="ja-JP" alt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752FE-61E9-8BFB-0D64-C70C37988E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17DAA82-3345-9AEE-5E6A-1875382A1C1B}"/>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A2B8D287-E544-3825-F8CE-5FFF3FF301F9}"/>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034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41491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752FE-61E9-8BFB-0D64-C70C37988E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17DAA82-3345-9AEE-5E6A-1875382A1C1B}"/>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A2B8D287-E544-3825-F8CE-5FFF3FF301F9}"/>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0345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E30B2-8EAF-292A-CE00-E3B38A6784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5D6D8-22E6-AE45-3728-FA16455F17D7}"/>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C2045003-F758-9A02-1501-7AE6B2705396}"/>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15038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7" name="Google Shape;47;p7"/>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8" name="Google Shape;48;p7"/>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9" name="Google Shape;49;p7"/>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2" name="Google Shape;52;p8"/>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3" name="Google Shape;53;p8"/>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085453" y="1425600"/>
            <a:ext cx="9764777" cy="49896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4300"/>
              <a:buFont typeface="Arial"/>
              <a:buNone/>
              <a:defRPr sz="86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6" name="Google Shape;56;p9"/>
          <p:cNvSpPr txBox="1">
            <a:spLocks noGrp="1"/>
          </p:cNvSpPr>
          <p:nvPr>
            <p:ph type="body" idx="1"/>
          </p:nvPr>
        </p:nvSpPr>
        <p:spPr>
          <a:xfrm>
            <a:off x="12871461" y="3078902"/>
            <a:ext cx="15327486" cy="15196799"/>
          </a:xfrm>
          <a:prstGeom prst="rect">
            <a:avLst/>
          </a:prstGeom>
          <a:noFill/>
          <a:ln>
            <a:noFill/>
          </a:ln>
        </p:spPr>
        <p:txBody>
          <a:bodyPr spcFirstLastPara="1" wrap="square" lIns="123100" tIns="61525" rIns="123100" bIns="61525" anchor="t" anchorCtr="0">
            <a:normAutofit/>
          </a:bodyPr>
          <a:lstStyle>
            <a:lvl1pPr marL="914391" lvl="0" indent="-1003292" algn="l">
              <a:lnSpc>
                <a:spcPct val="90000"/>
              </a:lnSpc>
              <a:spcBef>
                <a:spcPts val="2600"/>
              </a:spcBef>
              <a:spcAft>
                <a:spcPts val="0"/>
              </a:spcAft>
              <a:buClr>
                <a:schemeClr val="dk1"/>
              </a:buClr>
              <a:buSzPts val="4300"/>
              <a:buChar char="•"/>
              <a:defRPr sz="8600"/>
            </a:lvl1pPr>
            <a:lvl2pPr marL="1828784" lvl="1" indent="-939792" algn="l">
              <a:lnSpc>
                <a:spcPct val="90000"/>
              </a:lnSpc>
              <a:spcBef>
                <a:spcPts val="1400"/>
              </a:spcBef>
              <a:spcAft>
                <a:spcPts val="0"/>
              </a:spcAft>
              <a:buClr>
                <a:schemeClr val="dk1"/>
              </a:buClr>
              <a:buSzPts val="3800"/>
              <a:buChar char="•"/>
              <a:defRPr sz="7600"/>
            </a:lvl2pPr>
            <a:lvl3pPr marL="2743175" lvl="2" indent="-863592" algn="l">
              <a:lnSpc>
                <a:spcPct val="90000"/>
              </a:lnSpc>
              <a:spcBef>
                <a:spcPts val="1400"/>
              </a:spcBef>
              <a:spcAft>
                <a:spcPts val="0"/>
              </a:spcAft>
              <a:buClr>
                <a:schemeClr val="dk1"/>
              </a:buClr>
              <a:buSzPts val="3200"/>
              <a:buChar char="•"/>
              <a:defRPr sz="6400"/>
            </a:lvl3pPr>
            <a:lvl4pPr marL="3657568" lvl="3" indent="-800093" algn="l">
              <a:lnSpc>
                <a:spcPct val="90000"/>
              </a:lnSpc>
              <a:spcBef>
                <a:spcPts val="1400"/>
              </a:spcBef>
              <a:spcAft>
                <a:spcPts val="0"/>
              </a:spcAft>
              <a:buClr>
                <a:schemeClr val="dk1"/>
              </a:buClr>
              <a:buSzPts val="2700"/>
              <a:buChar char="•"/>
              <a:defRPr sz="5400"/>
            </a:lvl4pPr>
            <a:lvl5pPr marL="4571959" lvl="4" indent="-800093" algn="l">
              <a:lnSpc>
                <a:spcPct val="90000"/>
              </a:lnSpc>
              <a:spcBef>
                <a:spcPts val="1400"/>
              </a:spcBef>
              <a:spcAft>
                <a:spcPts val="0"/>
              </a:spcAft>
              <a:buClr>
                <a:schemeClr val="dk1"/>
              </a:buClr>
              <a:buSzPts val="2700"/>
              <a:buChar char="•"/>
              <a:defRPr sz="5400"/>
            </a:lvl5pPr>
            <a:lvl6pPr marL="5486352" lvl="5" indent="-800093" algn="l">
              <a:lnSpc>
                <a:spcPct val="90000"/>
              </a:lnSpc>
              <a:spcBef>
                <a:spcPts val="1400"/>
              </a:spcBef>
              <a:spcAft>
                <a:spcPts val="0"/>
              </a:spcAft>
              <a:buClr>
                <a:schemeClr val="dk1"/>
              </a:buClr>
              <a:buSzPts val="2700"/>
              <a:buChar char="•"/>
              <a:defRPr sz="5400"/>
            </a:lvl6pPr>
            <a:lvl7pPr marL="6400743" lvl="6" indent="-800093" algn="l">
              <a:lnSpc>
                <a:spcPct val="90000"/>
              </a:lnSpc>
              <a:spcBef>
                <a:spcPts val="1400"/>
              </a:spcBef>
              <a:spcAft>
                <a:spcPts val="0"/>
              </a:spcAft>
              <a:buClr>
                <a:schemeClr val="dk1"/>
              </a:buClr>
              <a:buSzPts val="2700"/>
              <a:buChar char="•"/>
              <a:defRPr sz="5400"/>
            </a:lvl7pPr>
            <a:lvl8pPr marL="7315136" lvl="7" indent="-800093" algn="l">
              <a:lnSpc>
                <a:spcPct val="90000"/>
              </a:lnSpc>
              <a:spcBef>
                <a:spcPts val="1400"/>
              </a:spcBef>
              <a:spcAft>
                <a:spcPts val="0"/>
              </a:spcAft>
              <a:buClr>
                <a:schemeClr val="dk1"/>
              </a:buClr>
              <a:buSzPts val="2700"/>
              <a:buChar char="•"/>
              <a:defRPr sz="5400"/>
            </a:lvl8pPr>
            <a:lvl9pPr marL="8229527" lvl="8" indent="-800093" algn="l">
              <a:lnSpc>
                <a:spcPct val="90000"/>
              </a:lnSpc>
              <a:spcBef>
                <a:spcPts val="1400"/>
              </a:spcBef>
              <a:spcAft>
                <a:spcPts val="0"/>
              </a:spcAft>
              <a:buClr>
                <a:schemeClr val="dk1"/>
              </a:buClr>
              <a:buSzPts val="2700"/>
              <a:buChar char="•"/>
              <a:defRPr sz="5400"/>
            </a:lvl9pPr>
          </a:lstStyle>
          <a:p>
            <a:endParaRPr/>
          </a:p>
        </p:txBody>
      </p:sp>
      <p:sp>
        <p:nvSpPr>
          <p:cNvPr id="57" name="Google Shape;57;p9"/>
          <p:cNvSpPr txBox="1">
            <a:spLocks noGrp="1"/>
          </p:cNvSpPr>
          <p:nvPr>
            <p:ph type="body" idx="2"/>
          </p:nvPr>
        </p:nvSpPr>
        <p:spPr>
          <a:xfrm>
            <a:off x="2085453" y="6415202"/>
            <a:ext cx="9764777" cy="11884799"/>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chemeClr val="dk1"/>
              </a:buClr>
              <a:buSzPts val="2200"/>
              <a:buNone/>
              <a:defRPr sz="4399"/>
            </a:lvl1pPr>
            <a:lvl2pPr marL="1828784" lvl="1" indent="-457196" algn="l">
              <a:lnSpc>
                <a:spcPct val="90000"/>
              </a:lnSpc>
              <a:spcBef>
                <a:spcPts val="1400"/>
              </a:spcBef>
              <a:spcAft>
                <a:spcPts val="0"/>
              </a:spcAft>
              <a:buClr>
                <a:schemeClr val="dk1"/>
              </a:buClr>
              <a:buSzPts val="1900"/>
              <a:buNone/>
              <a:defRPr sz="3799"/>
            </a:lvl2pPr>
            <a:lvl3pPr marL="2743175" lvl="2" indent="-457196" algn="l">
              <a:lnSpc>
                <a:spcPct val="90000"/>
              </a:lnSpc>
              <a:spcBef>
                <a:spcPts val="1400"/>
              </a:spcBef>
              <a:spcAft>
                <a:spcPts val="0"/>
              </a:spcAft>
              <a:buClr>
                <a:schemeClr val="dk1"/>
              </a:buClr>
              <a:buSzPts val="1600"/>
              <a:buNone/>
              <a:defRPr sz="3200"/>
            </a:lvl3pPr>
            <a:lvl4pPr marL="3657568" lvl="3" indent="-457196" algn="l">
              <a:lnSpc>
                <a:spcPct val="90000"/>
              </a:lnSpc>
              <a:spcBef>
                <a:spcPts val="1400"/>
              </a:spcBef>
              <a:spcAft>
                <a:spcPts val="0"/>
              </a:spcAft>
              <a:buClr>
                <a:schemeClr val="dk1"/>
              </a:buClr>
              <a:buSzPts val="1300"/>
              <a:buNone/>
              <a:defRPr sz="2600"/>
            </a:lvl4pPr>
            <a:lvl5pPr marL="4571959" lvl="4" indent="-457196" algn="l">
              <a:lnSpc>
                <a:spcPct val="90000"/>
              </a:lnSpc>
              <a:spcBef>
                <a:spcPts val="1400"/>
              </a:spcBef>
              <a:spcAft>
                <a:spcPts val="0"/>
              </a:spcAft>
              <a:buClr>
                <a:schemeClr val="dk1"/>
              </a:buClr>
              <a:buSzPts val="1300"/>
              <a:buNone/>
              <a:defRPr sz="2600"/>
            </a:lvl5pPr>
            <a:lvl6pPr marL="5486352" lvl="5" indent="-457196" algn="l">
              <a:lnSpc>
                <a:spcPct val="90000"/>
              </a:lnSpc>
              <a:spcBef>
                <a:spcPts val="1400"/>
              </a:spcBef>
              <a:spcAft>
                <a:spcPts val="0"/>
              </a:spcAft>
              <a:buClr>
                <a:schemeClr val="dk1"/>
              </a:buClr>
              <a:buSzPts val="1300"/>
              <a:buNone/>
              <a:defRPr sz="2600"/>
            </a:lvl6pPr>
            <a:lvl7pPr marL="6400743" lvl="6" indent="-457196" algn="l">
              <a:lnSpc>
                <a:spcPct val="90000"/>
              </a:lnSpc>
              <a:spcBef>
                <a:spcPts val="1400"/>
              </a:spcBef>
              <a:spcAft>
                <a:spcPts val="0"/>
              </a:spcAft>
              <a:buClr>
                <a:schemeClr val="dk1"/>
              </a:buClr>
              <a:buSzPts val="1300"/>
              <a:buNone/>
              <a:defRPr sz="2600"/>
            </a:lvl7pPr>
            <a:lvl8pPr marL="7315136" lvl="7" indent="-457196" algn="l">
              <a:lnSpc>
                <a:spcPct val="90000"/>
              </a:lnSpc>
              <a:spcBef>
                <a:spcPts val="1400"/>
              </a:spcBef>
              <a:spcAft>
                <a:spcPts val="0"/>
              </a:spcAft>
              <a:buClr>
                <a:schemeClr val="dk1"/>
              </a:buClr>
              <a:buSzPts val="1300"/>
              <a:buNone/>
              <a:defRPr sz="2600"/>
            </a:lvl8pPr>
            <a:lvl9pPr marL="8229527" lvl="8" indent="-457196" algn="l">
              <a:lnSpc>
                <a:spcPct val="90000"/>
              </a:lnSpc>
              <a:spcBef>
                <a:spcPts val="1400"/>
              </a:spcBef>
              <a:spcAft>
                <a:spcPts val="0"/>
              </a:spcAft>
              <a:buClr>
                <a:schemeClr val="dk1"/>
              </a:buClr>
              <a:buSzPts val="1300"/>
              <a:buNone/>
              <a:defRPr sz="2600"/>
            </a:lvl9pPr>
          </a:lstStyle>
          <a:p>
            <a:endParaRPr/>
          </a:p>
        </p:txBody>
      </p:sp>
      <p:sp>
        <p:nvSpPr>
          <p:cNvPr id="58" name="Google Shape;58;p9"/>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9" name="Google Shape;59;p9"/>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0" name="Google Shape;60;p9"/>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2085453" y="1425600"/>
            <a:ext cx="9764777" cy="49896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4300"/>
              <a:buFont typeface="Arial"/>
              <a:buNone/>
              <a:defRPr sz="86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3" name="Google Shape;63;p10"/>
          <p:cNvSpPr>
            <a:spLocks noGrp="1"/>
          </p:cNvSpPr>
          <p:nvPr>
            <p:ph type="pic" idx="2"/>
          </p:nvPr>
        </p:nvSpPr>
        <p:spPr>
          <a:xfrm>
            <a:off x="12871461" y="3078902"/>
            <a:ext cx="15327486" cy="15196799"/>
          </a:xfrm>
          <a:prstGeom prst="rect">
            <a:avLst/>
          </a:prstGeom>
          <a:noFill/>
          <a:ln>
            <a:noFill/>
          </a:ln>
        </p:spPr>
      </p:sp>
      <p:sp>
        <p:nvSpPr>
          <p:cNvPr id="64" name="Google Shape;64;p10"/>
          <p:cNvSpPr txBox="1">
            <a:spLocks noGrp="1"/>
          </p:cNvSpPr>
          <p:nvPr>
            <p:ph type="body" idx="1"/>
          </p:nvPr>
        </p:nvSpPr>
        <p:spPr>
          <a:xfrm>
            <a:off x="2085453" y="6415202"/>
            <a:ext cx="9764777" cy="11884799"/>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chemeClr val="dk1"/>
              </a:buClr>
              <a:buSzPts val="2200"/>
              <a:buNone/>
              <a:defRPr sz="4399"/>
            </a:lvl1pPr>
            <a:lvl2pPr marL="1828784" lvl="1" indent="-457196" algn="l">
              <a:lnSpc>
                <a:spcPct val="90000"/>
              </a:lnSpc>
              <a:spcBef>
                <a:spcPts val="1400"/>
              </a:spcBef>
              <a:spcAft>
                <a:spcPts val="0"/>
              </a:spcAft>
              <a:buClr>
                <a:schemeClr val="dk1"/>
              </a:buClr>
              <a:buSzPts val="1900"/>
              <a:buNone/>
              <a:defRPr sz="3799"/>
            </a:lvl2pPr>
            <a:lvl3pPr marL="2743175" lvl="2" indent="-457196" algn="l">
              <a:lnSpc>
                <a:spcPct val="90000"/>
              </a:lnSpc>
              <a:spcBef>
                <a:spcPts val="1400"/>
              </a:spcBef>
              <a:spcAft>
                <a:spcPts val="0"/>
              </a:spcAft>
              <a:buClr>
                <a:schemeClr val="dk1"/>
              </a:buClr>
              <a:buSzPts val="1600"/>
              <a:buNone/>
              <a:defRPr sz="3200"/>
            </a:lvl3pPr>
            <a:lvl4pPr marL="3657568" lvl="3" indent="-457196" algn="l">
              <a:lnSpc>
                <a:spcPct val="90000"/>
              </a:lnSpc>
              <a:spcBef>
                <a:spcPts val="1400"/>
              </a:spcBef>
              <a:spcAft>
                <a:spcPts val="0"/>
              </a:spcAft>
              <a:buClr>
                <a:schemeClr val="dk1"/>
              </a:buClr>
              <a:buSzPts val="1300"/>
              <a:buNone/>
              <a:defRPr sz="2600"/>
            </a:lvl4pPr>
            <a:lvl5pPr marL="4571959" lvl="4" indent="-457196" algn="l">
              <a:lnSpc>
                <a:spcPct val="90000"/>
              </a:lnSpc>
              <a:spcBef>
                <a:spcPts val="1400"/>
              </a:spcBef>
              <a:spcAft>
                <a:spcPts val="0"/>
              </a:spcAft>
              <a:buClr>
                <a:schemeClr val="dk1"/>
              </a:buClr>
              <a:buSzPts val="1300"/>
              <a:buNone/>
              <a:defRPr sz="2600"/>
            </a:lvl5pPr>
            <a:lvl6pPr marL="5486352" lvl="5" indent="-457196" algn="l">
              <a:lnSpc>
                <a:spcPct val="90000"/>
              </a:lnSpc>
              <a:spcBef>
                <a:spcPts val="1400"/>
              </a:spcBef>
              <a:spcAft>
                <a:spcPts val="0"/>
              </a:spcAft>
              <a:buClr>
                <a:schemeClr val="dk1"/>
              </a:buClr>
              <a:buSzPts val="1300"/>
              <a:buNone/>
              <a:defRPr sz="2600"/>
            </a:lvl6pPr>
            <a:lvl7pPr marL="6400743" lvl="6" indent="-457196" algn="l">
              <a:lnSpc>
                <a:spcPct val="90000"/>
              </a:lnSpc>
              <a:spcBef>
                <a:spcPts val="1400"/>
              </a:spcBef>
              <a:spcAft>
                <a:spcPts val="0"/>
              </a:spcAft>
              <a:buClr>
                <a:schemeClr val="dk1"/>
              </a:buClr>
              <a:buSzPts val="1300"/>
              <a:buNone/>
              <a:defRPr sz="2600"/>
            </a:lvl7pPr>
            <a:lvl8pPr marL="7315136" lvl="7" indent="-457196" algn="l">
              <a:lnSpc>
                <a:spcPct val="90000"/>
              </a:lnSpc>
              <a:spcBef>
                <a:spcPts val="1400"/>
              </a:spcBef>
              <a:spcAft>
                <a:spcPts val="0"/>
              </a:spcAft>
              <a:buClr>
                <a:schemeClr val="dk1"/>
              </a:buClr>
              <a:buSzPts val="1300"/>
              <a:buNone/>
              <a:defRPr sz="2600"/>
            </a:lvl8pPr>
            <a:lvl9pPr marL="8229527" lvl="8" indent="-457196" algn="l">
              <a:lnSpc>
                <a:spcPct val="90000"/>
              </a:lnSpc>
              <a:spcBef>
                <a:spcPts val="1400"/>
              </a:spcBef>
              <a:spcAft>
                <a:spcPts val="0"/>
              </a:spcAft>
              <a:buClr>
                <a:schemeClr val="dk1"/>
              </a:buClr>
              <a:buSzPts val="1300"/>
              <a:buNone/>
              <a:defRPr sz="2600"/>
            </a:lvl9pPr>
          </a:lstStyle>
          <a:p>
            <a:endParaRPr/>
          </a:p>
        </p:txBody>
      </p:sp>
      <p:sp>
        <p:nvSpPr>
          <p:cNvPr id="65" name="Google Shape;65;p10"/>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6" name="Google Shape;66;p10"/>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7" name="Google Shape;67;p10"/>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0" name="Google Shape;70;p11"/>
          <p:cNvSpPr txBox="1">
            <a:spLocks noGrp="1"/>
          </p:cNvSpPr>
          <p:nvPr>
            <p:ph type="body" idx="1"/>
          </p:nvPr>
        </p:nvSpPr>
        <p:spPr>
          <a:xfrm rot="5400000">
            <a:off x="8354359" y="-580348"/>
            <a:ext cx="13567799" cy="2611349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1" name="Google Shape;71;p1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p1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3" name="Google Shape;73;p1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5870069" y="6935364"/>
            <a:ext cx="18121799" cy="6528073"/>
          </a:xfrm>
          <a:prstGeom prst="rect">
            <a:avLst/>
          </a:prstGeom>
          <a:noFill/>
          <a:ln>
            <a:noFill/>
          </a:ln>
        </p:spPr>
        <p:txBody>
          <a:bodyPr spcFirstLastPara="1" wrap="square" lIns="123100" tIns="61525" rIns="123100" bIns="61525" anchor="ctr" anchorCtr="0">
            <a:normAutofit/>
          </a:bodyPr>
          <a:lstStyle>
            <a:lvl1pPr lvl="0" algn="l">
              <a:lnSpc>
                <a:spcPct val="90000"/>
              </a:lnSpc>
              <a:spcBef>
                <a:spcPts val="0"/>
              </a:spcBef>
              <a:spcAft>
                <a:spcPts val="0"/>
              </a:spcAft>
              <a:buClr>
                <a:schemeClr val="dk1"/>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p12"/>
          <p:cNvSpPr txBox="1">
            <a:spLocks noGrp="1"/>
          </p:cNvSpPr>
          <p:nvPr>
            <p:ph type="body" idx="1"/>
          </p:nvPr>
        </p:nvSpPr>
        <p:spPr>
          <a:xfrm rot="5400000">
            <a:off x="2624094" y="596218"/>
            <a:ext cx="18121799" cy="19206364"/>
          </a:xfrm>
          <a:prstGeom prst="rect">
            <a:avLst/>
          </a:prstGeom>
          <a:noFill/>
          <a:ln>
            <a:noFill/>
          </a:ln>
        </p:spPr>
        <p:txBody>
          <a:bodyPr spcFirstLastPara="1" wrap="square" lIns="123100" tIns="61525" rIns="123100" bIns="61525" anchor="t" anchorCtr="0">
            <a:normAutofit/>
          </a:bodyPr>
          <a:lstStyle>
            <a:lvl1pPr marL="914391" lvl="0" indent="-761993" algn="l">
              <a:lnSpc>
                <a:spcPct val="90000"/>
              </a:lnSpc>
              <a:spcBef>
                <a:spcPts val="2600"/>
              </a:spcBef>
              <a:spcAft>
                <a:spcPts val="0"/>
              </a:spcAft>
              <a:buClr>
                <a:schemeClr val="dk1"/>
              </a:buClr>
              <a:buSzPts val="2400"/>
              <a:buChar char="•"/>
              <a:defRPr/>
            </a:lvl1pPr>
            <a:lvl2pPr marL="1828784" lvl="1" indent="-761993" algn="l">
              <a:lnSpc>
                <a:spcPct val="90000"/>
              </a:lnSpc>
              <a:spcBef>
                <a:spcPts val="1400"/>
              </a:spcBef>
              <a:spcAft>
                <a:spcPts val="0"/>
              </a:spcAft>
              <a:buClr>
                <a:schemeClr val="dk1"/>
              </a:buClr>
              <a:buSzPts val="2400"/>
              <a:buChar char="•"/>
              <a:defRPr/>
            </a:lvl2pPr>
            <a:lvl3pPr marL="2743175" lvl="2" indent="-761993" algn="l">
              <a:lnSpc>
                <a:spcPct val="90000"/>
              </a:lnSpc>
              <a:spcBef>
                <a:spcPts val="1400"/>
              </a:spcBef>
              <a:spcAft>
                <a:spcPts val="0"/>
              </a:spcAft>
              <a:buClr>
                <a:schemeClr val="dk1"/>
              </a:buClr>
              <a:buSzPts val="2400"/>
              <a:buChar char="•"/>
              <a:defRPr/>
            </a:lvl3pPr>
            <a:lvl4pPr marL="3657568" lvl="3" indent="-761993" algn="l">
              <a:lnSpc>
                <a:spcPct val="90000"/>
              </a:lnSpc>
              <a:spcBef>
                <a:spcPts val="1400"/>
              </a:spcBef>
              <a:spcAft>
                <a:spcPts val="0"/>
              </a:spcAft>
              <a:buClr>
                <a:schemeClr val="dk1"/>
              </a:buClr>
              <a:buSzPts val="2400"/>
              <a:buChar char="•"/>
              <a:defRPr/>
            </a:lvl4pPr>
            <a:lvl5pPr marL="4571959" lvl="4" indent="-761993" algn="l">
              <a:lnSpc>
                <a:spcPct val="90000"/>
              </a:lnSpc>
              <a:spcBef>
                <a:spcPts val="1400"/>
              </a:spcBef>
              <a:spcAft>
                <a:spcPts val="0"/>
              </a:spcAft>
              <a:buClr>
                <a:schemeClr val="dk1"/>
              </a:buClr>
              <a:buSzPts val="2400"/>
              <a:buChar char="•"/>
              <a:defRPr/>
            </a:lvl5pPr>
            <a:lvl6pPr marL="5486352" lvl="5" indent="-761993" algn="l">
              <a:lnSpc>
                <a:spcPct val="90000"/>
              </a:lnSpc>
              <a:spcBef>
                <a:spcPts val="1400"/>
              </a:spcBef>
              <a:spcAft>
                <a:spcPts val="0"/>
              </a:spcAft>
              <a:buClr>
                <a:schemeClr val="dk1"/>
              </a:buClr>
              <a:buSzPts val="2400"/>
              <a:buChar char="•"/>
              <a:defRPr/>
            </a:lvl6pPr>
            <a:lvl7pPr marL="6400743" lvl="6" indent="-761993" algn="l">
              <a:lnSpc>
                <a:spcPct val="90000"/>
              </a:lnSpc>
              <a:spcBef>
                <a:spcPts val="1400"/>
              </a:spcBef>
              <a:spcAft>
                <a:spcPts val="0"/>
              </a:spcAft>
              <a:buClr>
                <a:schemeClr val="dk1"/>
              </a:buClr>
              <a:buSzPts val="2400"/>
              <a:buChar char="•"/>
              <a:defRPr/>
            </a:lvl7pPr>
            <a:lvl8pPr marL="7315136" lvl="7" indent="-761993" algn="l">
              <a:lnSpc>
                <a:spcPct val="90000"/>
              </a:lnSpc>
              <a:spcBef>
                <a:spcPts val="1400"/>
              </a:spcBef>
              <a:spcAft>
                <a:spcPts val="0"/>
              </a:spcAft>
              <a:buClr>
                <a:schemeClr val="dk1"/>
              </a:buClr>
              <a:buSzPts val="2400"/>
              <a:buChar char="•"/>
              <a:defRPr/>
            </a:lvl8pPr>
            <a:lvl9pPr marL="8229527" lvl="8" indent="-761993" algn="l">
              <a:lnSpc>
                <a:spcPct val="90000"/>
              </a:lnSpc>
              <a:spcBef>
                <a:spcPts val="1400"/>
              </a:spcBef>
              <a:spcAft>
                <a:spcPts val="0"/>
              </a:spcAft>
              <a:buClr>
                <a:schemeClr val="dk1"/>
              </a:buClr>
              <a:buSzPts val="2400"/>
              <a:buChar char="•"/>
              <a:defRPr/>
            </a:lvl9pPr>
          </a:lstStyle>
          <a:p>
            <a:endParaRPr/>
          </a:p>
        </p:txBody>
      </p:sp>
      <p:sp>
        <p:nvSpPr>
          <p:cNvPr id="77" name="Google Shape;77;p12"/>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8" name="Google Shape;78;p12"/>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9" name="Google Shape;79;p12"/>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4" r:id="rId3"/>
    <p:sldLayoutId id="2147483655"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JP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JPG"/><Relationship Id="rId47" Type="http://schemas.openxmlformats.org/officeDocument/2006/relationships/image" Target="../media/image45.png"/><Relationship Id="rId50" Type="http://schemas.openxmlformats.org/officeDocument/2006/relationships/image" Target="../media/image48.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JPG"/><Relationship Id="rId45" Type="http://schemas.openxmlformats.org/officeDocument/2006/relationships/image" Target="../media/image43.pn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png"/><Relationship Id="rId10" Type="http://schemas.openxmlformats.org/officeDocument/2006/relationships/image" Target="../media/image8.jpeg"/><Relationship Id="rId19" Type="http://schemas.openxmlformats.org/officeDocument/2006/relationships/image" Target="../media/image17.pn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6.png"/><Relationship Id="rId51" Type="http://schemas.openxmlformats.org/officeDocument/2006/relationships/image" Target="../media/image49.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8.png"/><Relationship Id="rId41" Type="http://schemas.openxmlformats.org/officeDocument/2006/relationships/image" Target="../media/image39.JPG"/><Relationship Id="rId1" Type="http://schemas.openxmlformats.org/officeDocument/2006/relationships/slideLayout" Target="../slideLayouts/slideLayout1.xml"/><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62.jpeg"/><Relationship Id="rId18" Type="http://schemas.openxmlformats.org/officeDocument/2006/relationships/image" Target="../media/image67.png"/><Relationship Id="rId26" Type="http://schemas.openxmlformats.org/officeDocument/2006/relationships/image" Target="../media/image75.jpeg"/><Relationship Id="rId39" Type="http://schemas.openxmlformats.org/officeDocument/2006/relationships/chart" Target="../charts/chart2.xml"/><Relationship Id="rId21" Type="http://schemas.openxmlformats.org/officeDocument/2006/relationships/image" Target="../media/image70.jpeg"/><Relationship Id="rId34" Type="http://schemas.openxmlformats.org/officeDocument/2006/relationships/image" Target="../media/image83.png"/><Relationship Id="rId42" Type="http://schemas.openxmlformats.org/officeDocument/2006/relationships/image" Target="../media/image89.png"/><Relationship Id="rId47" Type="http://schemas.openxmlformats.org/officeDocument/2006/relationships/image" Target="../media/image94.png"/><Relationship Id="rId50" Type="http://schemas.openxmlformats.org/officeDocument/2006/relationships/image" Target="../media/image97.png"/><Relationship Id="rId7" Type="http://schemas.openxmlformats.org/officeDocument/2006/relationships/image" Target="../media/image56.jpeg"/><Relationship Id="rId2" Type="http://schemas.openxmlformats.org/officeDocument/2006/relationships/notesSlide" Target="../notesSlides/notesSlide2.xml"/><Relationship Id="rId16" Type="http://schemas.openxmlformats.org/officeDocument/2006/relationships/image" Target="../media/image65.png"/><Relationship Id="rId29" Type="http://schemas.openxmlformats.org/officeDocument/2006/relationships/image" Target="../media/image78.jpeg"/><Relationship Id="rId11" Type="http://schemas.openxmlformats.org/officeDocument/2006/relationships/image" Target="../media/image60.jpeg"/><Relationship Id="rId24" Type="http://schemas.openxmlformats.org/officeDocument/2006/relationships/image" Target="../media/image73.png"/><Relationship Id="rId32" Type="http://schemas.openxmlformats.org/officeDocument/2006/relationships/image" Target="../media/image81.jpeg"/><Relationship Id="rId37" Type="http://schemas.openxmlformats.org/officeDocument/2006/relationships/image" Target="../media/image86.png"/><Relationship Id="rId40" Type="http://schemas.openxmlformats.org/officeDocument/2006/relationships/image" Target="../media/image87.png"/><Relationship Id="rId45" Type="http://schemas.openxmlformats.org/officeDocument/2006/relationships/image" Target="../media/image92.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jpeg"/><Relationship Id="rId36" Type="http://schemas.openxmlformats.org/officeDocument/2006/relationships/image" Target="../media/image85.png"/><Relationship Id="rId49" Type="http://schemas.openxmlformats.org/officeDocument/2006/relationships/image" Target="../media/image96.jpeg"/><Relationship Id="rId10" Type="http://schemas.openxmlformats.org/officeDocument/2006/relationships/image" Target="../media/image59.jpeg"/><Relationship Id="rId19" Type="http://schemas.openxmlformats.org/officeDocument/2006/relationships/image" Target="../media/image68.jpeg"/><Relationship Id="rId31" Type="http://schemas.openxmlformats.org/officeDocument/2006/relationships/image" Target="../media/image80.png"/><Relationship Id="rId44" Type="http://schemas.openxmlformats.org/officeDocument/2006/relationships/image" Target="../media/image91.png"/><Relationship Id="rId52" Type="http://schemas.openxmlformats.org/officeDocument/2006/relationships/image" Target="../media/image99.png"/><Relationship Id="rId4" Type="http://schemas.openxmlformats.org/officeDocument/2006/relationships/image" Target="../media/image53.png"/><Relationship Id="rId9" Type="http://schemas.openxmlformats.org/officeDocument/2006/relationships/image" Target="../media/image58.jpe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jpeg"/><Relationship Id="rId30" Type="http://schemas.openxmlformats.org/officeDocument/2006/relationships/image" Target="../media/image79.png"/><Relationship Id="rId35" Type="http://schemas.openxmlformats.org/officeDocument/2006/relationships/image" Target="../media/image84.png"/><Relationship Id="rId43" Type="http://schemas.openxmlformats.org/officeDocument/2006/relationships/image" Target="../media/image90.png"/><Relationship Id="rId48" Type="http://schemas.openxmlformats.org/officeDocument/2006/relationships/image" Target="../media/image95.png"/><Relationship Id="rId8" Type="http://schemas.openxmlformats.org/officeDocument/2006/relationships/image" Target="../media/image57.jpeg"/><Relationship Id="rId51" Type="http://schemas.openxmlformats.org/officeDocument/2006/relationships/image" Target="../media/image98.png"/><Relationship Id="rId3" Type="http://schemas.openxmlformats.org/officeDocument/2006/relationships/image" Target="../media/image52.gif"/><Relationship Id="rId12" Type="http://schemas.openxmlformats.org/officeDocument/2006/relationships/image" Target="../media/image61.jpeg"/><Relationship Id="rId17" Type="http://schemas.openxmlformats.org/officeDocument/2006/relationships/image" Target="../media/image66.png"/><Relationship Id="rId25" Type="http://schemas.openxmlformats.org/officeDocument/2006/relationships/image" Target="../media/image74.jpeg"/><Relationship Id="rId33" Type="http://schemas.openxmlformats.org/officeDocument/2006/relationships/image" Target="../media/image82.jpeg"/><Relationship Id="rId38" Type="http://schemas.openxmlformats.org/officeDocument/2006/relationships/chart" Target="../charts/chart1.xml"/><Relationship Id="rId46" Type="http://schemas.openxmlformats.org/officeDocument/2006/relationships/image" Target="../media/image93.png"/><Relationship Id="rId20" Type="http://schemas.openxmlformats.org/officeDocument/2006/relationships/image" Target="../media/image69.jpeg"/><Relationship Id="rId41"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90.png"/><Relationship Id="rId18" Type="http://schemas.openxmlformats.org/officeDocument/2006/relationships/image" Target="../media/image111.png"/><Relationship Id="rId26" Type="http://schemas.openxmlformats.org/officeDocument/2006/relationships/image" Target="../media/image118.png"/><Relationship Id="rId3" Type="http://schemas.openxmlformats.org/officeDocument/2006/relationships/image" Target="../media/image101.png"/><Relationship Id="rId21" Type="http://schemas.openxmlformats.org/officeDocument/2006/relationships/image" Target="../media/image49.png"/><Relationship Id="rId7" Type="http://schemas.openxmlformats.org/officeDocument/2006/relationships/image" Target="../media/image30.png"/><Relationship Id="rId12" Type="http://schemas.openxmlformats.org/officeDocument/2006/relationships/image" Target="../media/image29.png"/><Relationship Id="rId17" Type="http://schemas.openxmlformats.org/officeDocument/2006/relationships/image" Target="../media/image110.png"/><Relationship Id="rId25" Type="http://schemas.openxmlformats.org/officeDocument/2006/relationships/image" Target="../media/image117.png"/><Relationship Id="rId2" Type="http://schemas.openxmlformats.org/officeDocument/2006/relationships/image" Target="../media/image100.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07.png"/><Relationship Id="rId24" Type="http://schemas.openxmlformats.org/officeDocument/2006/relationships/image" Target="../media/image116.png"/><Relationship Id="rId5" Type="http://schemas.openxmlformats.org/officeDocument/2006/relationships/image" Target="../media/image103.png"/><Relationship Id="rId15" Type="http://schemas.openxmlformats.org/officeDocument/2006/relationships/image" Target="../media/image108.png"/><Relationship Id="rId23" Type="http://schemas.openxmlformats.org/officeDocument/2006/relationships/image" Target="../media/image115.png"/><Relationship Id="rId10" Type="http://schemas.openxmlformats.org/officeDocument/2006/relationships/image" Target="../media/image106.jpeg"/><Relationship Id="rId19" Type="http://schemas.openxmlformats.org/officeDocument/2006/relationships/image" Target="../media/image112.png"/><Relationship Id="rId4" Type="http://schemas.openxmlformats.org/officeDocument/2006/relationships/image" Target="../media/image102.png"/><Relationship Id="rId9" Type="http://schemas.openxmlformats.org/officeDocument/2006/relationships/image" Target="../media/image105.png"/><Relationship Id="rId14" Type="http://schemas.openxmlformats.org/officeDocument/2006/relationships/image" Target="../media/image41.png"/><Relationship Id="rId22" Type="http://schemas.openxmlformats.org/officeDocument/2006/relationships/image" Target="../media/image114.png"/></Relationships>
</file>

<file path=ppt/slides/_rels/slide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42.png"/><Relationship Id="rId18" Type="http://schemas.openxmlformats.org/officeDocument/2006/relationships/image" Target="../media/image123.png"/><Relationship Id="rId3" Type="http://schemas.openxmlformats.org/officeDocument/2006/relationships/image" Target="../media/image109.png"/><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90.png"/><Relationship Id="rId17" Type="http://schemas.openxmlformats.org/officeDocument/2006/relationships/image" Target="../media/image115.png"/><Relationship Id="rId2" Type="http://schemas.openxmlformats.org/officeDocument/2006/relationships/image" Target="../media/image108.png"/><Relationship Id="rId16" Type="http://schemas.openxmlformats.org/officeDocument/2006/relationships/image" Target="../media/image114.png"/><Relationship Id="rId20"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49.png"/><Relationship Id="rId24" Type="http://schemas.openxmlformats.org/officeDocument/2006/relationships/image" Target="../media/image118.png"/><Relationship Id="rId5" Type="http://schemas.openxmlformats.org/officeDocument/2006/relationships/image" Target="../media/image110.png"/><Relationship Id="rId15" Type="http://schemas.openxmlformats.org/officeDocument/2006/relationships/image" Target="../media/image122.png"/><Relationship Id="rId23" Type="http://schemas.openxmlformats.org/officeDocument/2006/relationships/image" Target="../media/image117.png"/><Relationship Id="rId10" Type="http://schemas.openxmlformats.org/officeDocument/2006/relationships/image" Target="../media/image121.png"/><Relationship Id="rId19" Type="http://schemas.openxmlformats.org/officeDocument/2006/relationships/image" Target="../media/image124.png"/><Relationship Id="rId4" Type="http://schemas.openxmlformats.org/officeDocument/2006/relationships/image" Target="../media/image113.png"/><Relationship Id="rId9" Type="http://schemas.openxmlformats.org/officeDocument/2006/relationships/image" Target="../media/image120.png"/><Relationship Id="rId14" Type="http://schemas.openxmlformats.org/officeDocument/2006/relationships/image" Target="../media/image41.png"/><Relationship Id="rId22" Type="http://schemas.openxmlformats.org/officeDocument/2006/relationships/image" Target="../media/image116.png"/></Relationships>
</file>

<file path=ppt/slides/_rels/slide6.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31.png"/><Relationship Id="rId26" Type="http://schemas.openxmlformats.org/officeDocument/2006/relationships/image" Target="../media/image15.png"/><Relationship Id="rId39" Type="http://schemas.openxmlformats.org/officeDocument/2006/relationships/image" Target="../media/image139.png"/><Relationship Id="rId21" Type="http://schemas.openxmlformats.org/officeDocument/2006/relationships/image" Target="../media/image133.jpeg"/><Relationship Id="rId34" Type="http://schemas.openxmlformats.org/officeDocument/2006/relationships/image" Target="../media/image70.jpeg"/><Relationship Id="rId42" Type="http://schemas.openxmlformats.org/officeDocument/2006/relationships/image" Target="../media/image109.png"/><Relationship Id="rId47" Type="http://schemas.openxmlformats.org/officeDocument/2006/relationships/image" Target="../media/image49.png"/><Relationship Id="rId50" Type="http://schemas.openxmlformats.org/officeDocument/2006/relationships/image" Target="../media/image142.png"/><Relationship Id="rId55" Type="http://schemas.openxmlformats.org/officeDocument/2006/relationships/image" Target="../media/image114.png"/><Relationship Id="rId7" Type="http://schemas.openxmlformats.org/officeDocument/2006/relationships/image" Target="../media/image4.png"/><Relationship Id="rId2" Type="http://schemas.openxmlformats.org/officeDocument/2006/relationships/notesSlide" Target="../notesSlides/notesSlide3.xml"/><Relationship Id="rId16" Type="http://schemas.openxmlformats.org/officeDocument/2006/relationships/image" Target="../media/image129.png"/><Relationship Id="rId29" Type="http://schemas.openxmlformats.org/officeDocument/2006/relationships/image" Target="../media/image58.jpeg"/><Relationship Id="rId11" Type="http://schemas.openxmlformats.org/officeDocument/2006/relationships/image" Target="../media/image11.jpeg"/><Relationship Id="rId24" Type="http://schemas.openxmlformats.org/officeDocument/2006/relationships/image" Target="../media/image136.jpeg"/><Relationship Id="rId32" Type="http://schemas.openxmlformats.org/officeDocument/2006/relationships/image" Target="../media/image23.png"/><Relationship Id="rId37" Type="http://schemas.openxmlformats.org/officeDocument/2006/relationships/image" Target="../media/image16.png"/><Relationship Id="rId40" Type="http://schemas.openxmlformats.org/officeDocument/2006/relationships/image" Target="../media/image41.png"/><Relationship Id="rId45" Type="http://schemas.openxmlformats.org/officeDocument/2006/relationships/image" Target="../media/image112.png"/><Relationship Id="rId53" Type="http://schemas.openxmlformats.org/officeDocument/2006/relationships/image" Target="../media/image145.png"/><Relationship Id="rId58" Type="http://schemas.openxmlformats.org/officeDocument/2006/relationships/image" Target="../media/image117.png"/><Relationship Id="rId5" Type="http://schemas.openxmlformats.org/officeDocument/2006/relationships/image" Target="../media/image56.jpeg"/><Relationship Id="rId19" Type="http://schemas.openxmlformats.org/officeDocument/2006/relationships/image" Target="../media/image93.png"/><Relationship Id="rId4" Type="http://schemas.openxmlformats.org/officeDocument/2006/relationships/image" Target="../media/image19.png"/><Relationship Id="rId9" Type="http://schemas.openxmlformats.org/officeDocument/2006/relationships/image" Target="../media/image128.png"/><Relationship Id="rId14" Type="http://schemas.openxmlformats.org/officeDocument/2006/relationships/image" Target="../media/image14.jpeg"/><Relationship Id="rId22" Type="http://schemas.openxmlformats.org/officeDocument/2006/relationships/image" Target="../media/image134.jpeg"/><Relationship Id="rId27" Type="http://schemas.openxmlformats.org/officeDocument/2006/relationships/image" Target="../media/image36.png"/><Relationship Id="rId30" Type="http://schemas.openxmlformats.org/officeDocument/2006/relationships/image" Target="../media/image25.png"/><Relationship Id="rId35" Type="http://schemas.openxmlformats.org/officeDocument/2006/relationships/image" Target="../media/image71.png"/><Relationship Id="rId43" Type="http://schemas.openxmlformats.org/officeDocument/2006/relationships/image" Target="../media/image110.png"/><Relationship Id="rId48" Type="http://schemas.openxmlformats.org/officeDocument/2006/relationships/image" Target="../media/image140.jpeg"/><Relationship Id="rId56" Type="http://schemas.openxmlformats.org/officeDocument/2006/relationships/image" Target="../media/image115.png"/><Relationship Id="rId8" Type="http://schemas.openxmlformats.org/officeDocument/2006/relationships/image" Target="../media/image127.png"/><Relationship Id="rId51" Type="http://schemas.openxmlformats.org/officeDocument/2006/relationships/image" Target="../media/image143.jpeg"/><Relationship Id="rId3" Type="http://schemas.openxmlformats.org/officeDocument/2006/relationships/image" Target="../media/image90.png"/><Relationship Id="rId12" Type="http://schemas.openxmlformats.org/officeDocument/2006/relationships/image" Target="../media/image12.jpg"/><Relationship Id="rId17" Type="http://schemas.openxmlformats.org/officeDocument/2006/relationships/image" Target="../media/image130.png"/><Relationship Id="rId25" Type="http://schemas.openxmlformats.org/officeDocument/2006/relationships/image" Target="../media/image137.jpeg"/><Relationship Id="rId33" Type="http://schemas.openxmlformats.org/officeDocument/2006/relationships/image" Target="../media/image138.png"/><Relationship Id="rId38" Type="http://schemas.openxmlformats.org/officeDocument/2006/relationships/image" Target="../media/image61.jpeg"/><Relationship Id="rId46" Type="http://schemas.openxmlformats.org/officeDocument/2006/relationships/image" Target="../media/image113.png"/><Relationship Id="rId59" Type="http://schemas.openxmlformats.org/officeDocument/2006/relationships/image" Target="../media/image118.png"/><Relationship Id="rId20" Type="http://schemas.openxmlformats.org/officeDocument/2006/relationships/image" Target="../media/image132.jpeg"/><Relationship Id="rId41" Type="http://schemas.openxmlformats.org/officeDocument/2006/relationships/image" Target="../media/image108.png"/><Relationship Id="rId54"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3.png"/><Relationship Id="rId15" Type="http://schemas.openxmlformats.org/officeDocument/2006/relationships/image" Target="../media/image5.png"/><Relationship Id="rId23" Type="http://schemas.openxmlformats.org/officeDocument/2006/relationships/image" Target="../media/image135.jpeg"/><Relationship Id="rId28" Type="http://schemas.openxmlformats.org/officeDocument/2006/relationships/image" Target="../media/image45.png"/><Relationship Id="rId36" Type="http://schemas.openxmlformats.org/officeDocument/2006/relationships/image" Target="../media/image20.png"/><Relationship Id="rId49" Type="http://schemas.openxmlformats.org/officeDocument/2006/relationships/image" Target="../media/image141.png"/><Relationship Id="rId57" Type="http://schemas.openxmlformats.org/officeDocument/2006/relationships/image" Target="../media/image116.png"/><Relationship Id="rId10" Type="http://schemas.openxmlformats.org/officeDocument/2006/relationships/image" Target="../media/image52.gif"/><Relationship Id="rId31" Type="http://schemas.openxmlformats.org/officeDocument/2006/relationships/image" Target="../media/image26.png"/><Relationship Id="rId44" Type="http://schemas.openxmlformats.org/officeDocument/2006/relationships/image" Target="../media/image111.png"/><Relationship Id="rId52" Type="http://schemas.openxmlformats.org/officeDocument/2006/relationships/image" Target="../media/image144.png"/></Relationships>
</file>

<file path=ppt/slides/_rels/slide7.xml.rels><?xml version="1.0" encoding="UTF-8" standalone="yes"?>
<Relationships xmlns="http://schemas.openxmlformats.org/package/2006/relationships"><Relationship Id="rId26" Type="http://schemas.openxmlformats.org/officeDocument/2006/relationships/image" Target="../media/image15.png"/><Relationship Id="rId21" Type="http://schemas.openxmlformats.org/officeDocument/2006/relationships/image" Target="../media/image133.jpeg"/><Relationship Id="rId42" Type="http://schemas.openxmlformats.org/officeDocument/2006/relationships/image" Target="../media/image92.png"/><Relationship Id="rId47" Type="http://schemas.openxmlformats.org/officeDocument/2006/relationships/image" Target="../media/image41.png"/><Relationship Id="rId63" Type="http://schemas.openxmlformats.org/officeDocument/2006/relationships/image" Target="../media/image28.png"/><Relationship Id="rId68" Type="http://schemas.openxmlformats.org/officeDocument/2006/relationships/image" Target="../media/image148.png"/><Relationship Id="rId7" Type="http://schemas.openxmlformats.org/officeDocument/2006/relationships/image" Target="../media/image4.png"/><Relationship Id="rId2" Type="http://schemas.openxmlformats.org/officeDocument/2006/relationships/notesSlide" Target="../notesSlides/notesSlide4.xml"/><Relationship Id="rId16" Type="http://schemas.openxmlformats.org/officeDocument/2006/relationships/image" Target="../media/image129.png"/><Relationship Id="rId29" Type="http://schemas.openxmlformats.org/officeDocument/2006/relationships/image" Target="../media/image58.jpeg"/><Relationship Id="rId11" Type="http://schemas.openxmlformats.org/officeDocument/2006/relationships/image" Target="../media/image11.jpeg"/><Relationship Id="rId24" Type="http://schemas.openxmlformats.org/officeDocument/2006/relationships/image" Target="../media/image136.jpeg"/><Relationship Id="rId32" Type="http://schemas.openxmlformats.org/officeDocument/2006/relationships/image" Target="../media/image23.png"/><Relationship Id="rId37" Type="http://schemas.openxmlformats.org/officeDocument/2006/relationships/image" Target="../media/image16.png"/><Relationship Id="rId40" Type="http://schemas.openxmlformats.org/officeDocument/2006/relationships/image" Target="../media/image144.png"/><Relationship Id="rId45" Type="http://schemas.openxmlformats.org/officeDocument/2006/relationships/image" Target="../media/image116.png"/><Relationship Id="rId53" Type="http://schemas.openxmlformats.org/officeDocument/2006/relationships/image" Target="../media/image111.png"/><Relationship Id="rId58" Type="http://schemas.openxmlformats.org/officeDocument/2006/relationships/image" Target="../media/image48.png"/><Relationship Id="rId66" Type="http://schemas.openxmlformats.org/officeDocument/2006/relationships/image" Target="../media/image107.png"/><Relationship Id="rId5" Type="http://schemas.openxmlformats.org/officeDocument/2006/relationships/image" Target="../media/image56.jpeg"/><Relationship Id="rId61" Type="http://schemas.openxmlformats.org/officeDocument/2006/relationships/image" Target="../media/image39.JPG"/><Relationship Id="rId19" Type="http://schemas.openxmlformats.org/officeDocument/2006/relationships/image" Target="../media/image93.png"/><Relationship Id="rId14" Type="http://schemas.openxmlformats.org/officeDocument/2006/relationships/image" Target="../media/image14.jpeg"/><Relationship Id="rId22" Type="http://schemas.openxmlformats.org/officeDocument/2006/relationships/image" Target="../media/image134.jpeg"/><Relationship Id="rId27" Type="http://schemas.openxmlformats.org/officeDocument/2006/relationships/image" Target="../media/image36.png"/><Relationship Id="rId30" Type="http://schemas.openxmlformats.org/officeDocument/2006/relationships/image" Target="../media/image25.png"/><Relationship Id="rId35" Type="http://schemas.openxmlformats.org/officeDocument/2006/relationships/image" Target="../media/image71.png"/><Relationship Id="rId43" Type="http://schemas.openxmlformats.org/officeDocument/2006/relationships/image" Target="../media/image114.png"/><Relationship Id="rId48" Type="http://schemas.openxmlformats.org/officeDocument/2006/relationships/image" Target="../media/image108.png"/><Relationship Id="rId56" Type="http://schemas.openxmlformats.org/officeDocument/2006/relationships/image" Target="../media/image146.png"/><Relationship Id="rId64" Type="http://schemas.openxmlformats.org/officeDocument/2006/relationships/image" Target="../media/image30.png"/><Relationship Id="rId69" Type="http://schemas.openxmlformats.org/officeDocument/2006/relationships/image" Target="../media/image149.png"/><Relationship Id="rId8" Type="http://schemas.openxmlformats.org/officeDocument/2006/relationships/image" Target="../media/image127.png"/><Relationship Id="rId51" Type="http://schemas.openxmlformats.org/officeDocument/2006/relationships/image" Target="../media/image125.png"/><Relationship Id="rId3" Type="http://schemas.openxmlformats.org/officeDocument/2006/relationships/image" Target="../media/image90.png"/><Relationship Id="rId12" Type="http://schemas.openxmlformats.org/officeDocument/2006/relationships/image" Target="../media/image12.jpg"/><Relationship Id="rId17" Type="http://schemas.openxmlformats.org/officeDocument/2006/relationships/image" Target="../media/image130.png"/><Relationship Id="rId25" Type="http://schemas.openxmlformats.org/officeDocument/2006/relationships/image" Target="../media/image137.jpeg"/><Relationship Id="rId33" Type="http://schemas.openxmlformats.org/officeDocument/2006/relationships/image" Target="../media/image138.png"/><Relationship Id="rId38" Type="http://schemas.openxmlformats.org/officeDocument/2006/relationships/image" Target="../media/image61.jpeg"/><Relationship Id="rId46" Type="http://schemas.openxmlformats.org/officeDocument/2006/relationships/image" Target="../media/image117.png"/><Relationship Id="rId59" Type="http://schemas.openxmlformats.org/officeDocument/2006/relationships/image" Target="../media/image49.png"/><Relationship Id="rId67" Type="http://schemas.openxmlformats.org/officeDocument/2006/relationships/image" Target="../media/image29.png"/><Relationship Id="rId20" Type="http://schemas.openxmlformats.org/officeDocument/2006/relationships/image" Target="../media/image132.jpeg"/><Relationship Id="rId41" Type="http://schemas.openxmlformats.org/officeDocument/2006/relationships/image" Target="../media/image145.png"/><Relationship Id="rId54" Type="http://schemas.openxmlformats.org/officeDocument/2006/relationships/image" Target="../media/image112.png"/><Relationship Id="rId62" Type="http://schemas.openxmlformats.org/officeDocument/2006/relationships/image" Target="../media/image103.png"/><Relationship Id="rId70" Type="http://schemas.openxmlformats.org/officeDocument/2006/relationships/chart" Target="../charts/chart3.xml"/><Relationship Id="rId1" Type="http://schemas.openxmlformats.org/officeDocument/2006/relationships/slideLayout" Target="../slideLayouts/slideLayout1.xml"/><Relationship Id="rId6" Type="http://schemas.openxmlformats.org/officeDocument/2006/relationships/image" Target="../media/image3.png"/><Relationship Id="rId15" Type="http://schemas.openxmlformats.org/officeDocument/2006/relationships/image" Target="../media/image5.png"/><Relationship Id="rId23" Type="http://schemas.openxmlformats.org/officeDocument/2006/relationships/image" Target="../media/image135.jpeg"/><Relationship Id="rId28" Type="http://schemas.openxmlformats.org/officeDocument/2006/relationships/image" Target="../media/image45.png"/><Relationship Id="rId36" Type="http://schemas.openxmlformats.org/officeDocument/2006/relationships/image" Target="../media/image20.png"/><Relationship Id="rId49" Type="http://schemas.openxmlformats.org/officeDocument/2006/relationships/image" Target="../media/image109.png"/><Relationship Id="rId57" Type="http://schemas.openxmlformats.org/officeDocument/2006/relationships/image" Target="../media/image147.png"/><Relationship Id="rId10" Type="http://schemas.openxmlformats.org/officeDocument/2006/relationships/image" Target="../media/image52.gif"/><Relationship Id="rId31" Type="http://schemas.openxmlformats.org/officeDocument/2006/relationships/image" Target="../media/image26.png"/><Relationship Id="rId44" Type="http://schemas.openxmlformats.org/officeDocument/2006/relationships/image" Target="../media/image115.png"/><Relationship Id="rId52" Type="http://schemas.openxmlformats.org/officeDocument/2006/relationships/image" Target="../media/image110.png"/><Relationship Id="rId60" Type="http://schemas.openxmlformats.org/officeDocument/2006/relationships/image" Target="../media/image38.JPG"/><Relationship Id="rId65" Type="http://schemas.openxmlformats.org/officeDocument/2006/relationships/image" Target="../media/image104.png"/><Relationship Id="rId4" Type="http://schemas.openxmlformats.org/officeDocument/2006/relationships/image" Target="../media/image19.png"/><Relationship Id="rId9" Type="http://schemas.openxmlformats.org/officeDocument/2006/relationships/image" Target="../media/image128.png"/><Relationship Id="rId13" Type="http://schemas.openxmlformats.org/officeDocument/2006/relationships/image" Target="../media/image13.jpeg"/><Relationship Id="rId18" Type="http://schemas.openxmlformats.org/officeDocument/2006/relationships/image" Target="../media/image131.png"/><Relationship Id="rId39" Type="http://schemas.openxmlformats.org/officeDocument/2006/relationships/image" Target="../media/image139.png"/><Relationship Id="rId34" Type="http://schemas.openxmlformats.org/officeDocument/2006/relationships/image" Target="../media/image70.jpeg"/><Relationship Id="rId50" Type="http://schemas.openxmlformats.org/officeDocument/2006/relationships/image" Target="../media/image113.png"/><Relationship Id="rId55"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A78B9-556F-A8D9-87C7-936FFBEE0D80}"/>
            </a:ext>
          </a:extLst>
        </p:cNvPr>
        <p:cNvGrpSpPr/>
        <p:nvPr/>
      </p:nvGrpSpPr>
      <p:grpSpPr>
        <a:xfrm>
          <a:off x="0" y="0"/>
          <a:ext cx="0" cy="0"/>
          <a:chOff x="0" y="0"/>
          <a:chExt cx="0" cy="0"/>
        </a:xfrm>
      </p:grpSpPr>
      <p:sp>
        <p:nvSpPr>
          <p:cNvPr id="18" name="Google Shape;110;p13">
            <a:extLst>
              <a:ext uri="{FF2B5EF4-FFF2-40B4-BE49-F238E27FC236}">
                <a16:creationId xmlns:a16="http://schemas.microsoft.com/office/drawing/2014/main" id="{232CCBBC-7BD9-C076-162E-F38A1F260D55}"/>
              </a:ext>
            </a:extLst>
          </p:cNvPr>
          <p:cNvSpPr/>
          <p:nvPr/>
        </p:nvSpPr>
        <p:spPr>
          <a:xfrm>
            <a:off x="2404764" y="710622"/>
            <a:ext cx="30240000" cy="0"/>
          </a:xfrm>
          <a:prstGeom prst="rect">
            <a:avLst/>
          </a:prstGeom>
          <a:noFill/>
          <a:ln>
            <a:noFill/>
          </a:ln>
        </p:spPr>
        <p:txBody>
          <a:bodyPr spcFirstLastPara="1" wrap="square" lIns="246200" tIns="123050" rIns="246200" bIns="123050" anchor="ctr" anchorCtr="0">
            <a:noAutofit/>
          </a:bodyPr>
          <a:lstStyle/>
          <a:p>
            <a:pPr>
              <a:buSzPts val="1600"/>
            </a:pPr>
            <a:endParaRPr sz="3200"/>
          </a:p>
          <a:p>
            <a:pPr>
              <a:buSzPts val="2400"/>
            </a:pPr>
            <a:endParaRPr sz="4800"/>
          </a:p>
        </p:txBody>
      </p:sp>
      <p:sp>
        <p:nvSpPr>
          <p:cNvPr id="34" name="テキスト ボックス 33">
            <a:extLst>
              <a:ext uri="{FF2B5EF4-FFF2-40B4-BE49-F238E27FC236}">
                <a16:creationId xmlns:a16="http://schemas.microsoft.com/office/drawing/2014/main" id="{B7A98FBE-0152-9EC8-22EE-63B391DAA7F1}"/>
              </a:ext>
            </a:extLst>
          </p:cNvPr>
          <p:cNvSpPr txBox="1"/>
          <p:nvPr/>
        </p:nvSpPr>
        <p:spPr>
          <a:xfrm>
            <a:off x="11081029" y="10032442"/>
            <a:ext cx="4089121" cy="738664"/>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グラフ</a:t>
            </a:r>
            <a:r>
              <a:rPr lang="en-US" altLang="ja-JP" sz="700" dirty="0">
                <a:latin typeface="游ゴシック" panose="020B0400000000000000" pitchFamily="50" charset="-128"/>
                <a:ea typeface="游ゴシック" panose="020B0400000000000000" pitchFamily="50" charset="-128"/>
              </a:rPr>
              <a:t>5</a:t>
            </a:r>
            <a:r>
              <a:rPr lang="ja-JP" altLang="en-US" sz="700" dirty="0">
                <a:latin typeface="游ゴシック" panose="020B0400000000000000" pitchFamily="50" charset="-128"/>
                <a:ea typeface="游ゴシック" panose="020B0400000000000000" pitchFamily="50" charset="-128"/>
              </a:rPr>
              <a:t>から最小値と最大値の差が、赤と青は他の二色と比べて大きいことがわかります。</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このことから、</a:t>
            </a:r>
            <a:r>
              <a:rPr lang="ja-JP" altLang="en-US" sz="700" b="1" dirty="0">
                <a:latin typeface="游ゴシック" panose="020B0400000000000000" pitchFamily="50" charset="-128"/>
                <a:ea typeface="游ゴシック" panose="020B0400000000000000" pitchFamily="50" charset="-128"/>
              </a:rPr>
              <a:t>センサーに最も適した光源は</a:t>
            </a:r>
            <a:endParaRPr lang="en-US" altLang="ja-JP" sz="700" b="1" dirty="0">
              <a:latin typeface="游ゴシック" panose="020B0400000000000000" pitchFamily="50" charset="-128"/>
              <a:ea typeface="游ゴシック" panose="020B0400000000000000" pitchFamily="50" charset="-128"/>
            </a:endParaRPr>
          </a:p>
          <a:p>
            <a:r>
              <a:rPr lang="ja-JP" altLang="en-US" sz="700" b="1" dirty="0">
                <a:latin typeface="游ゴシック" panose="020B0400000000000000" pitchFamily="50" charset="-128"/>
                <a:ea typeface="游ゴシック" panose="020B0400000000000000" pitchFamily="50" charset="-128"/>
              </a:rPr>
              <a:t>　　　　　　　「</a:t>
            </a:r>
            <a:r>
              <a:rPr lang="ja-JP" altLang="en-US" sz="700" b="1" dirty="0">
                <a:solidFill>
                  <a:srgbClr val="FF0000"/>
                </a:solidFill>
                <a:latin typeface="游ゴシック" panose="020B0400000000000000" pitchFamily="50" charset="-128"/>
                <a:ea typeface="游ゴシック" panose="020B0400000000000000" pitchFamily="50" charset="-128"/>
              </a:rPr>
              <a:t>赤色</a:t>
            </a:r>
            <a:r>
              <a:rPr lang="ja-JP" altLang="en-US" sz="700" b="1" dirty="0">
                <a:latin typeface="游ゴシック" panose="020B0400000000000000" pitchFamily="50" charset="-128"/>
                <a:ea typeface="游ゴシック" panose="020B0400000000000000" pitchFamily="50" charset="-128"/>
              </a:rPr>
              <a:t>」であることがわかりました。</a:t>
            </a:r>
          </a:p>
          <a:p>
            <a:endParaRPr lang="ja-JP" altLang="en-US" sz="700" dirty="0">
              <a:latin typeface="游ゴシック" panose="020B0400000000000000" pitchFamily="50" charset="-128"/>
              <a:ea typeface="游ゴシック" panose="020B0400000000000000" pitchFamily="50" charset="-128"/>
            </a:endParaRPr>
          </a:p>
        </p:txBody>
      </p:sp>
      <p:sp>
        <p:nvSpPr>
          <p:cNvPr id="41" name="テキスト ボックス 40">
            <a:extLst>
              <a:ext uri="{FF2B5EF4-FFF2-40B4-BE49-F238E27FC236}">
                <a16:creationId xmlns:a16="http://schemas.microsoft.com/office/drawing/2014/main" id="{77995710-C4A0-7DD4-0952-120CCD7D6972}"/>
              </a:ext>
            </a:extLst>
          </p:cNvPr>
          <p:cNvSpPr txBox="1"/>
          <p:nvPr/>
        </p:nvSpPr>
        <p:spPr>
          <a:xfrm rot="5400000">
            <a:off x="9962207" y="2085661"/>
            <a:ext cx="608738" cy="153888"/>
          </a:xfrm>
          <a:prstGeom prst="rect">
            <a:avLst/>
          </a:prstGeom>
          <a:solidFill>
            <a:schemeClr val="accent6"/>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43" name="テキスト ボックス 42">
            <a:extLst>
              <a:ext uri="{FF2B5EF4-FFF2-40B4-BE49-F238E27FC236}">
                <a16:creationId xmlns:a16="http://schemas.microsoft.com/office/drawing/2014/main" id="{78EA7F5B-360A-92AF-4529-B95B9D4DE113}"/>
              </a:ext>
            </a:extLst>
          </p:cNvPr>
          <p:cNvSpPr txBox="1"/>
          <p:nvPr/>
        </p:nvSpPr>
        <p:spPr>
          <a:xfrm>
            <a:off x="10210188" y="1855895"/>
            <a:ext cx="1241915" cy="153888"/>
          </a:xfrm>
          <a:prstGeom prst="rect">
            <a:avLst/>
          </a:prstGeom>
          <a:solidFill>
            <a:schemeClr val="accent6"/>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45" name="正方形/長方形 44">
            <a:extLst>
              <a:ext uri="{FF2B5EF4-FFF2-40B4-BE49-F238E27FC236}">
                <a16:creationId xmlns:a16="http://schemas.microsoft.com/office/drawing/2014/main" id="{7E7B06C0-C349-8625-9878-533892DA856B}"/>
              </a:ext>
            </a:extLst>
          </p:cNvPr>
          <p:cNvSpPr/>
          <p:nvPr/>
        </p:nvSpPr>
        <p:spPr>
          <a:xfrm rot="16200000">
            <a:off x="8203319" y="1595285"/>
            <a:ext cx="1614862" cy="157094"/>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pic>
        <p:nvPicPr>
          <p:cNvPr id="53" name="Picture 8">
            <a:extLst>
              <a:ext uri="{FF2B5EF4-FFF2-40B4-BE49-F238E27FC236}">
                <a16:creationId xmlns:a16="http://schemas.microsoft.com/office/drawing/2014/main" id="{825CEC6E-1077-E2B7-3C8E-FB7914020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064" y="4942201"/>
            <a:ext cx="2384872" cy="11224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a:extLst>
              <a:ext uri="{FF2B5EF4-FFF2-40B4-BE49-F238E27FC236}">
                <a16:creationId xmlns:a16="http://schemas.microsoft.com/office/drawing/2014/main" id="{44BE043A-FCFC-BB98-F252-D35235FAF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79" y="9293225"/>
            <a:ext cx="2272407" cy="1038225"/>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58">
            <a:extLst>
              <a:ext uri="{FF2B5EF4-FFF2-40B4-BE49-F238E27FC236}">
                <a16:creationId xmlns:a16="http://schemas.microsoft.com/office/drawing/2014/main" id="{66CDED1B-19CD-73AB-D329-5F174C5FC5FD}"/>
              </a:ext>
            </a:extLst>
          </p:cNvPr>
          <p:cNvPicPr>
            <a:picLocks noChangeAspect="1"/>
          </p:cNvPicPr>
          <p:nvPr/>
        </p:nvPicPr>
        <p:blipFill>
          <a:blip r:embed="rId5"/>
          <a:srcRect l="6036" t="6149" r="5541" b="7143"/>
          <a:stretch/>
        </p:blipFill>
        <p:spPr>
          <a:xfrm>
            <a:off x="2155607" y="4332035"/>
            <a:ext cx="1092417" cy="991790"/>
          </a:xfrm>
          <a:prstGeom prst="rect">
            <a:avLst/>
          </a:prstGeom>
        </p:spPr>
      </p:pic>
      <p:pic>
        <p:nvPicPr>
          <p:cNvPr id="60" name="Picture 4">
            <a:extLst>
              <a:ext uri="{FF2B5EF4-FFF2-40B4-BE49-F238E27FC236}">
                <a16:creationId xmlns:a16="http://schemas.microsoft.com/office/drawing/2014/main" id="{1A78C463-D619-1F32-3386-031073FEB0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957"/>
          <a:stretch/>
        </p:blipFill>
        <p:spPr bwMode="auto">
          <a:xfrm>
            <a:off x="1978763" y="7844220"/>
            <a:ext cx="1503665" cy="843702"/>
          </a:xfrm>
          <a:prstGeom prst="rect">
            <a:avLst/>
          </a:prstGeom>
          <a:noFill/>
          <a:extLst>
            <a:ext uri="{909E8E84-426E-40DD-AFC4-6F175D3DCCD1}">
              <a14:hiddenFill xmlns:a14="http://schemas.microsoft.com/office/drawing/2010/main">
                <a:solidFill>
                  <a:srgbClr val="FFFFFF"/>
                </a:solidFill>
              </a14:hiddenFill>
            </a:ext>
          </a:extLst>
        </p:spPr>
      </p:pic>
      <p:sp>
        <p:nvSpPr>
          <p:cNvPr id="62" name="Google Shape;276;p13">
            <a:extLst>
              <a:ext uri="{FF2B5EF4-FFF2-40B4-BE49-F238E27FC236}">
                <a16:creationId xmlns:a16="http://schemas.microsoft.com/office/drawing/2014/main" id="{98727FD9-4A9B-A484-503F-A6B748D3B585}"/>
              </a:ext>
            </a:extLst>
          </p:cNvPr>
          <p:cNvSpPr txBox="1"/>
          <p:nvPr/>
        </p:nvSpPr>
        <p:spPr>
          <a:xfrm>
            <a:off x="22778" y="4322510"/>
            <a:ext cx="3397557" cy="6524823"/>
          </a:xfrm>
          <a:prstGeom prst="rect">
            <a:avLst/>
          </a:prstGeom>
          <a:noFill/>
          <a:ln>
            <a:noFill/>
          </a:ln>
        </p:spPr>
        <p:txBody>
          <a:bodyPr spcFirstLastPara="1" wrap="square" lIns="91425" tIns="45700" rIns="91425" bIns="45700" anchor="t" anchorCtr="0">
            <a:spAutoFit/>
          </a:bodyPr>
          <a:lstStyle/>
          <a:p>
            <a:r>
              <a:rPr lang="ja-JP" altLang="en-US" sz="700" dirty="0">
                <a:latin typeface="游ゴシック" panose="020B0400000000000000" pitchFamily="50" charset="-128"/>
                <a:ea typeface="游ゴシック" panose="020B0400000000000000" pitchFamily="50" charset="-128"/>
              </a:rPr>
              <a:t>　昨シーズンに使用していたロボットのモーターは</a:t>
            </a:r>
            <a:endParaRPr lang="en-US" altLang="ja-JP" sz="700" dirty="0">
              <a:latin typeface="游ゴシック" panose="020B0400000000000000" pitchFamily="50" charset="-128"/>
              <a:ea typeface="游ゴシック" panose="020B0400000000000000" pitchFamily="50" charset="-128"/>
            </a:endParaRPr>
          </a:p>
          <a:p>
            <a:r>
              <a:rPr lang="en-US" altLang="ja-JP" sz="700" dirty="0">
                <a:latin typeface="游ゴシック" panose="020B0400000000000000" pitchFamily="50" charset="-128"/>
                <a:ea typeface="游ゴシック" panose="020B0400000000000000" pitchFamily="50" charset="-128"/>
              </a:rPr>
              <a:t>6V</a:t>
            </a:r>
            <a:r>
              <a:rPr lang="ja-JP" altLang="en-US" sz="700" dirty="0">
                <a:latin typeface="游ゴシック" panose="020B0400000000000000" pitchFamily="50" charset="-128"/>
                <a:ea typeface="游ゴシック" panose="020B0400000000000000" pitchFamily="50" charset="-128"/>
              </a:rPr>
              <a:t>駆動だったため、スピードがあまり出ないという</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問題がありました。そこで、もっと速くて効率的な</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モーターを探すことにしました。できるだけ費用を</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抑えつつ、</a:t>
            </a:r>
            <a:r>
              <a:rPr lang="en-US" altLang="ja-JP" sz="700" dirty="0">
                <a:latin typeface="游ゴシック" panose="020B0400000000000000" pitchFamily="50" charset="-128"/>
                <a:ea typeface="游ゴシック" panose="020B0400000000000000" pitchFamily="50" charset="-128"/>
              </a:rPr>
              <a:t>12V</a:t>
            </a:r>
            <a:r>
              <a:rPr lang="ja-JP" altLang="en-US" sz="700" dirty="0">
                <a:latin typeface="游ゴシック" panose="020B0400000000000000" pitchFamily="50" charset="-128"/>
                <a:ea typeface="游ゴシック" panose="020B0400000000000000" pitchFamily="50" charset="-128"/>
              </a:rPr>
              <a:t>駆動のモーターを選びました。</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その結果、以下のモーターが挙がりました。 </a:t>
            </a:r>
            <a:endParaRPr lang="en-US" altLang="ja-JP" sz="700" dirty="0">
              <a:latin typeface="游ゴシック" panose="020B0400000000000000" pitchFamily="50" charset="-128"/>
              <a:ea typeface="游ゴシック" panose="020B0400000000000000" pitchFamily="50" charset="-128"/>
            </a:endParaRPr>
          </a:p>
          <a:p>
            <a:r>
              <a:rPr lang="ja-JP" altLang="en-US" sz="700" b="1" dirty="0">
                <a:latin typeface="游ゴシック" panose="020B0400000000000000" pitchFamily="50" charset="-128"/>
                <a:ea typeface="游ゴシック" panose="020B0400000000000000" pitchFamily="50" charset="-128"/>
              </a:rPr>
              <a:t>・秋月モーター（</a:t>
            </a:r>
            <a:r>
              <a:rPr lang="en-US" altLang="ja-JP" sz="700" b="1" dirty="0">
                <a:latin typeface="游ゴシック" panose="020B0400000000000000" pitchFamily="50" charset="-128"/>
                <a:ea typeface="游ゴシック" panose="020B0400000000000000" pitchFamily="50" charset="-128"/>
              </a:rPr>
              <a:t>DIGILENT IG22 1/19</a:t>
            </a:r>
            <a:r>
              <a:rPr lang="ja-JP" altLang="en-US" sz="700" b="1" dirty="0">
                <a:latin typeface="游ゴシック" panose="020B0400000000000000" pitchFamily="50" charset="-128"/>
                <a:ea typeface="游ゴシック" panose="020B0400000000000000" pitchFamily="50" charset="-128"/>
              </a:rPr>
              <a:t>）</a:t>
            </a:r>
            <a:endParaRPr lang="en-US" altLang="ja-JP" sz="700" b="1" dirty="0">
              <a:latin typeface="游ゴシック" panose="020B0400000000000000" pitchFamily="50" charset="-128"/>
              <a:ea typeface="游ゴシック" panose="020B0400000000000000" pitchFamily="50" charset="-128"/>
            </a:endParaRPr>
          </a:p>
          <a:p>
            <a:r>
              <a:rPr lang="ja-JP" altLang="en-US" sz="700" b="1" dirty="0">
                <a:latin typeface="游ゴシック" panose="020B0400000000000000" pitchFamily="50" charset="-128"/>
                <a:ea typeface="游ゴシック" panose="020B0400000000000000" pitchFamily="50" charset="-128"/>
              </a:rPr>
              <a:t>　</a:t>
            </a:r>
            <a:r>
              <a:rPr lang="ja-JP" altLang="en-US" sz="700" dirty="0">
                <a:latin typeface="游ゴシック" panose="020B0400000000000000" pitchFamily="50" charset="-128"/>
                <a:ea typeface="游ゴシック" panose="020B0400000000000000" pitchFamily="50" charset="-128"/>
              </a:rPr>
              <a:t>（約</a:t>
            </a:r>
            <a:r>
              <a:rPr lang="en-US" altLang="ja-JP" sz="700" dirty="0">
                <a:latin typeface="游ゴシック" panose="020B0400000000000000" pitchFamily="50" charset="-128"/>
                <a:ea typeface="游ゴシック" panose="020B0400000000000000" pitchFamily="50" charset="-128"/>
              </a:rPr>
              <a:t>3000</a:t>
            </a:r>
            <a:r>
              <a:rPr lang="ja-JP" altLang="en-US" sz="700" dirty="0">
                <a:latin typeface="游ゴシック" panose="020B0400000000000000" pitchFamily="50" charset="-128"/>
                <a:ea typeface="游ゴシック" panose="020B0400000000000000" pitchFamily="50" charset="-128"/>
              </a:rPr>
              <a:t>円）</a:t>
            </a:r>
            <a:r>
              <a:rPr lang="en-US" altLang="ja-JP" sz="700" dirty="0">
                <a:latin typeface="游ゴシック" panose="020B0400000000000000" pitchFamily="50" charset="-128"/>
                <a:ea typeface="游ゴシック" panose="020B0400000000000000" pitchFamily="50" charset="-128"/>
              </a:rPr>
              <a:t>2024</a:t>
            </a:r>
            <a:r>
              <a:rPr lang="ja-JP" altLang="en-US" sz="700" dirty="0">
                <a:latin typeface="游ゴシック" panose="020B0400000000000000" pitchFamily="50" charset="-128"/>
                <a:ea typeface="游ゴシック" panose="020B0400000000000000" pitchFamily="50" charset="-128"/>
              </a:rPr>
              <a:t>年</a:t>
            </a:r>
            <a:r>
              <a:rPr lang="en-US" altLang="ja-JP" sz="700" dirty="0">
                <a:latin typeface="游ゴシック" panose="020B0400000000000000" pitchFamily="50" charset="-128"/>
                <a:ea typeface="游ゴシック" panose="020B0400000000000000" pitchFamily="50" charset="-128"/>
              </a:rPr>
              <a:t>6</a:t>
            </a:r>
            <a:r>
              <a:rPr lang="ja-JP" altLang="en-US" sz="700" dirty="0">
                <a:latin typeface="游ゴシック" panose="020B0400000000000000" pitchFamily="50" charset="-128"/>
                <a:ea typeface="游ゴシック" panose="020B0400000000000000" pitchFamily="50" charset="-128"/>
              </a:rPr>
              <a:t>月</a:t>
            </a:r>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このモーターは、私たちが求めていた性能を持っており、良い選択だと</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思いました。しかし、このモーターを採用したことで速度は上がったものの、</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ラインアウトの回数が増えるという問題が発生しました。速度が速くても</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ラインアウトしてしまっては意味がありません。以前はラインアウトを</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防ぐためにモーターの回転数を落としていましたが、そのままでは</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加速し続けてしまう問題がありました。 この問題を解決するために、</a:t>
            </a:r>
            <a:endParaRPr lang="en-US" altLang="ja-JP" sz="700" dirty="0">
              <a:latin typeface="游ゴシック" panose="020B0400000000000000" pitchFamily="50" charset="-128"/>
              <a:ea typeface="游ゴシック" panose="020B0400000000000000" pitchFamily="50" charset="-128"/>
            </a:endParaRPr>
          </a:p>
          <a:p>
            <a:r>
              <a:rPr lang="en-US" altLang="ja-JP" sz="700" dirty="0">
                <a:latin typeface="游ゴシック" panose="020B0400000000000000" pitchFamily="50" charset="-128"/>
                <a:ea typeface="游ゴシック" panose="020B0400000000000000" pitchFamily="50" charset="-128"/>
              </a:rPr>
              <a:t>BNO055</a:t>
            </a:r>
            <a:r>
              <a:rPr lang="ja-JP" altLang="en-US" sz="700" dirty="0">
                <a:latin typeface="游ゴシック" panose="020B0400000000000000" pitchFamily="50" charset="-128"/>
                <a:ea typeface="游ゴシック" panose="020B0400000000000000" pitchFamily="50" charset="-128"/>
              </a:rPr>
              <a:t>を使用して機体の速度を測定し、ライン付近ではロボットの速度を</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下げることでラインアウトを防ぎ、コートの中心では最高速度を出せるように</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することを考えました。</a:t>
            </a:r>
            <a:endParaRPr lang="en-US" altLang="ja-JP" sz="700" dirty="0">
              <a:latin typeface="游ゴシック" panose="020B0400000000000000" pitchFamily="50" charset="-128"/>
              <a:ea typeface="游ゴシック" panose="020B0400000000000000" pitchFamily="50" charset="-128"/>
            </a:endParaRPr>
          </a:p>
          <a:p>
            <a:endParaRPr lang="en-US" altLang="ja-JP" sz="700" b="1" dirty="0">
              <a:latin typeface="游ゴシック" panose="020B0400000000000000" pitchFamily="50" charset="-128"/>
              <a:ea typeface="游ゴシック" panose="020B0400000000000000" pitchFamily="50" charset="-128"/>
            </a:endParaRPr>
          </a:p>
          <a:p>
            <a:r>
              <a:rPr lang="ja-JP" altLang="en-US" sz="1000" b="1" dirty="0">
                <a:latin typeface="游ゴシック" panose="020B0400000000000000" pitchFamily="50" charset="-128"/>
                <a:ea typeface="游ゴシック" panose="020B0400000000000000" pitchFamily="50" charset="-128"/>
              </a:rPr>
              <a:t>実験環境</a:t>
            </a:r>
            <a:endParaRPr lang="en-US" altLang="ja-JP" sz="1000" b="1"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　検証１、検証２は、コートの端から端までを走らせ、記録タイマーを用いて</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実験しました。（写真</a:t>
            </a:r>
            <a:r>
              <a:rPr lang="en-US" altLang="ja-JP" sz="700" dirty="0">
                <a:latin typeface="游ゴシック" panose="020B0400000000000000" pitchFamily="50" charset="-128"/>
                <a:ea typeface="游ゴシック" panose="020B0400000000000000" pitchFamily="50" charset="-128"/>
              </a:rPr>
              <a:t>1,2</a:t>
            </a:r>
            <a:r>
              <a:rPr lang="ja-JP" altLang="en-US" sz="700" dirty="0">
                <a:latin typeface="游ゴシック" panose="020B0400000000000000" pitchFamily="50" charset="-128"/>
                <a:ea typeface="游ゴシック" panose="020B0400000000000000" pitchFamily="50" charset="-128"/>
              </a:rPr>
              <a:t>参照）</a:t>
            </a:r>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6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800" b="1" dirty="0">
                <a:latin typeface="游ゴシック" panose="020B0400000000000000" pitchFamily="50" charset="-128"/>
                <a:ea typeface="游ゴシック" panose="020B0400000000000000" pitchFamily="50" charset="-128"/>
                <a:cs typeface="Aharoni" panose="020F0502020204030204" pitchFamily="2" charset="-79"/>
              </a:rPr>
              <a:t>「</a:t>
            </a:r>
            <a:r>
              <a:rPr lang="ja-JP" altLang="en-US" sz="900" b="1" dirty="0">
                <a:latin typeface="游ゴシック" panose="020B0400000000000000" pitchFamily="50" charset="-128"/>
                <a:ea typeface="游ゴシック" panose="020B0400000000000000" pitchFamily="50" charset="-128"/>
                <a:cs typeface="Aharoni" panose="020F0502020204030204" pitchFamily="2" charset="-79"/>
              </a:rPr>
              <a:t>加速度制御」</a:t>
            </a: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latin typeface="游ゴシック" panose="020B0400000000000000" pitchFamily="50" charset="-128"/>
                <a:ea typeface="游ゴシック" panose="020B0400000000000000" pitchFamily="50" charset="-128"/>
                <a:cs typeface="Aharoni" panose="020F0502020204030204" pitchFamily="2" charset="-79"/>
              </a:rPr>
              <a:t>　速度の基準を設定し、得られた速度が</a:t>
            </a: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latin typeface="游ゴシック" panose="020B0400000000000000" pitchFamily="50" charset="-128"/>
                <a:ea typeface="游ゴシック" panose="020B0400000000000000" pitchFamily="50" charset="-128"/>
                <a:cs typeface="Aharoni" panose="020F0502020204030204" pitchFamily="2" charset="-79"/>
              </a:rPr>
              <a:t>基準を下回る場合はモーターの回転数を上げ、</a:t>
            </a: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latin typeface="游ゴシック" panose="020B0400000000000000" pitchFamily="50" charset="-128"/>
                <a:ea typeface="游ゴシック" panose="020B0400000000000000" pitchFamily="50" charset="-128"/>
                <a:cs typeface="Aharoni" panose="020F0502020204030204" pitchFamily="2" charset="-79"/>
              </a:rPr>
              <a:t>逆に基準を上回る場合はモーター回転数を</a:t>
            </a: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latin typeface="游ゴシック" panose="020B0400000000000000" pitchFamily="50" charset="-128"/>
                <a:ea typeface="游ゴシック" panose="020B0400000000000000" pitchFamily="50" charset="-128"/>
                <a:cs typeface="Aharoni" panose="020F0502020204030204" pitchFamily="2" charset="-79"/>
              </a:rPr>
              <a:t>下げるように調整します。この方法を</a:t>
            </a: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latin typeface="游ゴシック" panose="020B0400000000000000" pitchFamily="50" charset="-128"/>
                <a:ea typeface="游ゴシック" panose="020B0400000000000000" pitchFamily="50" charset="-128"/>
                <a:cs typeface="Aharoni" panose="020F0502020204030204" pitchFamily="2" charset="-79"/>
              </a:rPr>
              <a:t>「加速度制御」と呼びます。（図１参照）</a:t>
            </a: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latin typeface="游ゴシック" panose="020B0400000000000000" pitchFamily="50" charset="-128"/>
                <a:ea typeface="游ゴシック" panose="020B0400000000000000" pitchFamily="50" charset="-128"/>
                <a:cs typeface="Aharoni" panose="020F0502020204030204" pitchFamily="2" charset="-79"/>
              </a:rPr>
              <a:t>私たちは、この方法が機能し、ラインアウトを</a:t>
            </a: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latin typeface="游ゴシック" panose="020B0400000000000000" pitchFamily="50" charset="-128"/>
                <a:ea typeface="游ゴシック" panose="020B0400000000000000" pitchFamily="50" charset="-128"/>
                <a:cs typeface="Aharoni" panose="020F0502020204030204" pitchFamily="2" charset="-79"/>
              </a:rPr>
              <a:t>防げるかを確認するために、次の検証しました。</a:t>
            </a: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b="1" dirty="0">
                <a:latin typeface="游ゴシック" panose="020B0400000000000000" pitchFamily="50" charset="-128"/>
                <a:ea typeface="游ゴシック" panose="020B0400000000000000" pitchFamily="50" charset="-128"/>
                <a:cs typeface="Aharoni" panose="020F0502020204030204" pitchFamily="2" charset="-79"/>
              </a:rPr>
              <a:t>検証１：</a:t>
            </a:r>
            <a:r>
              <a:rPr lang="ja-JP" altLang="en-US" sz="900" b="1" dirty="0">
                <a:latin typeface="游ゴシック" panose="020B0400000000000000" pitchFamily="50" charset="-128"/>
                <a:ea typeface="游ゴシック" panose="020B0400000000000000" pitchFamily="50" charset="-128"/>
              </a:rPr>
              <a:t>速度制御との</a:t>
            </a:r>
            <a:r>
              <a:rPr lang="ja-JP" altLang="en-US" sz="1100" b="1" dirty="0">
                <a:latin typeface="游ゴシック" panose="020B0400000000000000" pitchFamily="50" charset="-128"/>
                <a:ea typeface="游ゴシック" panose="020B0400000000000000" pitchFamily="50" charset="-128"/>
              </a:rPr>
              <a:t>違い</a:t>
            </a:r>
            <a:r>
              <a:rPr lang="ja-JP" altLang="en-US" sz="900" b="1" dirty="0">
                <a:latin typeface="游ゴシック" panose="020B0400000000000000" pitchFamily="50" charset="-128"/>
                <a:ea typeface="游ゴシック" panose="020B0400000000000000" pitchFamily="50" charset="-128"/>
              </a:rPr>
              <a:t>を</a:t>
            </a:r>
            <a:r>
              <a:rPr lang="ja-JP" altLang="en-US" sz="1100" b="1" dirty="0">
                <a:latin typeface="游ゴシック" panose="020B0400000000000000" pitchFamily="50" charset="-128"/>
                <a:ea typeface="游ゴシック" panose="020B0400000000000000" pitchFamily="50" charset="-128"/>
              </a:rPr>
              <a:t>探る</a:t>
            </a:r>
            <a:endParaRPr lang="en-US" altLang="ja-JP" sz="11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solidFill>
                  <a:schemeClr val="tx1"/>
                </a:solidFill>
                <a:latin typeface="游ゴシック" panose="020B0400000000000000" pitchFamily="50" charset="-128"/>
                <a:ea typeface="游ゴシック" panose="020B0400000000000000" pitchFamily="50" charset="-128"/>
              </a:rPr>
              <a:t>　加速度制御が正常に動作しているかを確認するために、加速度制御を使用して制御している場合と加速度制御をしていない場合を実験しました。</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その後、速度（</a:t>
            </a:r>
            <a:r>
              <a:rPr lang="en-US" altLang="ja-JP" sz="700" dirty="0">
                <a:latin typeface="游ゴシック" panose="020B0400000000000000" pitchFamily="50" charset="-128"/>
                <a:ea typeface="游ゴシック" panose="020B0400000000000000" pitchFamily="50" charset="-128"/>
              </a:rPr>
              <a:t>v</a:t>
            </a:r>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cm/s</a:t>
            </a:r>
            <a:r>
              <a:rPr lang="ja-JP" altLang="en-US" sz="700" dirty="0">
                <a:latin typeface="游ゴシック" panose="020B0400000000000000" pitchFamily="50" charset="-128"/>
                <a:ea typeface="游ゴシック" panose="020B0400000000000000" pitchFamily="50" charset="-128"/>
              </a:rPr>
              <a:t>）と時間（</a:t>
            </a:r>
            <a:r>
              <a:rPr lang="en-US" altLang="ja-JP" sz="700" dirty="0">
                <a:latin typeface="游ゴシック" panose="020B0400000000000000" pitchFamily="50" charset="-128"/>
                <a:ea typeface="游ゴシック" panose="020B0400000000000000" pitchFamily="50" charset="-128"/>
              </a:rPr>
              <a:t>t</a:t>
            </a:r>
            <a:r>
              <a:rPr lang="ja-JP" altLang="en-US" sz="700" dirty="0">
                <a:latin typeface="游ゴシック" panose="020B0400000000000000" pitchFamily="50" charset="-128"/>
                <a:ea typeface="游ゴシック" panose="020B0400000000000000" pitchFamily="50" charset="-128"/>
              </a:rPr>
              <a:t>：秒）の関係をグラフにして比較しました。</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900" b="1" i="0" u="none" strike="noStrike" cap="none" dirty="0">
                <a:solidFill>
                  <a:srgbClr val="000000"/>
                </a:solidFill>
                <a:latin typeface="游ゴシック" panose="020B0400000000000000" pitchFamily="50" charset="-128"/>
                <a:ea typeface="游ゴシック" panose="020B0400000000000000" pitchFamily="50" charset="-128"/>
                <a:cs typeface="Meiryo"/>
                <a:sym typeface="Meiryo"/>
              </a:rPr>
              <a:t>結果：</a:t>
            </a:r>
            <a:endParaRPr lang="en-US" altLang="ja-JP" sz="900" b="1" i="0" u="none" strike="noStrike" cap="none" dirty="0">
              <a:solidFill>
                <a:srgbClr val="000000"/>
              </a:solidFill>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latin typeface="游ゴシック" panose="020B0400000000000000" pitchFamily="50" charset="-128"/>
                <a:ea typeface="游ゴシック" panose="020B0400000000000000" pitchFamily="50" charset="-128"/>
                <a:cs typeface="Aharoni" panose="020F0502020204030204" pitchFamily="2" charset="-79"/>
              </a:rPr>
              <a:t>グラフから加速度制御をしている場合は、してない場合に比べて速度</a:t>
            </a:r>
            <a:r>
              <a:rPr lang="en-US" altLang="ja-JP" sz="700" dirty="0">
                <a:latin typeface="游ゴシック" panose="020B0400000000000000" pitchFamily="50" charset="-128"/>
                <a:ea typeface="游ゴシック" panose="020B0400000000000000" pitchFamily="50" charset="-128"/>
                <a:cs typeface="Aharoni" panose="020F0502020204030204" pitchFamily="2" charset="-79"/>
              </a:rPr>
              <a:t>80</a:t>
            </a:r>
            <a:r>
              <a:rPr lang="en-US" altLang="ja-JP" sz="700" dirty="0">
                <a:solidFill>
                  <a:schemeClr val="tx1"/>
                </a:solidFill>
                <a:latin typeface="游ゴシック" panose="020B0400000000000000" pitchFamily="50" charset="-128"/>
                <a:ea typeface="游ゴシック" panose="020B0400000000000000" pitchFamily="50" charset="-128"/>
              </a:rPr>
              <a:t>cm/s</a:t>
            </a:r>
            <a:r>
              <a:rPr lang="ja-JP" altLang="en-US" sz="700" dirty="0">
                <a:solidFill>
                  <a:schemeClr val="tx1"/>
                </a:solidFill>
                <a:latin typeface="游ゴシック" panose="020B0400000000000000" pitchFamily="50" charset="-128"/>
                <a:ea typeface="游ゴシック" panose="020B0400000000000000" pitchFamily="50" charset="-128"/>
              </a:rPr>
              <a:t>で</a:t>
            </a:r>
            <a:r>
              <a:rPr lang="ja-JP" altLang="en-US" sz="700" dirty="0">
                <a:solidFill>
                  <a:schemeClr val="tx1"/>
                </a:solidFill>
                <a:latin typeface="游ゴシック" panose="020B0400000000000000" pitchFamily="50" charset="-128"/>
                <a:ea typeface="游ゴシック" panose="020B0400000000000000" pitchFamily="50" charset="-128"/>
                <a:cs typeface="Aharoni" panose="020F0502020204030204" pitchFamily="2" charset="-79"/>
              </a:rPr>
              <a:t>より安定して一定にになっていることが分かります。（グラフ</a:t>
            </a:r>
            <a:r>
              <a:rPr lang="en-US" altLang="ja-JP" sz="700" dirty="0">
                <a:solidFill>
                  <a:schemeClr val="tx1"/>
                </a:solidFill>
                <a:latin typeface="游ゴシック" panose="020B0400000000000000" pitchFamily="50" charset="-128"/>
                <a:ea typeface="游ゴシック" panose="020B0400000000000000" pitchFamily="50" charset="-128"/>
                <a:cs typeface="Aharoni" panose="020F0502020204030204" pitchFamily="2" charset="-79"/>
              </a:rPr>
              <a:t>1</a:t>
            </a:r>
            <a:r>
              <a:rPr lang="ja-JP" altLang="en-US" sz="700" dirty="0">
                <a:solidFill>
                  <a:schemeClr val="tx1"/>
                </a:solidFill>
                <a:latin typeface="游ゴシック" panose="020B0400000000000000" pitchFamily="50" charset="-128"/>
                <a:ea typeface="游ゴシック" panose="020B0400000000000000" pitchFamily="50" charset="-128"/>
                <a:cs typeface="Aharoni" panose="020F0502020204030204" pitchFamily="2" charset="-79"/>
              </a:rPr>
              <a:t>参照）</a:t>
            </a: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endParaRPr lang="ja-JP" altLang="en-US" sz="400" dirty="0">
              <a:latin typeface="游ゴシック" panose="020B0400000000000000" pitchFamily="50" charset="-128"/>
              <a:ea typeface="游ゴシック" panose="020B0400000000000000" pitchFamily="50" charset="-128"/>
            </a:endParaRPr>
          </a:p>
        </p:txBody>
      </p:sp>
      <p:sp>
        <p:nvSpPr>
          <p:cNvPr id="63" name="Google Shape;276;p13">
            <a:extLst>
              <a:ext uri="{FF2B5EF4-FFF2-40B4-BE49-F238E27FC236}">
                <a16:creationId xmlns:a16="http://schemas.microsoft.com/office/drawing/2014/main" id="{1ED63B96-D64F-7631-247F-B37F3BF10865}"/>
              </a:ext>
            </a:extLst>
          </p:cNvPr>
          <p:cNvSpPr txBox="1"/>
          <p:nvPr/>
        </p:nvSpPr>
        <p:spPr>
          <a:xfrm>
            <a:off x="11067382" y="5861489"/>
            <a:ext cx="3938675" cy="17081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700" dirty="0">
                <a:latin typeface="游ゴシック" panose="020B0400000000000000" pitchFamily="50" charset="-128"/>
                <a:ea typeface="游ゴシック" panose="020B0400000000000000" pitchFamily="50" charset="-128"/>
              </a:rPr>
              <a:t>　</a:t>
            </a:r>
            <a:r>
              <a:rPr lang="ja-JP" altLang="en-US" sz="700" b="1" dirty="0">
                <a:latin typeface="游ゴシック" panose="020B0400000000000000" pitchFamily="50" charset="-128"/>
                <a:ea typeface="游ゴシック" panose="020B0400000000000000" pitchFamily="50" charset="-128"/>
              </a:rPr>
              <a:t>ボールセンサのアナログ値にはブレがありました。</a:t>
            </a:r>
            <a:endParaRPr lang="en-US" altLang="ja-JP" sz="700" b="1"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このブレを減らすために、ボールセンサのアナログ値に対して</a:t>
            </a:r>
            <a:r>
              <a:rPr lang="ja-JP" altLang="en-US" sz="700" b="1" dirty="0">
                <a:latin typeface="游ゴシック" panose="020B0400000000000000" pitchFamily="50" charset="-128"/>
                <a:ea typeface="游ゴシック" panose="020B0400000000000000" pitchFamily="50" charset="-128"/>
              </a:rPr>
              <a:t>移動平均</a:t>
            </a:r>
            <a:r>
              <a:rPr lang="ja-JP" altLang="en-US" sz="700" dirty="0">
                <a:latin typeface="游ゴシック" panose="020B0400000000000000" pitchFamily="50" charset="-128"/>
                <a:ea typeface="游ゴシック" panose="020B0400000000000000" pitchFamily="50" charset="-128"/>
              </a:rPr>
              <a:t>を求めることに</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しました。ボールセンサから離れる方向に</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ボールを転がし、その値の変化を調べました。</a:t>
            </a:r>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移動平均のサンプル数を変更しながら、</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アナログ値のブレを調べ、最終的にサンプル数を</a:t>
            </a:r>
            <a:endParaRPr lang="en-US" altLang="ja-JP" sz="700" dirty="0">
              <a:latin typeface="游ゴシック" panose="020B0400000000000000" pitchFamily="50" charset="-128"/>
              <a:ea typeface="游ゴシック" panose="020B0400000000000000" pitchFamily="50" charset="-128"/>
            </a:endParaRPr>
          </a:p>
          <a:p>
            <a:r>
              <a:rPr lang="en-US" altLang="ja-JP" sz="700" dirty="0">
                <a:latin typeface="游ゴシック" panose="020B0400000000000000" pitchFamily="50" charset="-128"/>
                <a:ea typeface="游ゴシック" panose="020B0400000000000000" pitchFamily="50" charset="-128"/>
              </a:rPr>
              <a:t>10</a:t>
            </a:r>
            <a:r>
              <a:rPr lang="ja-JP" altLang="en-US" sz="700" dirty="0">
                <a:latin typeface="游ゴシック" panose="020B0400000000000000" pitchFamily="50" charset="-128"/>
                <a:ea typeface="游ゴシック" panose="020B0400000000000000" pitchFamily="50" charset="-128"/>
              </a:rPr>
              <a:t>に設定しました。移動平均を使用しない場合と</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比較したものが右のグラフです。</a:t>
            </a:r>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グラフより移動平均を使うことで値が</a:t>
            </a:r>
            <a:endParaRPr lang="en-US" altLang="ja-JP" sz="700" dirty="0">
              <a:latin typeface="游ゴシック" panose="020B0400000000000000" pitchFamily="50" charset="-128"/>
              <a:ea typeface="游ゴシック" panose="020B0400000000000000" pitchFamily="50" charset="-128"/>
            </a:endParaRPr>
          </a:p>
          <a:p>
            <a:r>
              <a:rPr lang="ja-JP" altLang="en-US" sz="700" b="1" dirty="0">
                <a:latin typeface="游ゴシック" panose="020B0400000000000000" pitchFamily="50" charset="-128"/>
                <a:ea typeface="游ゴシック" panose="020B0400000000000000" pitchFamily="50" charset="-128"/>
              </a:rPr>
              <a:t>滑らかになっている</a:t>
            </a:r>
            <a:r>
              <a:rPr lang="ja-JP" altLang="en-US" sz="700" dirty="0">
                <a:latin typeface="游ゴシック" panose="020B0400000000000000" pitchFamily="50" charset="-128"/>
                <a:ea typeface="游ゴシック" panose="020B0400000000000000" pitchFamily="50" charset="-128"/>
              </a:rPr>
              <a:t>ことがわかります。</a:t>
            </a:r>
          </a:p>
          <a:p>
            <a:r>
              <a:rPr lang="ja-JP" altLang="en-US" sz="700" dirty="0">
                <a:latin typeface="游ゴシック" panose="020B0400000000000000" pitchFamily="50" charset="-128"/>
                <a:ea typeface="游ゴシック" panose="020B0400000000000000" pitchFamily="50" charset="-128"/>
              </a:rPr>
              <a:t>この結果を踏まえ、ボールセンサだけでなく、</a:t>
            </a:r>
            <a:endParaRPr lang="en-US" altLang="ja-JP" sz="700" dirty="0">
              <a:latin typeface="游ゴシック" panose="020B0400000000000000" pitchFamily="50" charset="-128"/>
              <a:ea typeface="游ゴシック" panose="020B0400000000000000" pitchFamily="50" charset="-128"/>
            </a:endParaRPr>
          </a:p>
          <a:p>
            <a:r>
              <a:rPr lang="ja-JP" altLang="en-US" sz="700" b="1" dirty="0">
                <a:latin typeface="游ゴシック" panose="020B0400000000000000" pitchFamily="50" charset="-128"/>
                <a:ea typeface="游ゴシック" panose="020B0400000000000000" pitchFamily="50" charset="-128"/>
              </a:rPr>
              <a:t>ラインセンサのアナログ値にも移動平均を</a:t>
            </a:r>
            <a:endParaRPr lang="en-US" altLang="ja-JP" sz="700" b="1" dirty="0">
              <a:latin typeface="游ゴシック" panose="020B0400000000000000" pitchFamily="50" charset="-128"/>
              <a:ea typeface="游ゴシック" panose="020B0400000000000000" pitchFamily="50" charset="-128"/>
            </a:endParaRPr>
          </a:p>
          <a:p>
            <a:r>
              <a:rPr lang="ja-JP" altLang="en-US" sz="700" b="1" dirty="0">
                <a:latin typeface="游ゴシック" panose="020B0400000000000000" pitchFamily="50" charset="-128"/>
                <a:ea typeface="游ゴシック" panose="020B0400000000000000" pitchFamily="50" charset="-128"/>
              </a:rPr>
              <a:t>適用しました。</a:t>
            </a:r>
            <a:r>
              <a:rPr lang="ja-JP" altLang="en-US" sz="700" dirty="0">
                <a:latin typeface="游ゴシック" panose="020B0400000000000000" pitchFamily="50" charset="-128"/>
                <a:ea typeface="游ゴシック" panose="020B0400000000000000" pitchFamily="50" charset="-128"/>
              </a:rPr>
              <a:t>（グラフ</a:t>
            </a:r>
            <a:r>
              <a:rPr lang="en-US" altLang="ja-JP" sz="700" dirty="0">
                <a:latin typeface="游ゴシック" panose="020B0400000000000000" pitchFamily="50" charset="-128"/>
                <a:ea typeface="游ゴシック" panose="020B0400000000000000" pitchFamily="50" charset="-128"/>
              </a:rPr>
              <a:t>3</a:t>
            </a:r>
            <a:r>
              <a:rPr lang="ja-JP" altLang="en-US" sz="700" dirty="0">
                <a:latin typeface="游ゴシック" panose="020B0400000000000000" pitchFamily="50" charset="-128"/>
                <a:ea typeface="游ゴシック" panose="020B0400000000000000" pitchFamily="50" charset="-128"/>
              </a:rPr>
              <a:t>参照）</a:t>
            </a:r>
          </a:p>
        </p:txBody>
      </p:sp>
      <p:pic>
        <p:nvPicPr>
          <p:cNvPr id="64" name="図 63">
            <a:extLst>
              <a:ext uri="{FF2B5EF4-FFF2-40B4-BE49-F238E27FC236}">
                <a16:creationId xmlns:a16="http://schemas.microsoft.com/office/drawing/2014/main" id="{D66C0264-4E16-172A-3D6C-1FA7D6BC24E9}"/>
              </a:ext>
            </a:extLst>
          </p:cNvPr>
          <p:cNvPicPr>
            <a:picLocks noChangeAspect="1"/>
          </p:cNvPicPr>
          <p:nvPr/>
        </p:nvPicPr>
        <p:blipFill>
          <a:blip r:embed="rId7"/>
          <a:stretch>
            <a:fillRect/>
          </a:stretch>
        </p:blipFill>
        <p:spPr>
          <a:xfrm>
            <a:off x="3877543" y="9326459"/>
            <a:ext cx="3008361" cy="1149771"/>
          </a:xfrm>
          <a:prstGeom prst="rect">
            <a:avLst/>
          </a:prstGeom>
        </p:spPr>
      </p:pic>
      <p:sp>
        <p:nvSpPr>
          <p:cNvPr id="65" name="テキスト ボックス 64">
            <a:extLst>
              <a:ext uri="{FF2B5EF4-FFF2-40B4-BE49-F238E27FC236}">
                <a16:creationId xmlns:a16="http://schemas.microsoft.com/office/drawing/2014/main" id="{5432AF8A-85EA-7B3D-DE71-BEEBC6644E3E}"/>
              </a:ext>
            </a:extLst>
          </p:cNvPr>
          <p:cNvSpPr txBox="1"/>
          <p:nvPr/>
        </p:nvSpPr>
        <p:spPr>
          <a:xfrm rot="16200000">
            <a:off x="12435666" y="1943401"/>
            <a:ext cx="804752" cy="153888"/>
          </a:xfrm>
          <a:prstGeom prst="rect">
            <a:avLst/>
          </a:prstGeom>
          <a:solidFill>
            <a:schemeClr val="accent6"/>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66" name="正方形/長方形 65">
            <a:extLst>
              <a:ext uri="{FF2B5EF4-FFF2-40B4-BE49-F238E27FC236}">
                <a16:creationId xmlns:a16="http://schemas.microsoft.com/office/drawing/2014/main" id="{9EFAF8C3-025E-588F-7A25-4DF5A3B33867}"/>
              </a:ext>
            </a:extLst>
          </p:cNvPr>
          <p:cNvSpPr/>
          <p:nvPr/>
        </p:nvSpPr>
        <p:spPr>
          <a:xfrm rot="10800000">
            <a:off x="12023995" y="3721987"/>
            <a:ext cx="354013" cy="165033"/>
          </a:xfrm>
          <a:prstGeom prst="rect">
            <a:avLst/>
          </a:prstGeom>
          <a:solidFill>
            <a:schemeClr val="accent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sp>
        <p:nvSpPr>
          <p:cNvPr id="67" name="正方形/長方形 66">
            <a:extLst>
              <a:ext uri="{FF2B5EF4-FFF2-40B4-BE49-F238E27FC236}">
                <a16:creationId xmlns:a16="http://schemas.microsoft.com/office/drawing/2014/main" id="{8275CF12-BC66-0523-EA52-12CA500B2A82}"/>
              </a:ext>
            </a:extLst>
          </p:cNvPr>
          <p:cNvSpPr/>
          <p:nvPr/>
        </p:nvSpPr>
        <p:spPr>
          <a:xfrm rot="16200000">
            <a:off x="11488217" y="3194865"/>
            <a:ext cx="1219318" cy="165033"/>
          </a:xfrm>
          <a:prstGeom prst="rect">
            <a:avLst/>
          </a:prstGeom>
          <a:solidFill>
            <a:schemeClr val="accent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pic>
        <p:nvPicPr>
          <p:cNvPr id="68" name="図 67">
            <a:extLst>
              <a:ext uri="{FF2B5EF4-FFF2-40B4-BE49-F238E27FC236}">
                <a16:creationId xmlns:a16="http://schemas.microsoft.com/office/drawing/2014/main" id="{70CA9BC9-9CB7-66B8-991C-E2F6B74CC660}"/>
              </a:ext>
            </a:extLst>
          </p:cNvPr>
          <p:cNvPicPr>
            <a:picLocks noChangeAspect="1"/>
          </p:cNvPicPr>
          <p:nvPr/>
        </p:nvPicPr>
        <p:blipFill>
          <a:blip r:embed="rId8"/>
          <a:srcRect l="10206" t="4900"/>
          <a:stretch/>
        </p:blipFill>
        <p:spPr>
          <a:xfrm>
            <a:off x="9850967" y="6538761"/>
            <a:ext cx="1093555" cy="933919"/>
          </a:xfrm>
          <a:prstGeom prst="rect">
            <a:avLst/>
          </a:prstGeom>
        </p:spPr>
      </p:pic>
      <p:sp>
        <p:nvSpPr>
          <p:cNvPr id="69" name="四角形: 角を丸くする 68">
            <a:extLst>
              <a:ext uri="{FF2B5EF4-FFF2-40B4-BE49-F238E27FC236}">
                <a16:creationId xmlns:a16="http://schemas.microsoft.com/office/drawing/2014/main" id="{F0E881C2-98E2-03A5-FC7D-59045C25DCB4}"/>
              </a:ext>
            </a:extLst>
          </p:cNvPr>
          <p:cNvSpPr/>
          <p:nvPr/>
        </p:nvSpPr>
        <p:spPr>
          <a:xfrm>
            <a:off x="4092983" y="2882506"/>
            <a:ext cx="2594841" cy="1098788"/>
          </a:xfrm>
          <a:prstGeom prst="roundRect">
            <a:avLst>
              <a:gd name="adj" fmla="val 10146"/>
            </a:avLst>
          </a:prstGeom>
          <a:noFill/>
          <a:ln w="952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1" name="正方形/長方形 70">
            <a:extLst>
              <a:ext uri="{FF2B5EF4-FFF2-40B4-BE49-F238E27FC236}">
                <a16:creationId xmlns:a16="http://schemas.microsoft.com/office/drawing/2014/main" id="{CA3B8FFF-EF20-C0EA-6213-142CEB1B92B0}"/>
              </a:ext>
            </a:extLst>
          </p:cNvPr>
          <p:cNvSpPr/>
          <p:nvPr/>
        </p:nvSpPr>
        <p:spPr>
          <a:xfrm>
            <a:off x="4226338" y="2792554"/>
            <a:ext cx="449824" cy="2256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w="0"/>
              <a:solidFill>
                <a:schemeClr val="tx1"/>
              </a:solidFill>
              <a:effectLst>
                <a:outerShdw blurRad="38100" dist="19050" dir="2700000" algn="tl" rotWithShape="0">
                  <a:schemeClr val="dk1">
                    <a:alpha val="40000"/>
                  </a:schemeClr>
                </a:outerShdw>
              </a:effectLst>
            </a:endParaRPr>
          </a:p>
        </p:txBody>
      </p:sp>
      <p:sp>
        <p:nvSpPr>
          <p:cNvPr id="76" name="Google Shape;94;p13">
            <a:extLst>
              <a:ext uri="{FF2B5EF4-FFF2-40B4-BE49-F238E27FC236}">
                <a16:creationId xmlns:a16="http://schemas.microsoft.com/office/drawing/2014/main" id="{101EF7A3-843D-4AEE-CAE7-C8480314CA7F}"/>
              </a:ext>
            </a:extLst>
          </p:cNvPr>
          <p:cNvSpPr txBox="1"/>
          <p:nvPr/>
        </p:nvSpPr>
        <p:spPr>
          <a:xfrm>
            <a:off x="9168230" y="32513"/>
            <a:ext cx="1241915" cy="355200"/>
          </a:xfrm>
          <a:prstGeom prst="rect">
            <a:avLst/>
          </a:prstGeom>
          <a:noFill/>
          <a:ln>
            <a:noFill/>
          </a:ln>
        </p:spPr>
        <p:txBody>
          <a:bodyPr spcFirstLastPara="1" wrap="square" lIns="123100" tIns="61525" rIns="123100" bIns="615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ja-JP" altLang="en-US" sz="1500" b="1">
                <a:solidFill>
                  <a:schemeClr val="tx1"/>
                </a:solidFill>
                <a:latin typeface="Meiryo"/>
                <a:ea typeface="Meiryo"/>
                <a:cs typeface="Meiryo"/>
                <a:sym typeface="Meiryo"/>
              </a:rPr>
              <a:t>搭載部品</a:t>
            </a:r>
            <a:endParaRPr sz="1500" b="1" i="0" strike="noStrike" cap="none">
              <a:solidFill>
                <a:schemeClr val="tx1"/>
              </a:solidFill>
              <a:latin typeface="Meiryo"/>
              <a:ea typeface="Meiryo"/>
              <a:cs typeface="Meiryo"/>
              <a:sym typeface="Meiryo"/>
            </a:endParaRPr>
          </a:p>
        </p:txBody>
      </p:sp>
      <p:sp>
        <p:nvSpPr>
          <p:cNvPr id="79" name="四角形: 角を丸くする 78">
            <a:extLst>
              <a:ext uri="{FF2B5EF4-FFF2-40B4-BE49-F238E27FC236}">
                <a16:creationId xmlns:a16="http://schemas.microsoft.com/office/drawing/2014/main" id="{0019309C-7724-4AA0-4B84-E241488431B0}"/>
              </a:ext>
            </a:extLst>
          </p:cNvPr>
          <p:cNvSpPr/>
          <p:nvPr/>
        </p:nvSpPr>
        <p:spPr>
          <a:xfrm>
            <a:off x="8753254" y="304331"/>
            <a:ext cx="6345414" cy="3680845"/>
          </a:xfrm>
          <a:prstGeom prst="roundRect">
            <a:avLst>
              <a:gd name="adj" fmla="val 5033"/>
            </a:avLst>
          </a:prstGeom>
          <a:noFill/>
          <a:ln w="952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4" name="正方形/長方形 83">
            <a:extLst>
              <a:ext uri="{FF2B5EF4-FFF2-40B4-BE49-F238E27FC236}">
                <a16:creationId xmlns:a16="http://schemas.microsoft.com/office/drawing/2014/main" id="{E54D8A68-8CE3-880C-34B7-4686C3EC9FC0}"/>
              </a:ext>
            </a:extLst>
          </p:cNvPr>
          <p:cNvSpPr/>
          <p:nvPr/>
        </p:nvSpPr>
        <p:spPr>
          <a:xfrm rot="5400000">
            <a:off x="12053427" y="2472240"/>
            <a:ext cx="970067" cy="157094"/>
          </a:xfrm>
          <a:prstGeom prst="rect">
            <a:avLst/>
          </a:prstGeom>
          <a:solidFill>
            <a:schemeClr val="bg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sp>
        <p:nvSpPr>
          <p:cNvPr id="94" name="テキスト ボックス 93">
            <a:extLst>
              <a:ext uri="{FF2B5EF4-FFF2-40B4-BE49-F238E27FC236}">
                <a16:creationId xmlns:a16="http://schemas.microsoft.com/office/drawing/2014/main" id="{5691BCA6-CFBD-2D0E-9317-B4602E3FA21D}"/>
              </a:ext>
            </a:extLst>
          </p:cNvPr>
          <p:cNvSpPr txBox="1"/>
          <p:nvPr/>
        </p:nvSpPr>
        <p:spPr>
          <a:xfrm>
            <a:off x="12869194" y="2268833"/>
            <a:ext cx="804752" cy="153888"/>
          </a:xfrm>
          <a:prstGeom prst="rect">
            <a:avLst/>
          </a:prstGeom>
          <a:solidFill>
            <a:schemeClr val="accent6"/>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95" name="テキスト ボックス 94">
            <a:extLst>
              <a:ext uri="{FF2B5EF4-FFF2-40B4-BE49-F238E27FC236}">
                <a16:creationId xmlns:a16="http://schemas.microsoft.com/office/drawing/2014/main" id="{EB71C918-1914-EB3A-F256-8063B98DE907}"/>
              </a:ext>
            </a:extLst>
          </p:cNvPr>
          <p:cNvSpPr txBox="1"/>
          <p:nvPr/>
        </p:nvSpPr>
        <p:spPr>
          <a:xfrm rot="16200000">
            <a:off x="12432457" y="1508671"/>
            <a:ext cx="522990" cy="153888"/>
          </a:xfrm>
          <a:prstGeom prst="rect">
            <a:avLst/>
          </a:prstGeom>
          <a:solidFill>
            <a:schemeClr val="accent6"/>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96" name="四角形: 角を丸くする 95">
            <a:extLst>
              <a:ext uri="{FF2B5EF4-FFF2-40B4-BE49-F238E27FC236}">
                <a16:creationId xmlns:a16="http://schemas.microsoft.com/office/drawing/2014/main" id="{67A1A153-F3E0-5D00-6698-8B1D5AEB2A1E}"/>
              </a:ext>
            </a:extLst>
          </p:cNvPr>
          <p:cNvSpPr/>
          <p:nvPr/>
        </p:nvSpPr>
        <p:spPr>
          <a:xfrm>
            <a:off x="12238490" y="2789909"/>
            <a:ext cx="1722609" cy="627747"/>
          </a:xfrm>
          <a:prstGeom prst="roundRect">
            <a:avLst/>
          </a:prstGeom>
          <a:ln w="3175"/>
        </p:spPr>
        <p:style>
          <a:lnRef idx="2">
            <a:schemeClr val="dk1"/>
          </a:lnRef>
          <a:fillRef idx="1">
            <a:schemeClr val="lt1"/>
          </a:fillRef>
          <a:effectRef idx="0">
            <a:schemeClr val="dk1"/>
          </a:effectRef>
          <a:fontRef idx="minor">
            <a:schemeClr val="dk1"/>
          </a:fontRef>
        </p:style>
        <p:txBody>
          <a:bodyPr rtlCol="0" anchor="t"/>
          <a:lstStyle/>
          <a:p>
            <a:r>
              <a:rPr lang="ja-JP" altLang="en-US" sz="900" b="1" dirty="0">
                <a:latin typeface="游ゴシック" panose="020B0400000000000000" pitchFamily="50" charset="-128"/>
                <a:ea typeface="游ゴシック" panose="020B0400000000000000" pitchFamily="50" charset="-128"/>
              </a:rPr>
              <a:t>ジャイロセンサ</a:t>
            </a:r>
            <a:endParaRPr lang="en-US" altLang="ja-JP" sz="900" b="1" dirty="0">
              <a:latin typeface="游ゴシック" panose="020B0400000000000000" pitchFamily="50" charset="-128"/>
              <a:ea typeface="游ゴシック" panose="020B0400000000000000" pitchFamily="50" charset="-128"/>
            </a:endParaRPr>
          </a:p>
          <a:p>
            <a:r>
              <a:rPr kumimoji="1" lang="ja-JP" altLang="en-US" sz="900" dirty="0">
                <a:latin typeface="游ゴシック" panose="020B0400000000000000" pitchFamily="50" charset="-128"/>
                <a:ea typeface="游ゴシック" panose="020B0400000000000000" pitchFamily="50" charset="-128"/>
              </a:rPr>
              <a:t>・</a:t>
            </a:r>
            <a:r>
              <a:rPr kumimoji="1" lang="en-US" altLang="ja-JP" sz="900" dirty="0">
                <a:latin typeface="游ゴシック" panose="020B0400000000000000" pitchFamily="50" charset="-128"/>
                <a:ea typeface="游ゴシック" panose="020B0400000000000000" pitchFamily="50" charset="-128"/>
              </a:rPr>
              <a:t>BNO055</a:t>
            </a:r>
          </a:p>
          <a:p>
            <a:r>
              <a:rPr kumimoji="1" lang="ja-JP" altLang="en-US" sz="700" dirty="0">
                <a:latin typeface="游ゴシック" panose="020B0400000000000000" pitchFamily="50" charset="-128"/>
                <a:ea typeface="游ゴシック" panose="020B0400000000000000" pitchFamily="50" charset="-128"/>
              </a:rPr>
              <a:t>＞予備として</a:t>
            </a:r>
            <a:endParaRPr kumimoji="1" lang="en-US" altLang="ja-JP" sz="700" dirty="0">
              <a:latin typeface="游ゴシック" panose="020B0400000000000000" pitchFamily="50" charset="-128"/>
              <a:ea typeface="游ゴシック" panose="020B0400000000000000" pitchFamily="50" charset="-128"/>
            </a:endParaRPr>
          </a:p>
          <a:p>
            <a:r>
              <a:rPr kumimoji="1" lang="ja-JP" altLang="en-US" sz="700" dirty="0">
                <a:latin typeface="游ゴシック" panose="020B0400000000000000" pitchFamily="50" charset="-128"/>
                <a:ea typeface="游ゴシック" panose="020B0400000000000000" pitchFamily="50" charset="-128"/>
              </a:rPr>
              <a:t>　 </a:t>
            </a:r>
            <a:r>
              <a:rPr kumimoji="1" lang="en-US" altLang="ja-JP" sz="700" dirty="0">
                <a:latin typeface="游ゴシック" panose="020B0400000000000000" pitchFamily="50" charset="-128"/>
                <a:ea typeface="游ゴシック" panose="020B0400000000000000" pitchFamily="50" charset="-128"/>
              </a:rPr>
              <a:t>L3GD20H</a:t>
            </a:r>
            <a:r>
              <a:rPr kumimoji="1" lang="ja-JP" altLang="en-US" sz="700" dirty="0">
                <a:latin typeface="游ゴシック" panose="020B0400000000000000" pitchFamily="50" charset="-128"/>
                <a:ea typeface="游ゴシック" panose="020B0400000000000000" pitchFamily="50" charset="-128"/>
              </a:rPr>
              <a:t>と交換可能な基板作成</a:t>
            </a:r>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900" dirty="0">
              <a:latin typeface="游ゴシック" panose="020B0400000000000000" pitchFamily="50" charset="-128"/>
              <a:ea typeface="游ゴシック" panose="020B0400000000000000" pitchFamily="50" charset="-128"/>
            </a:endParaRPr>
          </a:p>
          <a:p>
            <a:endParaRPr kumimoji="1" lang="en-US" altLang="ja-JP" sz="900" dirty="0">
              <a:latin typeface="游ゴシック" panose="020B0400000000000000" pitchFamily="50" charset="-128"/>
              <a:ea typeface="游ゴシック" panose="020B0400000000000000" pitchFamily="50" charset="-128"/>
            </a:endParaRPr>
          </a:p>
        </p:txBody>
      </p:sp>
      <p:sp>
        <p:nvSpPr>
          <p:cNvPr id="98" name="テキスト ボックス 97">
            <a:extLst>
              <a:ext uri="{FF2B5EF4-FFF2-40B4-BE49-F238E27FC236}">
                <a16:creationId xmlns:a16="http://schemas.microsoft.com/office/drawing/2014/main" id="{545EC00B-D2C6-5527-1E72-EE6C6110BF45}"/>
              </a:ext>
            </a:extLst>
          </p:cNvPr>
          <p:cNvSpPr txBox="1"/>
          <p:nvPr/>
        </p:nvSpPr>
        <p:spPr>
          <a:xfrm>
            <a:off x="12617008" y="1410854"/>
            <a:ext cx="804752" cy="153888"/>
          </a:xfrm>
          <a:prstGeom prst="rect">
            <a:avLst/>
          </a:prstGeom>
          <a:solidFill>
            <a:schemeClr val="accent6"/>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100" name="テキスト ボックス 99">
            <a:extLst>
              <a:ext uri="{FF2B5EF4-FFF2-40B4-BE49-F238E27FC236}">
                <a16:creationId xmlns:a16="http://schemas.microsoft.com/office/drawing/2014/main" id="{AF6D88B9-2B83-3069-E1AF-27284ADC8581}"/>
              </a:ext>
            </a:extLst>
          </p:cNvPr>
          <p:cNvSpPr txBox="1"/>
          <p:nvPr/>
        </p:nvSpPr>
        <p:spPr>
          <a:xfrm rot="5400000">
            <a:off x="14594116" y="3293890"/>
            <a:ext cx="455672" cy="153888"/>
          </a:xfrm>
          <a:prstGeom prst="rect">
            <a:avLst/>
          </a:prstGeom>
          <a:solidFill>
            <a:srgbClr val="0070C0"/>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101" name="テキスト ボックス 100">
            <a:extLst>
              <a:ext uri="{FF2B5EF4-FFF2-40B4-BE49-F238E27FC236}">
                <a16:creationId xmlns:a16="http://schemas.microsoft.com/office/drawing/2014/main" id="{07AD7A2E-F3A5-CDD6-6619-EE0096518301}"/>
              </a:ext>
            </a:extLst>
          </p:cNvPr>
          <p:cNvSpPr txBox="1"/>
          <p:nvPr/>
        </p:nvSpPr>
        <p:spPr>
          <a:xfrm rot="5400000">
            <a:off x="14304654" y="2548755"/>
            <a:ext cx="1034597" cy="153888"/>
          </a:xfrm>
          <a:prstGeom prst="rect">
            <a:avLst/>
          </a:prstGeom>
          <a:solidFill>
            <a:srgbClr val="0070C0"/>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104" name="テキスト ボックス 103">
            <a:extLst>
              <a:ext uri="{FF2B5EF4-FFF2-40B4-BE49-F238E27FC236}">
                <a16:creationId xmlns:a16="http://schemas.microsoft.com/office/drawing/2014/main" id="{DBAF11A6-9626-3758-B689-4C1F93B57485}"/>
              </a:ext>
            </a:extLst>
          </p:cNvPr>
          <p:cNvSpPr txBox="1"/>
          <p:nvPr/>
        </p:nvSpPr>
        <p:spPr>
          <a:xfrm rot="5400000">
            <a:off x="11031224" y="3397249"/>
            <a:ext cx="323210" cy="153888"/>
          </a:xfrm>
          <a:prstGeom prst="rect">
            <a:avLst/>
          </a:prstGeom>
          <a:solidFill>
            <a:srgbClr val="0070C0"/>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E722956F-2501-22B5-799F-C134137E32B4}"/>
              </a:ext>
            </a:extLst>
          </p:cNvPr>
          <p:cNvSpPr txBox="1"/>
          <p:nvPr/>
        </p:nvSpPr>
        <p:spPr>
          <a:xfrm rot="5400000">
            <a:off x="11409585" y="2115155"/>
            <a:ext cx="307355" cy="153888"/>
          </a:xfrm>
          <a:prstGeom prst="rect">
            <a:avLst/>
          </a:prstGeom>
          <a:solidFill>
            <a:schemeClr val="accent6"/>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6E0D27A0-3B01-785E-177C-4F851375BE59}"/>
              </a:ext>
            </a:extLst>
          </p:cNvPr>
          <p:cNvSpPr txBox="1"/>
          <p:nvPr/>
        </p:nvSpPr>
        <p:spPr>
          <a:xfrm rot="5400000">
            <a:off x="11019070" y="2797271"/>
            <a:ext cx="323210" cy="153888"/>
          </a:xfrm>
          <a:prstGeom prst="rect">
            <a:avLst/>
          </a:prstGeom>
          <a:solidFill>
            <a:srgbClr val="0070C0"/>
          </a:solidFill>
        </p:spPr>
        <p:txBody>
          <a:bodyPr wrap="square" rtlCol="0">
            <a:spAutoFit/>
          </a:bodyPr>
          <a:lstStyle/>
          <a:p>
            <a:endParaRPr kumimoji="1" lang="en-US" altLang="ja-JP" sz="400">
              <a:solidFill>
                <a:schemeClr val="bg1"/>
              </a:solidFill>
              <a:latin typeface="游ゴシック" panose="020B0400000000000000" pitchFamily="50" charset="-128"/>
              <a:ea typeface="游ゴシック" panose="020B0400000000000000" pitchFamily="50" charset="-128"/>
            </a:endParaRPr>
          </a:p>
        </p:txBody>
      </p:sp>
      <p:sp>
        <p:nvSpPr>
          <p:cNvPr id="107" name="正方形/長方形 106">
            <a:extLst>
              <a:ext uri="{FF2B5EF4-FFF2-40B4-BE49-F238E27FC236}">
                <a16:creationId xmlns:a16="http://schemas.microsoft.com/office/drawing/2014/main" id="{BA5255E5-3558-D561-7701-A452C6F4E04B}"/>
              </a:ext>
            </a:extLst>
          </p:cNvPr>
          <p:cNvSpPr/>
          <p:nvPr/>
        </p:nvSpPr>
        <p:spPr>
          <a:xfrm rot="10800000">
            <a:off x="10263474" y="1441757"/>
            <a:ext cx="1858711" cy="157094"/>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sp>
        <p:nvSpPr>
          <p:cNvPr id="108" name="正方形/長方形 107">
            <a:extLst>
              <a:ext uri="{FF2B5EF4-FFF2-40B4-BE49-F238E27FC236}">
                <a16:creationId xmlns:a16="http://schemas.microsoft.com/office/drawing/2014/main" id="{B8C9FC9F-6E28-585D-825A-3FC25EC49687}"/>
              </a:ext>
            </a:extLst>
          </p:cNvPr>
          <p:cNvSpPr/>
          <p:nvPr/>
        </p:nvSpPr>
        <p:spPr>
          <a:xfrm rot="10800000">
            <a:off x="12489815" y="645446"/>
            <a:ext cx="758758" cy="157094"/>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sp>
        <p:nvSpPr>
          <p:cNvPr id="109" name="正方形/長方形 108">
            <a:extLst>
              <a:ext uri="{FF2B5EF4-FFF2-40B4-BE49-F238E27FC236}">
                <a16:creationId xmlns:a16="http://schemas.microsoft.com/office/drawing/2014/main" id="{FA49EE78-6459-C7D0-8766-D7B3458A5A45}"/>
              </a:ext>
            </a:extLst>
          </p:cNvPr>
          <p:cNvSpPr/>
          <p:nvPr/>
        </p:nvSpPr>
        <p:spPr>
          <a:xfrm rot="10800000">
            <a:off x="10539743" y="645447"/>
            <a:ext cx="758758" cy="157094"/>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sp>
        <p:nvSpPr>
          <p:cNvPr id="110" name="正方形/長方形 109">
            <a:extLst>
              <a:ext uri="{FF2B5EF4-FFF2-40B4-BE49-F238E27FC236}">
                <a16:creationId xmlns:a16="http://schemas.microsoft.com/office/drawing/2014/main" id="{E0983788-DD7B-7302-5CB8-1BD0E08FB7C1}"/>
              </a:ext>
            </a:extLst>
          </p:cNvPr>
          <p:cNvSpPr/>
          <p:nvPr/>
        </p:nvSpPr>
        <p:spPr>
          <a:xfrm rot="16200000">
            <a:off x="9533381" y="2497275"/>
            <a:ext cx="475273" cy="269964"/>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pic>
        <p:nvPicPr>
          <p:cNvPr id="111" name="図 110">
            <a:extLst>
              <a:ext uri="{FF2B5EF4-FFF2-40B4-BE49-F238E27FC236}">
                <a16:creationId xmlns:a16="http://schemas.microsoft.com/office/drawing/2014/main" id="{DDBDB4C8-6523-0549-2491-BB7636F2A6D9}"/>
              </a:ext>
            </a:extLst>
          </p:cNvPr>
          <p:cNvPicPr>
            <a:picLocks noChangeAspect="1"/>
          </p:cNvPicPr>
          <p:nvPr/>
        </p:nvPicPr>
        <p:blipFill>
          <a:blip r:embed="rId9"/>
          <a:stretch>
            <a:fillRect/>
          </a:stretch>
        </p:blipFill>
        <p:spPr>
          <a:xfrm>
            <a:off x="7841644" y="533574"/>
            <a:ext cx="760565" cy="760565"/>
          </a:xfrm>
          <a:prstGeom prst="rect">
            <a:avLst/>
          </a:prstGeom>
        </p:spPr>
      </p:pic>
      <p:cxnSp>
        <p:nvCxnSpPr>
          <p:cNvPr id="112" name="直線コネクタ 111">
            <a:extLst>
              <a:ext uri="{FF2B5EF4-FFF2-40B4-BE49-F238E27FC236}">
                <a16:creationId xmlns:a16="http://schemas.microsoft.com/office/drawing/2014/main" id="{B5C921C2-8881-8AC3-6381-D91682B28BA3}"/>
              </a:ext>
            </a:extLst>
          </p:cNvPr>
          <p:cNvCxnSpPr>
            <a:cxnSpLocks/>
          </p:cNvCxnSpPr>
          <p:nvPr/>
        </p:nvCxnSpPr>
        <p:spPr>
          <a:xfrm>
            <a:off x="4181946" y="300409"/>
            <a:ext cx="1227580" cy="0"/>
          </a:xfrm>
          <a:prstGeom prst="line">
            <a:avLst/>
          </a:prstGeom>
          <a:ln>
            <a:solidFill>
              <a:srgbClr val="FFC000"/>
            </a:solidFill>
          </a:ln>
        </p:spPr>
        <p:style>
          <a:lnRef idx="2">
            <a:schemeClr val="accent5"/>
          </a:lnRef>
          <a:fillRef idx="0">
            <a:schemeClr val="accent5"/>
          </a:fillRef>
          <a:effectRef idx="1">
            <a:schemeClr val="accent5"/>
          </a:effectRef>
          <a:fontRef idx="minor">
            <a:schemeClr val="tx1"/>
          </a:fontRef>
        </p:style>
      </p:cxnSp>
      <p:sp>
        <p:nvSpPr>
          <p:cNvPr id="113" name="Google Shape;94;p13">
            <a:extLst>
              <a:ext uri="{FF2B5EF4-FFF2-40B4-BE49-F238E27FC236}">
                <a16:creationId xmlns:a16="http://schemas.microsoft.com/office/drawing/2014/main" id="{5C6B222F-1CFB-A2B6-21BD-16AB55CA3394}"/>
              </a:ext>
            </a:extLst>
          </p:cNvPr>
          <p:cNvSpPr txBox="1"/>
          <p:nvPr/>
        </p:nvSpPr>
        <p:spPr>
          <a:xfrm>
            <a:off x="4196696" y="35486"/>
            <a:ext cx="1241915" cy="355084"/>
          </a:xfrm>
          <a:prstGeom prst="rect">
            <a:avLst/>
          </a:prstGeom>
          <a:noFill/>
          <a:ln>
            <a:noFill/>
          </a:ln>
        </p:spPr>
        <p:txBody>
          <a:bodyPr spcFirstLastPara="1" wrap="square" lIns="123100" tIns="61525" rIns="123100" bIns="615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ja-JP" altLang="en-US" sz="1500" b="1" i="0" strike="noStrike" cap="none">
                <a:solidFill>
                  <a:schemeClr val="tx1"/>
                </a:solidFill>
                <a:latin typeface="Meiryo"/>
                <a:ea typeface="Meiryo"/>
                <a:cs typeface="Meiryo"/>
                <a:sym typeface="Meiryo"/>
              </a:rPr>
              <a:t>チーム情報</a:t>
            </a:r>
            <a:endParaRPr sz="1500" b="1" i="0" strike="noStrike" cap="none">
              <a:solidFill>
                <a:schemeClr val="tx1"/>
              </a:solidFill>
              <a:latin typeface="Meiryo"/>
              <a:ea typeface="Meiryo"/>
              <a:cs typeface="Meiryo"/>
              <a:sym typeface="Meiryo"/>
            </a:endParaRPr>
          </a:p>
        </p:txBody>
      </p:sp>
      <p:sp>
        <p:nvSpPr>
          <p:cNvPr id="114" name="Google Shape;96;p13">
            <a:extLst>
              <a:ext uri="{FF2B5EF4-FFF2-40B4-BE49-F238E27FC236}">
                <a16:creationId xmlns:a16="http://schemas.microsoft.com/office/drawing/2014/main" id="{8A1844A9-821D-7E97-ADEE-AC6D8D777CA1}"/>
              </a:ext>
            </a:extLst>
          </p:cNvPr>
          <p:cNvSpPr/>
          <p:nvPr/>
        </p:nvSpPr>
        <p:spPr>
          <a:xfrm>
            <a:off x="170400" y="212300"/>
            <a:ext cx="15120000" cy="0"/>
          </a:xfrm>
          <a:prstGeom prst="rect">
            <a:avLst/>
          </a:prstGeom>
          <a:noFill/>
          <a:ln>
            <a:noFill/>
          </a:ln>
        </p:spPr>
        <p:txBody>
          <a:bodyPr spcFirstLastPara="1" wrap="square" lIns="123100" tIns="61525" rIns="123100" bIns="615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6" name="Google Shape;97;p13">
            <a:extLst>
              <a:ext uri="{FF2B5EF4-FFF2-40B4-BE49-F238E27FC236}">
                <a16:creationId xmlns:a16="http://schemas.microsoft.com/office/drawing/2014/main" id="{EA0F3F32-5E2D-B7BF-ED53-7C7B5E5C04DF}"/>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17" name="Google Shape;98;p13">
            <a:extLst>
              <a:ext uri="{FF2B5EF4-FFF2-40B4-BE49-F238E27FC236}">
                <a16:creationId xmlns:a16="http://schemas.microsoft.com/office/drawing/2014/main" id="{1CFF4238-D088-49F7-B001-068CBACBEC10}"/>
              </a:ext>
            </a:extLst>
          </p:cNvPr>
          <p:cNvSpPr/>
          <p:nvPr/>
        </p:nvSpPr>
        <p:spPr>
          <a:xfrm>
            <a:off x="170400" y="212300"/>
            <a:ext cx="15120000" cy="0"/>
          </a:xfrm>
          <a:prstGeom prst="rect">
            <a:avLst/>
          </a:prstGeom>
          <a:noFill/>
          <a:ln>
            <a:noFill/>
          </a:ln>
        </p:spPr>
        <p:txBody>
          <a:bodyPr spcFirstLastPara="1" wrap="square" lIns="123100" tIns="61525" rIns="123100" bIns="615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25" name="Google Shape;99;p13">
            <a:extLst>
              <a:ext uri="{FF2B5EF4-FFF2-40B4-BE49-F238E27FC236}">
                <a16:creationId xmlns:a16="http://schemas.microsoft.com/office/drawing/2014/main" id="{E56FC46F-C5B1-9854-D4F0-24FE4EB6C64C}"/>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26" name="Google Shape;100;p13">
            <a:extLst>
              <a:ext uri="{FF2B5EF4-FFF2-40B4-BE49-F238E27FC236}">
                <a16:creationId xmlns:a16="http://schemas.microsoft.com/office/drawing/2014/main" id="{FAF759B3-7B62-DE4A-B0F4-5635A13045FE}"/>
              </a:ext>
            </a:extLst>
          </p:cNvPr>
          <p:cNvSpPr/>
          <p:nvPr/>
        </p:nvSpPr>
        <p:spPr>
          <a:xfrm>
            <a:off x="170400" y="212300"/>
            <a:ext cx="15120000" cy="0"/>
          </a:xfrm>
          <a:prstGeom prst="rect">
            <a:avLst/>
          </a:prstGeom>
          <a:noFill/>
          <a:ln>
            <a:noFill/>
          </a:ln>
        </p:spPr>
        <p:txBody>
          <a:bodyPr spcFirstLastPara="1" wrap="square" lIns="123100" tIns="61525" rIns="123100" bIns="615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28" name="Google Shape;101;p13">
            <a:extLst>
              <a:ext uri="{FF2B5EF4-FFF2-40B4-BE49-F238E27FC236}">
                <a16:creationId xmlns:a16="http://schemas.microsoft.com/office/drawing/2014/main" id="{7527AEA7-7FC9-20A6-F2BB-2BB7C783CD96}"/>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31" name="Google Shape;102;p13">
            <a:extLst>
              <a:ext uri="{FF2B5EF4-FFF2-40B4-BE49-F238E27FC236}">
                <a16:creationId xmlns:a16="http://schemas.microsoft.com/office/drawing/2014/main" id="{FE9E5043-1CEC-D129-6EDA-75D0B3D26A39}"/>
              </a:ext>
            </a:extLst>
          </p:cNvPr>
          <p:cNvSpPr/>
          <p:nvPr/>
        </p:nvSpPr>
        <p:spPr>
          <a:xfrm>
            <a:off x="170400" y="212300"/>
            <a:ext cx="15120000" cy="0"/>
          </a:xfrm>
          <a:prstGeom prst="rect">
            <a:avLst/>
          </a:prstGeom>
          <a:noFill/>
          <a:ln>
            <a:noFill/>
          </a:ln>
        </p:spPr>
        <p:txBody>
          <a:bodyPr spcFirstLastPara="1" wrap="square" lIns="123100" tIns="61525" rIns="123100" bIns="615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35" name="Google Shape;103;p13">
            <a:extLst>
              <a:ext uri="{FF2B5EF4-FFF2-40B4-BE49-F238E27FC236}">
                <a16:creationId xmlns:a16="http://schemas.microsoft.com/office/drawing/2014/main" id="{4F9C5892-6CDA-5BCD-6B49-93F1A141B6F8}"/>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36" name="Google Shape;104;p13">
            <a:extLst>
              <a:ext uri="{FF2B5EF4-FFF2-40B4-BE49-F238E27FC236}">
                <a16:creationId xmlns:a16="http://schemas.microsoft.com/office/drawing/2014/main" id="{7189110A-FA5D-0267-C832-5C7AC4513726}"/>
              </a:ext>
            </a:extLst>
          </p:cNvPr>
          <p:cNvSpPr/>
          <p:nvPr/>
        </p:nvSpPr>
        <p:spPr>
          <a:xfrm>
            <a:off x="170400" y="212300"/>
            <a:ext cx="15120000" cy="0"/>
          </a:xfrm>
          <a:prstGeom prst="rect">
            <a:avLst/>
          </a:prstGeom>
          <a:noFill/>
          <a:ln>
            <a:noFill/>
          </a:ln>
        </p:spPr>
        <p:txBody>
          <a:bodyPr spcFirstLastPara="1" wrap="square" lIns="123100" tIns="61525" rIns="123100" bIns="615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37" name="Google Shape;105;p13">
            <a:extLst>
              <a:ext uri="{FF2B5EF4-FFF2-40B4-BE49-F238E27FC236}">
                <a16:creationId xmlns:a16="http://schemas.microsoft.com/office/drawing/2014/main" id="{3346D7D9-40EF-23C3-81D2-CC03C412314C}"/>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39" name="Google Shape;106;p13">
            <a:extLst>
              <a:ext uri="{FF2B5EF4-FFF2-40B4-BE49-F238E27FC236}">
                <a16:creationId xmlns:a16="http://schemas.microsoft.com/office/drawing/2014/main" id="{0B50517A-352C-1128-C786-83D446C72C94}"/>
              </a:ext>
            </a:extLst>
          </p:cNvPr>
          <p:cNvSpPr/>
          <p:nvPr/>
        </p:nvSpPr>
        <p:spPr>
          <a:xfrm>
            <a:off x="170400" y="212300"/>
            <a:ext cx="15120000" cy="0"/>
          </a:xfrm>
          <a:prstGeom prst="rect">
            <a:avLst/>
          </a:prstGeom>
          <a:noFill/>
          <a:ln>
            <a:noFill/>
          </a:ln>
        </p:spPr>
        <p:txBody>
          <a:bodyPr spcFirstLastPara="1" wrap="square" lIns="123100" tIns="61525" rIns="123100" bIns="615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40" name="Google Shape;107;p13">
            <a:extLst>
              <a:ext uri="{FF2B5EF4-FFF2-40B4-BE49-F238E27FC236}">
                <a16:creationId xmlns:a16="http://schemas.microsoft.com/office/drawing/2014/main" id="{A04D42F1-3B11-F85C-465B-34AA0A1F8F65}"/>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41" name="Google Shape;109;p13">
            <a:extLst>
              <a:ext uri="{FF2B5EF4-FFF2-40B4-BE49-F238E27FC236}">
                <a16:creationId xmlns:a16="http://schemas.microsoft.com/office/drawing/2014/main" id="{DB76E5B2-FB28-461A-CAF3-C365F408ACB7}"/>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43" name="Google Shape;111;p13">
            <a:extLst>
              <a:ext uri="{FF2B5EF4-FFF2-40B4-BE49-F238E27FC236}">
                <a16:creationId xmlns:a16="http://schemas.microsoft.com/office/drawing/2014/main" id="{F91CEE15-B7D3-02BD-20F8-3DC57DCDA7EE}"/>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44" name="Google Shape;113;p13">
            <a:extLst>
              <a:ext uri="{FF2B5EF4-FFF2-40B4-BE49-F238E27FC236}">
                <a16:creationId xmlns:a16="http://schemas.microsoft.com/office/drawing/2014/main" id="{202E1FE7-8FA5-FDF1-D4A3-29496D97690C}"/>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45" name="Google Shape;114;p13">
            <a:extLst>
              <a:ext uri="{FF2B5EF4-FFF2-40B4-BE49-F238E27FC236}">
                <a16:creationId xmlns:a16="http://schemas.microsoft.com/office/drawing/2014/main" id="{61509285-710B-9C41-FB60-EB7DDAB3F6F9}"/>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48" name="Google Shape;115;p13">
            <a:extLst>
              <a:ext uri="{FF2B5EF4-FFF2-40B4-BE49-F238E27FC236}">
                <a16:creationId xmlns:a16="http://schemas.microsoft.com/office/drawing/2014/main" id="{11313A4E-3BFD-E614-D3CB-59A5CF0073E0}"/>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49" name="Google Shape;116;p13">
            <a:extLst>
              <a:ext uri="{FF2B5EF4-FFF2-40B4-BE49-F238E27FC236}">
                <a16:creationId xmlns:a16="http://schemas.microsoft.com/office/drawing/2014/main" id="{D9B4833B-8360-C139-F935-1B92E268A895}"/>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66" name="Google Shape;117;p13">
            <a:extLst>
              <a:ext uri="{FF2B5EF4-FFF2-40B4-BE49-F238E27FC236}">
                <a16:creationId xmlns:a16="http://schemas.microsoft.com/office/drawing/2014/main" id="{1385D0BD-EF3D-ACED-91B1-C5192EF8EBE1}"/>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67" name="Google Shape;118;p13">
            <a:extLst>
              <a:ext uri="{FF2B5EF4-FFF2-40B4-BE49-F238E27FC236}">
                <a16:creationId xmlns:a16="http://schemas.microsoft.com/office/drawing/2014/main" id="{54FD00BD-A42A-1237-E2CA-BDD96829C209}"/>
              </a:ext>
            </a:extLst>
          </p:cNvPr>
          <p:cNvSpPr/>
          <p:nvPr/>
        </p:nvSpPr>
        <p:spPr>
          <a:xfrm>
            <a:off x="170400" y="21230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sp>
        <p:nvSpPr>
          <p:cNvPr id="1068" name="Google Shape;119;p13">
            <a:extLst>
              <a:ext uri="{FF2B5EF4-FFF2-40B4-BE49-F238E27FC236}">
                <a16:creationId xmlns:a16="http://schemas.microsoft.com/office/drawing/2014/main" id="{8CF8B95E-98DD-71DC-83FA-483F408F0EE4}"/>
              </a:ext>
            </a:extLst>
          </p:cNvPr>
          <p:cNvSpPr/>
          <p:nvPr/>
        </p:nvSpPr>
        <p:spPr>
          <a:xfrm>
            <a:off x="170400" y="131950"/>
            <a:ext cx="2181300" cy="0"/>
          </a:xfrm>
          <a:prstGeom prst="rect">
            <a:avLst/>
          </a:prstGeom>
          <a:solidFill>
            <a:srgbClr val="383A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DBDEE1"/>
              </a:buClr>
              <a:buSzPts val="1600"/>
              <a:buFont typeface="Arial"/>
              <a:buNone/>
            </a:pPr>
            <a:br>
              <a:rPr lang="ja-JP" sz="1600" b="0" i="0" u="none" strike="noStrike" cap="none">
                <a:solidFill>
                  <a:srgbClr val="DBDEE1"/>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p:txBody>
      </p:sp>
      <p:pic>
        <p:nvPicPr>
          <p:cNvPr id="1087" name="Picture 2">
            <a:extLst>
              <a:ext uri="{FF2B5EF4-FFF2-40B4-BE49-F238E27FC236}">
                <a16:creationId xmlns:a16="http://schemas.microsoft.com/office/drawing/2014/main" id="{08CD82DE-F27B-DD8A-6B6D-2E1A290BFE8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136" t="35127" r="9571" b="34193"/>
          <a:stretch/>
        </p:blipFill>
        <p:spPr bwMode="auto">
          <a:xfrm>
            <a:off x="0" y="38613"/>
            <a:ext cx="2801372" cy="781901"/>
          </a:xfrm>
          <a:prstGeom prst="rect">
            <a:avLst/>
          </a:prstGeom>
          <a:noFill/>
          <a:extLst>
            <a:ext uri="{909E8E84-426E-40DD-AFC4-6F175D3DCCD1}">
              <a14:hiddenFill xmlns:a14="http://schemas.microsoft.com/office/drawing/2010/main">
                <a:solidFill>
                  <a:srgbClr val="FFFFFF"/>
                </a:solidFill>
              </a14:hiddenFill>
            </a:ext>
          </a:extLst>
        </p:spPr>
      </p:pic>
      <p:sp>
        <p:nvSpPr>
          <p:cNvPr id="1095" name="Google Shape;93;p13">
            <a:extLst>
              <a:ext uri="{FF2B5EF4-FFF2-40B4-BE49-F238E27FC236}">
                <a16:creationId xmlns:a16="http://schemas.microsoft.com/office/drawing/2014/main" id="{0E4D33C1-09CD-6BB8-B1FD-AAAC28345814}"/>
              </a:ext>
            </a:extLst>
          </p:cNvPr>
          <p:cNvSpPr txBox="1"/>
          <p:nvPr/>
        </p:nvSpPr>
        <p:spPr>
          <a:xfrm>
            <a:off x="2689178" y="558656"/>
            <a:ext cx="1650000" cy="355200"/>
          </a:xfrm>
          <a:prstGeom prst="rect">
            <a:avLst/>
          </a:prstGeom>
          <a:noFill/>
          <a:ln>
            <a:noFill/>
          </a:ln>
        </p:spPr>
        <p:txBody>
          <a:bodyPr spcFirstLastPara="1" wrap="square" lIns="123100" tIns="61525" rIns="123100" bIns="615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1500" b="1" i="0" u="none" strike="noStrike" cap="none">
                <a:solidFill>
                  <a:srgbClr val="13254B"/>
                </a:solidFill>
                <a:latin typeface="Meiryo"/>
                <a:ea typeface="Meiryo"/>
                <a:cs typeface="Meiryo"/>
                <a:sym typeface="Meiryo"/>
              </a:rPr>
              <a:t>宗像高等学校</a:t>
            </a:r>
            <a:endParaRPr sz="1500" b="1" i="0" u="none" strike="noStrike" cap="none">
              <a:solidFill>
                <a:srgbClr val="13254B"/>
              </a:solidFill>
              <a:latin typeface="Meiryo"/>
              <a:ea typeface="Meiryo"/>
              <a:cs typeface="Meiryo"/>
              <a:sym typeface="Meiryo"/>
            </a:endParaRPr>
          </a:p>
        </p:txBody>
      </p:sp>
      <p:sp>
        <p:nvSpPr>
          <p:cNvPr id="1099" name="Google Shape;94;p13">
            <a:extLst>
              <a:ext uri="{FF2B5EF4-FFF2-40B4-BE49-F238E27FC236}">
                <a16:creationId xmlns:a16="http://schemas.microsoft.com/office/drawing/2014/main" id="{9A0BEDCA-638C-D955-4C81-9ACF57544FB4}"/>
              </a:ext>
            </a:extLst>
          </p:cNvPr>
          <p:cNvSpPr txBox="1"/>
          <p:nvPr/>
        </p:nvSpPr>
        <p:spPr>
          <a:xfrm>
            <a:off x="-77310" y="3985176"/>
            <a:ext cx="3434349" cy="432028"/>
          </a:xfrm>
          <a:prstGeom prst="rect">
            <a:avLst/>
          </a:prstGeom>
          <a:noFill/>
          <a:ln>
            <a:noFill/>
          </a:ln>
        </p:spPr>
        <p:txBody>
          <a:bodyPr spcFirstLastPara="1" wrap="square" lIns="123100" tIns="61525" rIns="123100" bIns="615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ja-JP" altLang="en-US" sz="1500" b="1" dirty="0">
                <a:latin typeface="游ゴシック" panose="020B0400000000000000" pitchFamily="50" charset="-128"/>
                <a:ea typeface="游ゴシック" panose="020B0400000000000000" pitchFamily="50" charset="-128"/>
              </a:rPr>
              <a:t>「</a:t>
            </a:r>
            <a:r>
              <a:rPr lang="ja-JP" altLang="en-US" sz="2000" b="1" dirty="0">
                <a:solidFill>
                  <a:schemeClr val="tx1"/>
                </a:solidFill>
                <a:latin typeface="游ゴシック" panose="020B0400000000000000" pitchFamily="50" charset="-128"/>
                <a:ea typeface="游ゴシック" panose="020B0400000000000000" pitchFamily="50" charset="-128"/>
              </a:rPr>
              <a:t>速度革命</a:t>
            </a:r>
            <a:r>
              <a:rPr lang="ja-JP" altLang="en-US" sz="1500" b="1" dirty="0">
                <a:latin typeface="游ゴシック" panose="020B0400000000000000" pitchFamily="50" charset="-128"/>
                <a:ea typeface="游ゴシック" panose="020B0400000000000000" pitchFamily="50" charset="-128"/>
              </a:rPr>
              <a:t>：加速度制御で</a:t>
            </a:r>
            <a:r>
              <a:rPr lang="ja-JP" altLang="en-US" sz="2000" b="1" dirty="0">
                <a:solidFill>
                  <a:srgbClr val="FF0000"/>
                </a:solidFill>
                <a:latin typeface="游ゴシック" panose="020B0400000000000000" pitchFamily="50" charset="-128"/>
                <a:ea typeface="游ゴシック" panose="020B0400000000000000" pitchFamily="50" charset="-128"/>
              </a:rPr>
              <a:t>勝</a:t>
            </a:r>
            <a:r>
              <a:rPr lang="ja-JP" altLang="en-US" sz="1500" b="1" dirty="0">
                <a:latin typeface="游ゴシック" panose="020B0400000000000000" pitchFamily="50" charset="-128"/>
                <a:ea typeface="游ゴシック" panose="020B0400000000000000" pitchFamily="50" charset="-128"/>
              </a:rPr>
              <a:t>つ」</a:t>
            </a:r>
            <a:endParaRPr sz="1500" b="1" i="0" strike="noStrike" cap="none" dirty="0">
              <a:solidFill>
                <a:schemeClr val="tx1"/>
              </a:solidFill>
              <a:latin typeface="游ゴシック" panose="020B0400000000000000" pitchFamily="50" charset="-128"/>
              <a:ea typeface="游ゴシック" panose="020B0400000000000000" pitchFamily="50" charset="-128"/>
              <a:cs typeface="Meiryo"/>
              <a:sym typeface="Meiryo"/>
            </a:endParaRPr>
          </a:p>
        </p:txBody>
      </p:sp>
      <p:sp>
        <p:nvSpPr>
          <p:cNvPr id="1104" name="Google Shape;265;p13">
            <a:extLst>
              <a:ext uri="{FF2B5EF4-FFF2-40B4-BE49-F238E27FC236}">
                <a16:creationId xmlns:a16="http://schemas.microsoft.com/office/drawing/2014/main" id="{A1BEECD4-B73C-9944-B553-F5562DD468BD}"/>
              </a:ext>
            </a:extLst>
          </p:cNvPr>
          <p:cNvSpPr txBox="1"/>
          <p:nvPr/>
        </p:nvSpPr>
        <p:spPr>
          <a:xfrm>
            <a:off x="3479899" y="4232415"/>
            <a:ext cx="3584343" cy="5293727"/>
          </a:xfrm>
          <a:prstGeom prst="rect">
            <a:avLst/>
          </a:prstGeom>
          <a:noFill/>
          <a:ln>
            <a:noFill/>
          </a:ln>
        </p:spPr>
        <p:txBody>
          <a:bodyPr spcFirstLastPara="1" wrap="square" lIns="91425" tIns="91425" rIns="91425" bIns="91425" anchor="t" anchorCtr="0">
            <a:spAutoFit/>
          </a:bodyPr>
          <a:lstStyle/>
          <a:p>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2</a:t>
            </a:r>
            <a:r>
              <a:rPr lang="ja-JP" altLang="en-US" sz="700" b="1" dirty="0">
                <a:latin typeface="游ゴシック" panose="020B0400000000000000" pitchFamily="50" charset="-128"/>
                <a:ea typeface="游ゴシック" panose="020B0400000000000000" pitchFamily="50" charset="-128"/>
              </a:rPr>
              <a:t>：</a:t>
            </a:r>
            <a:r>
              <a:rPr lang="ja-JP" altLang="en-US" sz="900" b="1" dirty="0">
                <a:latin typeface="游ゴシック" panose="020B0400000000000000" pitchFamily="50" charset="-128"/>
                <a:ea typeface="游ゴシック" panose="020B0400000000000000" pitchFamily="50" charset="-128"/>
              </a:rPr>
              <a:t>加速度制御の</a:t>
            </a:r>
            <a:r>
              <a:rPr lang="ja-JP" altLang="en-US" sz="1050" b="1" dirty="0">
                <a:latin typeface="游ゴシック" panose="020B0400000000000000" pitchFamily="50" charset="-128"/>
                <a:ea typeface="游ゴシック" panose="020B0400000000000000" pitchFamily="50" charset="-128"/>
              </a:rPr>
              <a:t>有無</a:t>
            </a:r>
            <a:r>
              <a:rPr lang="ja-JP" altLang="en-US" sz="900" b="1" dirty="0">
                <a:latin typeface="游ゴシック" panose="020B0400000000000000" pitchFamily="50" charset="-128"/>
                <a:ea typeface="游ゴシック" panose="020B0400000000000000" pitchFamily="50" charset="-128"/>
              </a:rPr>
              <a:t>による</a:t>
            </a:r>
            <a:r>
              <a:rPr lang="ja-JP" altLang="en-US" sz="1100" b="1" dirty="0">
                <a:latin typeface="游ゴシック" panose="020B0400000000000000" pitchFamily="50" charset="-128"/>
                <a:ea typeface="游ゴシック" panose="020B0400000000000000" pitchFamily="50" charset="-128"/>
              </a:rPr>
              <a:t>減速特性の比較</a:t>
            </a:r>
            <a:endParaRPr lang="en-US" altLang="ja-JP" sz="900" b="1"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　加速度制御を使ってロボットを目標速度まで加速させた後、目標速度を下げて</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減速させる場合と加速度制御を使わずに一定時間走行させた後、モーターの</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値を下げて速度を減速させる場合について</a:t>
            </a:r>
            <a:r>
              <a:rPr lang="ja-JP" altLang="en-US" sz="700" dirty="0">
                <a:latin typeface="游ゴシック" panose="020B0400000000000000" pitchFamily="50" charset="-128"/>
                <a:ea typeface="游ゴシック" panose="020B0400000000000000" pitchFamily="50" charset="-128"/>
                <a:cs typeface="Aharoni" panose="020F0502020204030204" pitchFamily="2" charset="-79"/>
              </a:rPr>
              <a:t>どうなるかを調べました。</a:t>
            </a:r>
            <a:endParaRPr lang="en-US" altLang="ja-JP" sz="7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700" dirty="0">
                <a:latin typeface="游ゴシック" panose="020B0400000000000000" pitchFamily="50" charset="-128"/>
                <a:ea typeface="游ゴシック" panose="020B0400000000000000" pitchFamily="50" charset="-128"/>
              </a:rPr>
              <a:t>その後、速度（</a:t>
            </a:r>
            <a:r>
              <a:rPr lang="en-US" altLang="ja-JP" sz="700" dirty="0">
                <a:latin typeface="游ゴシック" panose="020B0400000000000000" pitchFamily="50" charset="-128"/>
                <a:ea typeface="游ゴシック" panose="020B0400000000000000" pitchFamily="50" charset="-128"/>
              </a:rPr>
              <a:t>v</a:t>
            </a:r>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cm/s</a:t>
            </a:r>
            <a:r>
              <a:rPr lang="ja-JP" altLang="en-US" sz="700" dirty="0">
                <a:latin typeface="游ゴシック" panose="020B0400000000000000" pitchFamily="50" charset="-128"/>
                <a:ea typeface="游ゴシック" panose="020B0400000000000000" pitchFamily="50" charset="-128"/>
              </a:rPr>
              <a:t>）と時間（</a:t>
            </a:r>
            <a:r>
              <a:rPr lang="en-US" altLang="ja-JP" sz="700" dirty="0">
                <a:latin typeface="游ゴシック" panose="020B0400000000000000" pitchFamily="50" charset="-128"/>
                <a:ea typeface="游ゴシック" panose="020B0400000000000000" pitchFamily="50" charset="-128"/>
              </a:rPr>
              <a:t>t</a:t>
            </a:r>
            <a:r>
              <a:rPr lang="ja-JP" altLang="en-US" sz="700" dirty="0">
                <a:latin typeface="游ゴシック" panose="020B0400000000000000" pitchFamily="50" charset="-128"/>
                <a:ea typeface="游ゴシック" panose="020B0400000000000000" pitchFamily="50" charset="-128"/>
              </a:rPr>
              <a:t>：秒）の関係をグラフにして比較しました。</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900" b="1" dirty="0">
                <a:latin typeface="游ゴシック" panose="020B0400000000000000" pitchFamily="50" charset="-128"/>
                <a:ea typeface="游ゴシック" panose="020B0400000000000000" pitchFamily="50" charset="-128"/>
                <a:cs typeface="Meiryo"/>
                <a:sym typeface="Meiryo"/>
              </a:rPr>
              <a:t>結果</a:t>
            </a:r>
            <a:r>
              <a:rPr lang="ja-JP" altLang="en-US" sz="700" b="1" dirty="0">
                <a:latin typeface="游ゴシック" panose="020B0400000000000000" pitchFamily="50" charset="-128"/>
                <a:ea typeface="游ゴシック" panose="020B0400000000000000" pitchFamily="50" charset="-128"/>
                <a:cs typeface="Meiryo"/>
                <a:sym typeface="Meiryo"/>
              </a:rPr>
              <a:t>：</a:t>
            </a: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グラフから、速度を落とす際に、制御ありの方が制御なしよりも</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急激に減速することがわかりました。</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この結果から、加速度制御を行うと速度が一定になり、速やかに減速できることが確認できました。（グラフ</a:t>
            </a:r>
            <a:r>
              <a:rPr lang="en-US" altLang="ja-JP" sz="700" dirty="0">
                <a:latin typeface="游ゴシック" panose="020B0400000000000000" pitchFamily="50" charset="-128"/>
                <a:ea typeface="游ゴシック" panose="020B0400000000000000" pitchFamily="50" charset="-128"/>
              </a:rPr>
              <a:t>2</a:t>
            </a:r>
            <a:r>
              <a:rPr lang="ja-JP" altLang="en-US" sz="700" dirty="0">
                <a:latin typeface="游ゴシック" panose="020B0400000000000000" pitchFamily="50" charset="-128"/>
                <a:ea typeface="游ゴシック" panose="020B0400000000000000" pitchFamily="50" charset="-128"/>
              </a:rPr>
              <a:t>参照）</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endParaRPr lang="en-US" altLang="ja-JP" sz="6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3</a:t>
            </a:r>
            <a:r>
              <a:rPr lang="ja-JP" altLang="en-US" sz="600" b="1" dirty="0">
                <a:latin typeface="游ゴシック" panose="020B0400000000000000" pitchFamily="50" charset="-128"/>
                <a:ea typeface="游ゴシック" panose="020B0400000000000000" pitchFamily="50" charset="-128"/>
              </a:rPr>
              <a:t>：</a:t>
            </a:r>
            <a:r>
              <a:rPr lang="ja-JP" altLang="en-US" sz="900" b="1" dirty="0">
                <a:latin typeface="游ゴシック" panose="020B0400000000000000" pitchFamily="50" charset="-128"/>
                <a:ea typeface="游ゴシック" panose="020B0400000000000000" pitchFamily="50" charset="-128"/>
              </a:rPr>
              <a:t>ライン付近の</a:t>
            </a:r>
            <a:r>
              <a:rPr lang="ja-JP" altLang="en-US" sz="1100" b="1" dirty="0">
                <a:latin typeface="游ゴシック" panose="020B0400000000000000" pitchFamily="50" charset="-128"/>
                <a:ea typeface="游ゴシック" panose="020B0400000000000000" pitchFamily="50" charset="-128"/>
              </a:rPr>
              <a:t>速度の</a:t>
            </a:r>
            <a:r>
              <a:rPr lang="ja-JP" altLang="en-US" sz="1200" b="1" dirty="0">
                <a:latin typeface="游ゴシック" panose="020B0400000000000000" pitchFamily="50" charset="-128"/>
                <a:ea typeface="游ゴシック" panose="020B0400000000000000" pitchFamily="50" charset="-128"/>
              </a:rPr>
              <a:t>最適</a:t>
            </a:r>
            <a:r>
              <a:rPr lang="ja-JP" altLang="en-US" sz="1100" b="1" dirty="0">
                <a:latin typeface="游ゴシック" panose="020B0400000000000000" pitchFamily="50" charset="-128"/>
                <a:ea typeface="游ゴシック" panose="020B0400000000000000" pitchFamily="50" charset="-128"/>
              </a:rPr>
              <a:t>化</a:t>
            </a:r>
            <a:endParaRPr lang="en-US" altLang="ja-JP" sz="1100" b="1"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　制御をおこなった状態で、ラインを踏んだ際にブレーキをかけるプログラムを</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作成しました。ラインを踏んだ際に、ラインアウトせずに壁に当たらない</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最高速度を見つけることを目指しました。</a:t>
            </a:r>
            <a:endParaRPr lang="en-US" altLang="ja-JP" sz="8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8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8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8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8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8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b="1" dirty="0">
              <a:latin typeface="游ゴシック" panose="020B0400000000000000" pitchFamily="50" charset="-128"/>
              <a:ea typeface="游ゴシック" panose="020B0400000000000000" pitchFamily="50" charset="-128"/>
              <a:cs typeface="Meiryo"/>
              <a:sym typeface="Meiryo"/>
            </a:endParaRPr>
          </a:p>
          <a:p>
            <a:pPr marL="0" marR="0" lvl="0" indent="0" algn="l" rtl="0">
              <a:lnSpc>
                <a:spcPct val="100000"/>
              </a:lnSpc>
              <a:spcBef>
                <a:spcPts val="0"/>
              </a:spcBef>
              <a:spcAft>
                <a:spcPts val="0"/>
              </a:spcAft>
              <a:buClr>
                <a:srgbClr val="000000"/>
              </a:buClr>
              <a:buSzPts val="900"/>
              <a:buFont typeface="Arial"/>
              <a:buNone/>
            </a:pP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結果から、速度の基準</a:t>
            </a:r>
            <a:r>
              <a:rPr lang="en-US" altLang="ja-JP" sz="700" dirty="0">
                <a:latin typeface="游ゴシック" panose="020B0400000000000000" pitchFamily="50" charset="-128"/>
                <a:ea typeface="游ゴシック" panose="020B0400000000000000" pitchFamily="50" charset="-128"/>
              </a:rPr>
              <a:t>600</a:t>
            </a:r>
            <a:r>
              <a:rPr lang="ja-JP" altLang="en-US" sz="700" dirty="0">
                <a:latin typeface="游ゴシック" panose="020B0400000000000000" pitchFamily="50" charset="-128"/>
                <a:ea typeface="游ゴシック" panose="020B0400000000000000" pitchFamily="50" charset="-128"/>
              </a:rPr>
              <a:t>がラインアウトをせず、最適な最高速度であることが</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わかりました。この速度をライン付近での最高速度として設定し、</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それ以外の場所では速度を出すロボットを使用することにしました。（表</a:t>
            </a:r>
            <a:r>
              <a:rPr lang="en-US" altLang="ja-JP" sz="700" dirty="0">
                <a:latin typeface="游ゴシック" panose="020B0400000000000000" pitchFamily="50" charset="-128"/>
                <a:ea typeface="游ゴシック" panose="020B0400000000000000" pitchFamily="50" charset="-128"/>
              </a:rPr>
              <a:t>1</a:t>
            </a:r>
            <a:r>
              <a:rPr lang="ja-JP" altLang="en-US" sz="700" dirty="0">
                <a:latin typeface="游ゴシック" panose="020B0400000000000000" pitchFamily="50" charset="-128"/>
                <a:ea typeface="游ゴシック" panose="020B0400000000000000" pitchFamily="50" charset="-128"/>
              </a:rPr>
              <a:t>参照）</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900" b="1" dirty="0">
                <a:latin typeface="游ゴシック" panose="020B0400000000000000" pitchFamily="50" charset="-128"/>
                <a:ea typeface="游ゴシック" panose="020B0400000000000000" pitchFamily="50" charset="-128"/>
              </a:rPr>
              <a:t>まとめ：</a:t>
            </a:r>
            <a:endParaRPr lang="en-US" altLang="ja-JP" sz="900" b="1"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検証１より、加速度制御なしは、速度が上がり続けているのに対し、</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　　　　　　加速度制御ありは、最終的に速度が一定になっている。</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検証２より、加速度制御ありの方が、なしよりも減速が速い。</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検証３より、以前までは、ラインからでないモーターの回転数を調整していたが、</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　　　　　　ラインから出ない最高速度を発見できた。</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endParaRPr lang="en-US" altLang="ja-JP" sz="700" dirty="0">
              <a:latin typeface="游ゴシック" panose="020B0400000000000000" pitchFamily="50" charset="-128"/>
              <a:ea typeface="游ゴシック" panose="020B0400000000000000" pitchFamily="50" charset="-128"/>
            </a:endParaRPr>
          </a:p>
        </p:txBody>
      </p:sp>
      <p:sp>
        <p:nvSpPr>
          <p:cNvPr id="1107" name="フローチャート: 結合子 1106">
            <a:extLst>
              <a:ext uri="{FF2B5EF4-FFF2-40B4-BE49-F238E27FC236}">
                <a16:creationId xmlns:a16="http://schemas.microsoft.com/office/drawing/2014/main" id="{272AC8BC-3ED5-A0FB-B306-C6D806017A27}"/>
              </a:ext>
            </a:extLst>
          </p:cNvPr>
          <p:cNvSpPr/>
          <p:nvPr/>
        </p:nvSpPr>
        <p:spPr>
          <a:xfrm>
            <a:off x="4103850" y="209168"/>
            <a:ext cx="171023" cy="188704"/>
          </a:xfrm>
          <a:prstGeom prst="flowChartConnector">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8" name="フローチャート: 結合子 1107">
            <a:extLst>
              <a:ext uri="{FF2B5EF4-FFF2-40B4-BE49-F238E27FC236}">
                <a16:creationId xmlns:a16="http://schemas.microsoft.com/office/drawing/2014/main" id="{8570E05D-01FE-5724-846C-77B5A3D3848A}"/>
              </a:ext>
            </a:extLst>
          </p:cNvPr>
          <p:cNvSpPr/>
          <p:nvPr/>
        </p:nvSpPr>
        <p:spPr>
          <a:xfrm>
            <a:off x="5323056" y="211549"/>
            <a:ext cx="171023" cy="188704"/>
          </a:xfrm>
          <a:prstGeom prst="flowChartConnector">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9" name="四角形: 角を丸くする 1108">
            <a:extLst>
              <a:ext uri="{FF2B5EF4-FFF2-40B4-BE49-F238E27FC236}">
                <a16:creationId xmlns:a16="http://schemas.microsoft.com/office/drawing/2014/main" id="{6961055F-736B-7E95-77B5-4B0C7CC06996}"/>
              </a:ext>
            </a:extLst>
          </p:cNvPr>
          <p:cNvSpPr/>
          <p:nvPr/>
        </p:nvSpPr>
        <p:spPr>
          <a:xfrm>
            <a:off x="4119244" y="516442"/>
            <a:ext cx="4571706" cy="781248"/>
          </a:xfrm>
          <a:prstGeom prst="roundRect">
            <a:avLst/>
          </a:prstGeom>
          <a:noFill/>
          <a:ln w="952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116" name="Google Shape;175;p13">
            <a:extLst>
              <a:ext uri="{FF2B5EF4-FFF2-40B4-BE49-F238E27FC236}">
                <a16:creationId xmlns:a16="http://schemas.microsoft.com/office/drawing/2014/main" id="{2112D535-052C-831D-3842-109BC96F8187}"/>
              </a:ext>
            </a:extLst>
          </p:cNvPr>
          <p:cNvPicPr preferRelativeResize="0"/>
          <p:nvPr/>
        </p:nvPicPr>
        <p:blipFill rotWithShape="1">
          <a:blip r:embed="rId11">
            <a:alphaModFix/>
          </a:blip>
          <a:srcRect l="20049" t="9062" r="21119" b="8980"/>
          <a:stretch/>
        </p:blipFill>
        <p:spPr>
          <a:xfrm>
            <a:off x="6323118" y="797744"/>
            <a:ext cx="346491" cy="354048"/>
          </a:xfrm>
          <a:prstGeom prst="rect">
            <a:avLst/>
          </a:prstGeom>
          <a:noFill/>
          <a:ln>
            <a:noFill/>
          </a:ln>
        </p:spPr>
      </p:pic>
      <p:sp>
        <p:nvSpPr>
          <p:cNvPr id="1138" name="Google Shape;193;p13">
            <a:extLst>
              <a:ext uri="{FF2B5EF4-FFF2-40B4-BE49-F238E27FC236}">
                <a16:creationId xmlns:a16="http://schemas.microsoft.com/office/drawing/2014/main" id="{4089F08B-D74A-2BBC-69FA-DBABBF8533B8}"/>
              </a:ext>
            </a:extLst>
          </p:cNvPr>
          <p:cNvSpPr txBox="1"/>
          <p:nvPr/>
        </p:nvSpPr>
        <p:spPr>
          <a:xfrm>
            <a:off x="6681497" y="852700"/>
            <a:ext cx="1292956" cy="23079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ja-JP" sz="900" b="0" i="0" u="none" strike="noStrike" cap="none">
                <a:solidFill>
                  <a:srgbClr val="000000"/>
                </a:solidFill>
                <a:latin typeface="游ゴシック" panose="020B0400000000000000" pitchFamily="50" charset="-128"/>
                <a:ea typeface="游ゴシック" panose="020B0400000000000000" pitchFamily="50" charset="-128"/>
                <a:cs typeface="Meiryo"/>
                <a:sym typeface="Meiryo"/>
              </a:rPr>
              <a:t>@Munako_Aegis</a:t>
            </a:r>
            <a:endParaRPr sz="900" b="0" i="0" u="none" strike="noStrike" cap="none">
              <a:solidFill>
                <a:srgbClr val="000000"/>
              </a:solidFill>
              <a:latin typeface="游ゴシック" panose="020B0400000000000000" pitchFamily="50" charset="-128"/>
              <a:ea typeface="游ゴシック" panose="020B0400000000000000" pitchFamily="50" charset="-128"/>
              <a:cs typeface="Meiryo"/>
              <a:sym typeface="Meiryo"/>
            </a:endParaRPr>
          </a:p>
        </p:txBody>
      </p:sp>
      <p:sp>
        <p:nvSpPr>
          <p:cNvPr id="1139" name="四角形: 角を丸くする 1138">
            <a:extLst>
              <a:ext uri="{FF2B5EF4-FFF2-40B4-BE49-F238E27FC236}">
                <a16:creationId xmlns:a16="http://schemas.microsoft.com/office/drawing/2014/main" id="{DE6B280D-50E2-2A98-AF23-7919130B6492}"/>
              </a:ext>
            </a:extLst>
          </p:cNvPr>
          <p:cNvSpPr/>
          <p:nvPr/>
        </p:nvSpPr>
        <p:spPr>
          <a:xfrm>
            <a:off x="4246761" y="379525"/>
            <a:ext cx="635592" cy="27937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9pPr>
          </a:lstStyle>
          <a:p>
            <a:pPr algn="ctr"/>
            <a:endParaRPr kumimoji="1" lang="ja-JP" altLang="en-US"/>
          </a:p>
        </p:txBody>
      </p:sp>
      <p:sp>
        <p:nvSpPr>
          <p:cNvPr id="1142" name="Google Shape;94;p13">
            <a:extLst>
              <a:ext uri="{FF2B5EF4-FFF2-40B4-BE49-F238E27FC236}">
                <a16:creationId xmlns:a16="http://schemas.microsoft.com/office/drawing/2014/main" id="{CAEC959F-5FF0-64C4-E210-AF7E6A3B9B88}"/>
              </a:ext>
            </a:extLst>
          </p:cNvPr>
          <p:cNvSpPr txBox="1"/>
          <p:nvPr/>
        </p:nvSpPr>
        <p:spPr>
          <a:xfrm>
            <a:off x="4226609" y="355311"/>
            <a:ext cx="714361" cy="355084"/>
          </a:xfrm>
          <a:prstGeom prst="rect">
            <a:avLst/>
          </a:prstGeom>
          <a:noFill/>
          <a:ln>
            <a:noFill/>
          </a:ln>
        </p:spPr>
        <p:txBody>
          <a:bodyPr spcFirstLastPara="1" wrap="square" lIns="123100" tIns="61525" rIns="123100" bIns="61525" anchor="t" anchorCtr="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200"/>
              <a:buFont typeface="Arial"/>
              <a:buNone/>
            </a:pPr>
            <a:r>
              <a:rPr lang="en-US" sz="1500" b="1">
                <a:solidFill>
                  <a:srgbClr val="00B0F0"/>
                </a:solidFill>
                <a:latin typeface="游ゴシック" panose="020B0400000000000000" pitchFamily="50" charset="-128"/>
                <a:ea typeface="游ゴシック" panose="020B0400000000000000" pitchFamily="50" charset="-128"/>
                <a:cs typeface="Meiryo"/>
                <a:sym typeface="Meiryo"/>
              </a:rPr>
              <a:t>D</a:t>
            </a:r>
            <a:r>
              <a:rPr lang="en-US" sz="1000" b="1">
                <a:solidFill>
                  <a:srgbClr val="00B0F0"/>
                </a:solidFill>
                <a:latin typeface="游ゴシック" panose="020B0400000000000000" pitchFamily="50" charset="-128"/>
                <a:ea typeface="游ゴシック" panose="020B0400000000000000" pitchFamily="50" charset="-128"/>
                <a:cs typeface="Meiryo"/>
                <a:sym typeface="Meiryo"/>
              </a:rPr>
              <a:t>etail</a:t>
            </a:r>
            <a:endParaRPr sz="1000" b="1" i="0" strike="noStrike" cap="none">
              <a:solidFill>
                <a:srgbClr val="00B0F0"/>
              </a:solidFill>
              <a:latin typeface="游ゴシック" panose="020B0400000000000000" pitchFamily="50" charset="-128"/>
              <a:ea typeface="游ゴシック" panose="020B0400000000000000" pitchFamily="50" charset="-128"/>
              <a:cs typeface="Meiryo"/>
              <a:sym typeface="Meiryo"/>
            </a:endParaRPr>
          </a:p>
        </p:txBody>
      </p:sp>
      <p:sp>
        <p:nvSpPr>
          <p:cNvPr id="1149" name="四角形: 角を丸くする 1148">
            <a:extLst>
              <a:ext uri="{FF2B5EF4-FFF2-40B4-BE49-F238E27FC236}">
                <a16:creationId xmlns:a16="http://schemas.microsoft.com/office/drawing/2014/main" id="{EDBBC095-283E-86EA-6D7B-B901EED019E2}"/>
              </a:ext>
            </a:extLst>
          </p:cNvPr>
          <p:cNvSpPr/>
          <p:nvPr/>
        </p:nvSpPr>
        <p:spPr>
          <a:xfrm>
            <a:off x="6795024" y="1437826"/>
            <a:ext cx="1881254" cy="2540322"/>
          </a:xfrm>
          <a:prstGeom prst="roundRect">
            <a:avLst>
              <a:gd name="adj" fmla="val 11572"/>
            </a:avLst>
          </a:prstGeom>
          <a:noFill/>
          <a:ln w="952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50" name="Google Shape;120;p13">
            <a:extLst>
              <a:ext uri="{FF2B5EF4-FFF2-40B4-BE49-F238E27FC236}">
                <a16:creationId xmlns:a16="http://schemas.microsoft.com/office/drawing/2014/main" id="{658EC53F-7B03-9FD6-C2BB-0C1E77FFBE19}"/>
              </a:ext>
            </a:extLst>
          </p:cNvPr>
          <p:cNvSpPr txBox="1"/>
          <p:nvPr/>
        </p:nvSpPr>
        <p:spPr>
          <a:xfrm>
            <a:off x="4167230" y="671398"/>
            <a:ext cx="628506" cy="215403"/>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500"/>
              <a:buFont typeface="Arial"/>
              <a:buNone/>
            </a:pPr>
            <a:r>
              <a:rPr lang="ja-JP" sz="800" b="1" i="0" u="none" strike="noStrike" cap="none">
                <a:solidFill>
                  <a:srgbClr val="000000"/>
                </a:solidFill>
                <a:latin typeface="游ゴシック" panose="020B0400000000000000" pitchFamily="50" charset="-128"/>
                <a:ea typeface="游ゴシック" panose="020B0400000000000000" pitchFamily="50" charset="-128"/>
                <a:cs typeface="Meiryo"/>
                <a:sym typeface="Meiryo"/>
              </a:rPr>
              <a:t>所属</a:t>
            </a:r>
            <a:r>
              <a:rPr lang="ja-JP" altLang="en-US" sz="800" b="1">
                <a:latin typeface="游ゴシック" panose="020B0400000000000000" pitchFamily="50" charset="-128"/>
                <a:ea typeface="游ゴシック" panose="020B0400000000000000" pitchFamily="50" charset="-128"/>
                <a:cs typeface="Meiryo"/>
                <a:sym typeface="Meiryo"/>
              </a:rPr>
              <a:t> </a:t>
            </a:r>
            <a:r>
              <a:rPr lang="ja-JP" altLang="en-US" sz="800" i="0" u="none" strike="noStrike" cap="none">
                <a:solidFill>
                  <a:srgbClr val="000000"/>
                </a:solidFill>
                <a:latin typeface="游ゴシック" panose="020B0400000000000000" pitchFamily="50" charset="-128"/>
                <a:ea typeface="游ゴシック" panose="020B0400000000000000" pitchFamily="50" charset="-128"/>
                <a:cs typeface="Meiryo"/>
                <a:sym typeface="Meiryo"/>
              </a:rPr>
              <a:t>：</a:t>
            </a:r>
            <a:endParaRPr sz="700" b="1" i="0" u="none" strike="noStrike" cap="none">
              <a:solidFill>
                <a:srgbClr val="000000"/>
              </a:solidFill>
              <a:latin typeface="游ゴシック" panose="020B0400000000000000" pitchFamily="50" charset="-128"/>
              <a:ea typeface="游ゴシック" panose="020B0400000000000000" pitchFamily="50" charset="-128"/>
              <a:sym typeface="Arial"/>
            </a:endParaRPr>
          </a:p>
        </p:txBody>
      </p:sp>
      <p:sp>
        <p:nvSpPr>
          <p:cNvPr id="2048" name="Google Shape;121;p13">
            <a:extLst>
              <a:ext uri="{FF2B5EF4-FFF2-40B4-BE49-F238E27FC236}">
                <a16:creationId xmlns:a16="http://schemas.microsoft.com/office/drawing/2014/main" id="{D09BB2F0-240D-3394-1FBB-B73C105B6C69}"/>
              </a:ext>
            </a:extLst>
          </p:cNvPr>
          <p:cNvSpPr txBox="1"/>
          <p:nvPr/>
        </p:nvSpPr>
        <p:spPr>
          <a:xfrm>
            <a:off x="4615216" y="654988"/>
            <a:ext cx="1715500" cy="20001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500"/>
              <a:buFont typeface="Arial"/>
              <a:buNone/>
            </a:pPr>
            <a:r>
              <a:rPr lang="ja-JP" sz="700" b="0" i="0" u="none" strike="noStrike" cap="none">
                <a:solidFill>
                  <a:schemeClr val="tx1"/>
                </a:solidFill>
                <a:latin typeface="游ゴシック" panose="020B0400000000000000" pitchFamily="50" charset="-128"/>
                <a:ea typeface="游ゴシック" panose="020B0400000000000000" pitchFamily="50" charset="-128"/>
                <a:cs typeface="Meiryo"/>
                <a:sym typeface="Meiryo"/>
              </a:rPr>
              <a:t>福岡ノード/九州ブロック</a:t>
            </a:r>
            <a:endParaRPr sz="700" b="0" i="0" u="none" strike="noStrike" cap="none">
              <a:solidFill>
                <a:schemeClr val="tx1"/>
              </a:solidFill>
              <a:latin typeface="游ゴシック" panose="020B0400000000000000" pitchFamily="50" charset="-128"/>
              <a:ea typeface="游ゴシック" panose="020B0400000000000000" pitchFamily="50" charset="-128"/>
              <a:sym typeface="Arial"/>
            </a:endParaRPr>
          </a:p>
        </p:txBody>
      </p:sp>
      <p:sp>
        <p:nvSpPr>
          <p:cNvPr id="2049" name="テキスト ボックス 11">
            <a:extLst>
              <a:ext uri="{FF2B5EF4-FFF2-40B4-BE49-F238E27FC236}">
                <a16:creationId xmlns:a16="http://schemas.microsoft.com/office/drawing/2014/main" id="{7823230B-BD70-A689-D9AA-36479376A81B}"/>
              </a:ext>
            </a:extLst>
          </p:cNvPr>
          <p:cNvSpPr txBox="1"/>
          <p:nvPr/>
        </p:nvSpPr>
        <p:spPr>
          <a:xfrm>
            <a:off x="7109421" y="1730333"/>
            <a:ext cx="601311" cy="1692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500">
                <a:latin typeface="游ゴシック" panose="020B0400000000000000" pitchFamily="50" charset="-128"/>
                <a:ea typeface="游ゴシック" panose="020B0400000000000000" pitchFamily="50" charset="-128"/>
              </a:rPr>
              <a:t>Suehiro Koki   </a:t>
            </a:r>
            <a:endParaRPr kumimoji="1" lang="ja-JP" altLang="en-US" sz="500">
              <a:latin typeface="游ゴシック" panose="020B0400000000000000" pitchFamily="50" charset="-128"/>
              <a:ea typeface="游ゴシック" panose="020B0400000000000000" pitchFamily="50" charset="-128"/>
            </a:endParaRPr>
          </a:p>
        </p:txBody>
      </p:sp>
      <p:pic>
        <p:nvPicPr>
          <p:cNvPr id="2050" name="Picture 4">
            <a:extLst>
              <a:ext uri="{FF2B5EF4-FFF2-40B4-BE49-F238E27FC236}">
                <a16:creationId xmlns:a16="http://schemas.microsoft.com/office/drawing/2014/main" id="{50EE4504-0FB5-9FA7-F4E2-9BA4A13032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4867" y="907837"/>
            <a:ext cx="915387" cy="196982"/>
          </a:xfrm>
          <a:prstGeom prst="rect">
            <a:avLst/>
          </a:prstGeom>
          <a:noFill/>
          <a:extLst>
            <a:ext uri="{909E8E84-426E-40DD-AFC4-6F175D3DCCD1}">
              <a14:hiddenFill xmlns:a14="http://schemas.microsoft.com/office/drawing/2010/main">
                <a:solidFill>
                  <a:srgbClr val="FFFFFF"/>
                </a:solidFill>
              </a14:hiddenFill>
            </a:ext>
          </a:extLst>
        </p:spPr>
      </p:pic>
      <p:sp>
        <p:nvSpPr>
          <p:cNvPr id="2051" name="Google Shape;94;p13">
            <a:extLst>
              <a:ext uri="{FF2B5EF4-FFF2-40B4-BE49-F238E27FC236}">
                <a16:creationId xmlns:a16="http://schemas.microsoft.com/office/drawing/2014/main" id="{2D71FBCC-683E-9D7E-2234-2EF7D75CEE74}"/>
              </a:ext>
            </a:extLst>
          </p:cNvPr>
          <p:cNvSpPr txBox="1"/>
          <p:nvPr/>
        </p:nvSpPr>
        <p:spPr>
          <a:xfrm>
            <a:off x="4132000" y="876065"/>
            <a:ext cx="1241915" cy="247362"/>
          </a:xfrm>
          <a:prstGeom prst="rect">
            <a:avLst/>
          </a:prstGeom>
          <a:noFill/>
          <a:ln>
            <a:noFill/>
          </a:ln>
        </p:spPr>
        <p:txBody>
          <a:bodyPr spcFirstLastPara="1" wrap="square" lIns="123100" tIns="61525" rIns="123100" bIns="61525" anchor="t" anchorCtr="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200"/>
              <a:buFont typeface="Arial"/>
              <a:buNone/>
            </a:pPr>
            <a:r>
              <a:rPr lang="ja-JP" altLang="en-US" sz="800" b="1">
                <a:solidFill>
                  <a:schemeClr val="tx1"/>
                </a:solidFill>
                <a:latin typeface="游ゴシック" panose="020B0400000000000000" pitchFamily="50" charset="-128"/>
                <a:ea typeface="游ゴシック" panose="020B0400000000000000" pitchFamily="50" charset="-128"/>
                <a:cs typeface="Meiryo"/>
                <a:sym typeface="Meiryo"/>
              </a:rPr>
              <a:t>スポンサー  </a:t>
            </a:r>
            <a:r>
              <a:rPr lang="en-US" altLang="ja-JP" sz="800" b="1">
                <a:solidFill>
                  <a:schemeClr val="tx1"/>
                </a:solidFill>
                <a:latin typeface="游ゴシック" panose="020B0400000000000000" pitchFamily="50" charset="-128"/>
                <a:ea typeface="游ゴシック" panose="020B0400000000000000" pitchFamily="50" charset="-128"/>
                <a:cs typeface="Meiryo"/>
                <a:sym typeface="Meiryo"/>
              </a:rPr>
              <a:t> </a:t>
            </a:r>
            <a:endParaRPr sz="800" b="1" i="0" strike="noStrike" cap="none">
              <a:solidFill>
                <a:schemeClr val="tx1"/>
              </a:solidFill>
              <a:latin typeface="游ゴシック" panose="020B0400000000000000" pitchFamily="50" charset="-128"/>
              <a:ea typeface="游ゴシック" panose="020B0400000000000000" pitchFamily="50" charset="-128"/>
              <a:cs typeface="Meiryo"/>
              <a:sym typeface="Meiryo"/>
            </a:endParaRPr>
          </a:p>
        </p:txBody>
      </p:sp>
      <p:sp>
        <p:nvSpPr>
          <p:cNvPr id="2053" name="テキスト ボックス 68">
            <a:extLst>
              <a:ext uri="{FF2B5EF4-FFF2-40B4-BE49-F238E27FC236}">
                <a16:creationId xmlns:a16="http://schemas.microsoft.com/office/drawing/2014/main" id="{5BFD836A-322E-E4E7-88D5-3B67B059AD73}"/>
              </a:ext>
            </a:extLst>
          </p:cNvPr>
          <p:cNvSpPr txBox="1"/>
          <p:nvPr/>
        </p:nvSpPr>
        <p:spPr>
          <a:xfrm>
            <a:off x="4210069" y="994368"/>
            <a:ext cx="1313607" cy="27992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a:t> </a:t>
            </a:r>
            <a:r>
              <a:rPr lang="ja-JP" altLang="en-US" sz="700">
                <a:latin typeface="游ゴシック" panose="020B0400000000000000" pitchFamily="50" charset="-128"/>
                <a:ea typeface="游ゴシック" panose="020B0400000000000000" pitchFamily="50" charset="-128"/>
              </a:rPr>
              <a:t>基板を提供してくださってます。</a:t>
            </a:r>
            <a:endParaRPr kumimoji="1" lang="ja-JP" altLang="en-US" sz="700">
              <a:latin typeface="游ゴシック" panose="020B0400000000000000" pitchFamily="50" charset="-128"/>
              <a:ea typeface="游ゴシック" panose="020B0400000000000000" pitchFamily="50" charset="-128"/>
            </a:endParaRPr>
          </a:p>
        </p:txBody>
      </p:sp>
      <p:sp>
        <p:nvSpPr>
          <p:cNvPr id="2055" name="テキスト ボックス 69">
            <a:extLst>
              <a:ext uri="{FF2B5EF4-FFF2-40B4-BE49-F238E27FC236}">
                <a16:creationId xmlns:a16="http://schemas.microsoft.com/office/drawing/2014/main" id="{64911A4B-4411-68CF-6232-E98AA7230990}"/>
              </a:ext>
            </a:extLst>
          </p:cNvPr>
          <p:cNvSpPr txBox="1"/>
          <p:nvPr/>
        </p:nvSpPr>
        <p:spPr>
          <a:xfrm>
            <a:off x="6249990" y="574478"/>
            <a:ext cx="1010152" cy="21544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latin typeface="游ゴシック" panose="020B0400000000000000" pitchFamily="50" charset="-128"/>
                <a:ea typeface="游ゴシック" panose="020B0400000000000000" pitchFamily="50" charset="-128"/>
              </a:rPr>
              <a:t>チームアカウント</a:t>
            </a:r>
            <a:endParaRPr kumimoji="1" lang="ja-JP" altLang="en-US" sz="800" b="1" dirty="0">
              <a:latin typeface="游ゴシック" panose="020B0400000000000000" pitchFamily="50" charset="-128"/>
              <a:ea typeface="游ゴシック" panose="020B0400000000000000" pitchFamily="50" charset="-128"/>
            </a:endParaRPr>
          </a:p>
        </p:txBody>
      </p:sp>
      <p:sp>
        <p:nvSpPr>
          <p:cNvPr id="2056" name="テキスト ボックス 75">
            <a:extLst>
              <a:ext uri="{FF2B5EF4-FFF2-40B4-BE49-F238E27FC236}">
                <a16:creationId xmlns:a16="http://schemas.microsoft.com/office/drawing/2014/main" id="{326B1079-5022-8692-E3F5-8D5F6324E44B}"/>
              </a:ext>
            </a:extLst>
          </p:cNvPr>
          <p:cNvSpPr txBox="1"/>
          <p:nvPr/>
        </p:nvSpPr>
        <p:spPr>
          <a:xfrm>
            <a:off x="6786574" y="1579867"/>
            <a:ext cx="976734" cy="21485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800" b="1">
                <a:latin typeface="游ゴシック" panose="020B0400000000000000" pitchFamily="50" charset="-128"/>
                <a:ea typeface="游ゴシック" panose="020B0400000000000000" pitchFamily="50" charset="-128"/>
              </a:rPr>
              <a:t>ソフトウェア</a:t>
            </a:r>
          </a:p>
        </p:txBody>
      </p:sp>
      <p:sp>
        <p:nvSpPr>
          <p:cNvPr id="2057" name="テキスト ボックス 76">
            <a:extLst>
              <a:ext uri="{FF2B5EF4-FFF2-40B4-BE49-F238E27FC236}">
                <a16:creationId xmlns:a16="http://schemas.microsoft.com/office/drawing/2014/main" id="{DC8355E7-A3A3-3B30-183D-6E33FADF0EA0}"/>
              </a:ext>
            </a:extLst>
          </p:cNvPr>
          <p:cNvSpPr txBox="1"/>
          <p:nvPr/>
        </p:nvSpPr>
        <p:spPr>
          <a:xfrm>
            <a:off x="6790953" y="2690499"/>
            <a:ext cx="976734" cy="21485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a:t>ハード</a:t>
            </a:r>
            <a:r>
              <a:rPr kumimoji="1" lang="ja-JP" altLang="en-US" sz="800" b="1"/>
              <a:t>ウェア</a:t>
            </a:r>
          </a:p>
        </p:txBody>
      </p:sp>
      <p:pic>
        <p:nvPicPr>
          <p:cNvPr id="2058" name="Picture 12">
            <a:extLst>
              <a:ext uri="{FF2B5EF4-FFF2-40B4-BE49-F238E27FC236}">
                <a16:creationId xmlns:a16="http://schemas.microsoft.com/office/drawing/2014/main" id="{16A4D0C3-6322-3C42-62A6-0FCFF384CCC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379" t="4367" r="5376" b="5160"/>
          <a:stretch/>
        </p:blipFill>
        <p:spPr bwMode="auto">
          <a:xfrm>
            <a:off x="6847773" y="1814454"/>
            <a:ext cx="321932" cy="319210"/>
          </a:xfrm>
          <a:prstGeom prst="ellipse">
            <a:avLst/>
          </a:prstGeom>
          <a:ln w="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9" name="Picture 16">
            <a:extLst>
              <a:ext uri="{FF2B5EF4-FFF2-40B4-BE49-F238E27FC236}">
                <a16:creationId xmlns:a16="http://schemas.microsoft.com/office/drawing/2014/main" id="{9A92DCE7-AA32-FA6D-954E-49C28AB08F2B}"/>
              </a:ext>
            </a:extLst>
          </p:cNvPr>
          <p:cNvPicPr>
            <a:picLocks noChangeAspect="1" noChangeArrowheads="1"/>
          </p:cNvPicPr>
          <p:nvPr/>
        </p:nvPicPr>
        <p:blipFill rotWithShape="1">
          <a:blip r:embed="rId14"/>
          <a:srcRect l="-1476" t="-1463" r="1476" b="15749"/>
          <a:stretch/>
        </p:blipFill>
        <p:spPr bwMode="auto">
          <a:xfrm>
            <a:off x="6855051" y="3549016"/>
            <a:ext cx="322737" cy="322737"/>
          </a:xfrm>
          <a:prstGeom prst="ellipse">
            <a:avLst/>
          </a:prstGeom>
          <a:ln w="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60" name="Picture 22">
            <a:extLst>
              <a:ext uri="{FF2B5EF4-FFF2-40B4-BE49-F238E27FC236}">
                <a16:creationId xmlns:a16="http://schemas.microsoft.com/office/drawing/2014/main" id="{39624DE7-86B2-BA0C-F10D-FCD9E980AE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69657" y="2951595"/>
            <a:ext cx="317657" cy="317657"/>
          </a:xfrm>
          <a:prstGeom prst="ellipse">
            <a:avLst/>
          </a:prstGeom>
          <a:ln w="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62" name="Picture 24">
            <a:extLst>
              <a:ext uri="{FF2B5EF4-FFF2-40B4-BE49-F238E27FC236}">
                <a16:creationId xmlns:a16="http://schemas.microsoft.com/office/drawing/2014/main" id="{A0C0A7D7-D018-5E18-DEEF-1A8B2DABC7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2122" y="2322172"/>
            <a:ext cx="325427" cy="325427"/>
          </a:xfrm>
          <a:prstGeom prst="ellipse">
            <a:avLst/>
          </a:prstGeom>
          <a:ln w="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63" name="テキスト ボックス 81">
            <a:extLst>
              <a:ext uri="{FF2B5EF4-FFF2-40B4-BE49-F238E27FC236}">
                <a16:creationId xmlns:a16="http://schemas.microsoft.com/office/drawing/2014/main" id="{3775F836-998F-ECCB-CE3D-849FC32A6596}"/>
              </a:ext>
            </a:extLst>
          </p:cNvPr>
          <p:cNvSpPr txBox="1"/>
          <p:nvPr/>
        </p:nvSpPr>
        <p:spPr>
          <a:xfrm>
            <a:off x="7200203" y="1853600"/>
            <a:ext cx="386176" cy="10742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ja-JP" altLang="en-US" sz="700" dirty="0">
                <a:latin typeface="游ゴシック" panose="020B0400000000000000" pitchFamily="50" charset="-128"/>
                <a:ea typeface="游ゴシック" panose="020B0400000000000000" pitchFamily="50" charset="-128"/>
              </a:rPr>
              <a:t>末広 </a:t>
            </a:r>
            <a:r>
              <a:rPr lang="ja-JP" altLang="en-US" sz="700" dirty="0">
                <a:latin typeface="游ゴシック" panose="020B0400000000000000" pitchFamily="50" charset="-128"/>
                <a:ea typeface="游ゴシック" panose="020B0400000000000000" pitchFamily="50" charset="-128"/>
              </a:rPr>
              <a:t>昊暉</a:t>
            </a:r>
            <a:endParaRPr kumimoji="1" lang="ja-JP" altLang="en-US" sz="700" dirty="0">
              <a:latin typeface="游ゴシック" panose="020B0400000000000000" pitchFamily="50" charset="-128"/>
              <a:ea typeface="游ゴシック" panose="020B0400000000000000" pitchFamily="50" charset="-128"/>
            </a:endParaRPr>
          </a:p>
        </p:txBody>
      </p:sp>
      <p:sp>
        <p:nvSpPr>
          <p:cNvPr id="2064" name="テキスト ボックス 82">
            <a:extLst>
              <a:ext uri="{FF2B5EF4-FFF2-40B4-BE49-F238E27FC236}">
                <a16:creationId xmlns:a16="http://schemas.microsoft.com/office/drawing/2014/main" id="{B6778AE4-937C-F3A3-34BB-19B6F05CB008}"/>
              </a:ext>
            </a:extLst>
          </p:cNvPr>
          <p:cNvSpPr txBox="1"/>
          <p:nvPr/>
        </p:nvSpPr>
        <p:spPr>
          <a:xfrm>
            <a:off x="7202515" y="2378384"/>
            <a:ext cx="386176" cy="107722"/>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700" dirty="0">
                <a:latin typeface="游ゴシック" panose="020B0400000000000000" pitchFamily="50" charset="-128"/>
                <a:ea typeface="游ゴシック" panose="020B0400000000000000" pitchFamily="50" charset="-128"/>
              </a:rPr>
              <a:t>栗﨑</a:t>
            </a:r>
            <a:r>
              <a:rPr kumimoji="1" lang="ja-JP" altLang="en-US" sz="700" dirty="0">
                <a:latin typeface="游ゴシック" panose="020B0400000000000000" pitchFamily="50" charset="-128"/>
                <a:ea typeface="游ゴシック" panose="020B0400000000000000" pitchFamily="50" charset="-128"/>
              </a:rPr>
              <a:t> 結大</a:t>
            </a:r>
          </a:p>
        </p:txBody>
      </p:sp>
      <p:sp>
        <p:nvSpPr>
          <p:cNvPr id="2065" name="テキスト ボックス 83">
            <a:extLst>
              <a:ext uri="{FF2B5EF4-FFF2-40B4-BE49-F238E27FC236}">
                <a16:creationId xmlns:a16="http://schemas.microsoft.com/office/drawing/2014/main" id="{6304D9DB-F8B7-B86B-C56F-76992483D0FD}"/>
              </a:ext>
            </a:extLst>
          </p:cNvPr>
          <p:cNvSpPr txBox="1"/>
          <p:nvPr/>
        </p:nvSpPr>
        <p:spPr>
          <a:xfrm>
            <a:off x="7200202" y="2979801"/>
            <a:ext cx="386176" cy="10742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700">
                <a:latin typeface="游ゴシック" panose="020B0400000000000000" pitchFamily="50" charset="-128"/>
                <a:ea typeface="游ゴシック" panose="020B0400000000000000" pitchFamily="50" charset="-128"/>
              </a:rPr>
              <a:t>藤田</a:t>
            </a:r>
            <a:r>
              <a:rPr kumimoji="1" lang="ja-JP" altLang="en-US" sz="700">
                <a:latin typeface="游ゴシック" panose="020B0400000000000000" pitchFamily="50" charset="-128"/>
                <a:ea typeface="游ゴシック" panose="020B0400000000000000" pitchFamily="50" charset="-128"/>
              </a:rPr>
              <a:t> 海</a:t>
            </a:r>
          </a:p>
        </p:txBody>
      </p:sp>
      <p:sp>
        <p:nvSpPr>
          <p:cNvPr id="2066" name="テキスト ボックス 84">
            <a:extLst>
              <a:ext uri="{FF2B5EF4-FFF2-40B4-BE49-F238E27FC236}">
                <a16:creationId xmlns:a16="http://schemas.microsoft.com/office/drawing/2014/main" id="{3EA88D68-6165-AB1D-B02A-0796DD30D31C}"/>
              </a:ext>
            </a:extLst>
          </p:cNvPr>
          <p:cNvSpPr txBox="1"/>
          <p:nvPr/>
        </p:nvSpPr>
        <p:spPr>
          <a:xfrm>
            <a:off x="7181217" y="3577449"/>
            <a:ext cx="473700" cy="107722"/>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700" dirty="0">
                <a:latin typeface="游ゴシック" panose="020B0400000000000000" pitchFamily="50" charset="-128"/>
                <a:ea typeface="游ゴシック" panose="020B0400000000000000" pitchFamily="50" charset="-128"/>
              </a:rPr>
              <a:t>木村</a:t>
            </a:r>
            <a:r>
              <a:rPr kumimoji="1" lang="ja-JP" altLang="en-US" sz="700" dirty="0">
                <a:latin typeface="游ゴシック" panose="020B0400000000000000" pitchFamily="50" charset="-128"/>
                <a:ea typeface="游ゴシック" panose="020B0400000000000000" pitchFamily="50" charset="-128"/>
              </a:rPr>
              <a:t> 真生喜</a:t>
            </a:r>
          </a:p>
        </p:txBody>
      </p:sp>
      <p:sp>
        <p:nvSpPr>
          <p:cNvPr id="2068" name="テキスト ボックス 85">
            <a:extLst>
              <a:ext uri="{FF2B5EF4-FFF2-40B4-BE49-F238E27FC236}">
                <a16:creationId xmlns:a16="http://schemas.microsoft.com/office/drawing/2014/main" id="{9DBD3287-C5CD-482F-40BC-768A8F5823B8}"/>
              </a:ext>
            </a:extLst>
          </p:cNvPr>
          <p:cNvSpPr txBox="1"/>
          <p:nvPr/>
        </p:nvSpPr>
        <p:spPr>
          <a:xfrm>
            <a:off x="7891465" y="1874700"/>
            <a:ext cx="624606" cy="9208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600">
                <a:latin typeface="游ゴシック" panose="020B0400000000000000" pitchFamily="50" charset="-128"/>
                <a:ea typeface="游ゴシック" panose="020B0400000000000000" pitchFamily="50" charset="-128"/>
              </a:rPr>
              <a:t>@reshiasu217116</a:t>
            </a:r>
            <a:endParaRPr kumimoji="1" lang="ja-JP" altLang="en-US" sz="600">
              <a:latin typeface="游ゴシック" panose="020B0400000000000000" pitchFamily="50" charset="-128"/>
              <a:ea typeface="游ゴシック" panose="020B0400000000000000" pitchFamily="50" charset="-128"/>
            </a:endParaRPr>
          </a:p>
        </p:txBody>
      </p:sp>
      <p:sp>
        <p:nvSpPr>
          <p:cNvPr id="2069" name="テキスト ボックス 89">
            <a:extLst>
              <a:ext uri="{FF2B5EF4-FFF2-40B4-BE49-F238E27FC236}">
                <a16:creationId xmlns:a16="http://schemas.microsoft.com/office/drawing/2014/main" id="{9CAD8919-21A5-20CC-B579-56FCA9950684}"/>
              </a:ext>
            </a:extLst>
          </p:cNvPr>
          <p:cNvSpPr txBox="1"/>
          <p:nvPr/>
        </p:nvSpPr>
        <p:spPr>
          <a:xfrm>
            <a:off x="7902797" y="2377410"/>
            <a:ext cx="624606" cy="9208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600">
                <a:latin typeface="游ゴシック" panose="020B0400000000000000" pitchFamily="50" charset="-128"/>
                <a:ea typeface="游ゴシック" panose="020B0400000000000000" pitchFamily="50" charset="-128"/>
              </a:rPr>
              <a:t>@kuri1033</a:t>
            </a:r>
            <a:endParaRPr kumimoji="1" lang="ja-JP" altLang="en-US" sz="600">
              <a:latin typeface="游ゴシック" panose="020B0400000000000000" pitchFamily="50" charset="-128"/>
              <a:ea typeface="游ゴシック" panose="020B0400000000000000" pitchFamily="50" charset="-128"/>
            </a:endParaRPr>
          </a:p>
        </p:txBody>
      </p:sp>
      <p:sp>
        <p:nvSpPr>
          <p:cNvPr id="2070" name="テキスト ボックス 90">
            <a:extLst>
              <a:ext uri="{FF2B5EF4-FFF2-40B4-BE49-F238E27FC236}">
                <a16:creationId xmlns:a16="http://schemas.microsoft.com/office/drawing/2014/main" id="{1FA7AAD9-B48B-A3AF-D984-79E8ED199975}"/>
              </a:ext>
            </a:extLst>
          </p:cNvPr>
          <p:cNvSpPr txBox="1"/>
          <p:nvPr/>
        </p:nvSpPr>
        <p:spPr>
          <a:xfrm>
            <a:off x="7901851" y="2985621"/>
            <a:ext cx="624606" cy="9208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600">
                <a:latin typeface="游ゴシック" panose="020B0400000000000000" pitchFamily="50" charset="-128"/>
                <a:ea typeface="游ゴシック" panose="020B0400000000000000" pitchFamily="50" charset="-128"/>
              </a:rPr>
              <a:t>@Kai_RCJ_11619</a:t>
            </a:r>
            <a:endParaRPr kumimoji="1" lang="ja-JP" altLang="en-US" sz="600">
              <a:latin typeface="游ゴシック" panose="020B0400000000000000" pitchFamily="50" charset="-128"/>
              <a:ea typeface="游ゴシック" panose="020B0400000000000000" pitchFamily="50" charset="-128"/>
            </a:endParaRPr>
          </a:p>
        </p:txBody>
      </p:sp>
      <p:sp>
        <p:nvSpPr>
          <p:cNvPr id="2071" name="テキスト ボックス 91">
            <a:extLst>
              <a:ext uri="{FF2B5EF4-FFF2-40B4-BE49-F238E27FC236}">
                <a16:creationId xmlns:a16="http://schemas.microsoft.com/office/drawing/2014/main" id="{336AD5A6-0C70-8AE6-F067-2B0FCF2C90A6}"/>
              </a:ext>
            </a:extLst>
          </p:cNvPr>
          <p:cNvSpPr txBox="1"/>
          <p:nvPr/>
        </p:nvSpPr>
        <p:spPr>
          <a:xfrm>
            <a:off x="7905980" y="3579161"/>
            <a:ext cx="624606" cy="92081"/>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600">
                <a:latin typeface="游ゴシック" panose="020B0400000000000000" pitchFamily="50" charset="-128"/>
                <a:ea typeface="游ゴシック" panose="020B0400000000000000" pitchFamily="50" charset="-128"/>
              </a:rPr>
              <a:t>@_maiki0826</a:t>
            </a:r>
            <a:endParaRPr kumimoji="1" lang="ja-JP" altLang="en-US" sz="600">
              <a:latin typeface="游ゴシック" panose="020B0400000000000000" pitchFamily="50" charset="-128"/>
              <a:ea typeface="游ゴシック" panose="020B0400000000000000" pitchFamily="50" charset="-128"/>
            </a:endParaRPr>
          </a:p>
        </p:txBody>
      </p:sp>
      <p:sp>
        <p:nvSpPr>
          <p:cNvPr id="2072" name="四角形: 角を丸くする 2071">
            <a:extLst>
              <a:ext uri="{FF2B5EF4-FFF2-40B4-BE49-F238E27FC236}">
                <a16:creationId xmlns:a16="http://schemas.microsoft.com/office/drawing/2014/main" id="{BD94852B-CB97-C397-3223-6EA62193F409}"/>
              </a:ext>
            </a:extLst>
          </p:cNvPr>
          <p:cNvSpPr/>
          <p:nvPr/>
        </p:nvSpPr>
        <p:spPr>
          <a:xfrm>
            <a:off x="7033479" y="1316035"/>
            <a:ext cx="682188" cy="27937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9pPr>
          </a:lstStyle>
          <a:p>
            <a:pPr algn="ctr"/>
            <a:endParaRPr kumimoji="1" lang="ja-JP" altLang="en-US"/>
          </a:p>
        </p:txBody>
      </p:sp>
      <p:sp>
        <p:nvSpPr>
          <p:cNvPr id="2073" name="Google Shape;94;p13">
            <a:extLst>
              <a:ext uri="{FF2B5EF4-FFF2-40B4-BE49-F238E27FC236}">
                <a16:creationId xmlns:a16="http://schemas.microsoft.com/office/drawing/2014/main" id="{9BFEE3C7-A8C1-5872-ED93-A1A2A774B363}"/>
              </a:ext>
            </a:extLst>
          </p:cNvPr>
          <p:cNvSpPr txBox="1"/>
          <p:nvPr/>
        </p:nvSpPr>
        <p:spPr>
          <a:xfrm>
            <a:off x="6944219" y="1284742"/>
            <a:ext cx="1008490" cy="355084"/>
          </a:xfrm>
          <a:prstGeom prst="rect">
            <a:avLst/>
          </a:prstGeom>
          <a:noFill/>
          <a:ln>
            <a:noFill/>
          </a:ln>
        </p:spPr>
        <p:txBody>
          <a:bodyPr spcFirstLastPara="1" wrap="square" lIns="123100" tIns="61525" rIns="123100" bIns="61525" anchor="t" anchorCtr="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200"/>
              <a:buFont typeface="Arial"/>
              <a:buNone/>
            </a:pPr>
            <a:r>
              <a:rPr lang="en-US" sz="1500" b="1" i="0" strike="noStrike" cap="none">
                <a:solidFill>
                  <a:srgbClr val="00B0F0"/>
                </a:solidFill>
                <a:latin typeface="游ゴシック" panose="020B0400000000000000" pitchFamily="50" charset="-128"/>
                <a:ea typeface="游ゴシック" panose="020B0400000000000000" pitchFamily="50" charset="-128"/>
                <a:cs typeface="Meiryo"/>
                <a:sym typeface="Meiryo"/>
              </a:rPr>
              <a:t>M</a:t>
            </a:r>
            <a:r>
              <a:rPr lang="en-US" sz="1000" b="1" i="0" strike="noStrike" cap="none">
                <a:solidFill>
                  <a:srgbClr val="00B0F0"/>
                </a:solidFill>
                <a:latin typeface="游ゴシック" panose="020B0400000000000000" pitchFamily="50" charset="-128"/>
                <a:ea typeface="游ゴシック" panose="020B0400000000000000" pitchFamily="50" charset="-128"/>
                <a:cs typeface="Meiryo"/>
                <a:sym typeface="Meiryo"/>
              </a:rPr>
              <a:t>ember</a:t>
            </a:r>
            <a:endParaRPr sz="1000" b="1" i="0" strike="noStrike" cap="none">
              <a:solidFill>
                <a:srgbClr val="00B0F0"/>
              </a:solidFill>
              <a:latin typeface="游ゴシック" panose="020B0400000000000000" pitchFamily="50" charset="-128"/>
              <a:ea typeface="游ゴシック" panose="020B0400000000000000" pitchFamily="50" charset="-128"/>
              <a:cs typeface="Meiryo"/>
              <a:sym typeface="Meiryo"/>
            </a:endParaRPr>
          </a:p>
        </p:txBody>
      </p:sp>
      <p:pic>
        <p:nvPicPr>
          <p:cNvPr id="2074" name="Google Shape;175;p13">
            <a:extLst>
              <a:ext uri="{FF2B5EF4-FFF2-40B4-BE49-F238E27FC236}">
                <a16:creationId xmlns:a16="http://schemas.microsoft.com/office/drawing/2014/main" id="{E9AC13B7-1561-320D-A220-4314BC4501B7}"/>
              </a:ext>
            </a:extLst>
          </p:cNvPr>
          <p:cNvPicPr preferRelativeResize="0"/>
          <p:nvPr/>
        </p:nvPicPr>
        <p:blipFill rotWithShape="1">
          <a:blip r:embed="rId11">
            <a:alphaModFix/>
          </a:blip>
          <a:srcRect l="20049" t="9062" r="21119" b="8980"/>
          <a:stretch/>
        </p:blipFill>
        <p:spPr>
          <a:xfrm>
            <a:off x="7712807" y="1825603"/>
            <a:ext cx="162561" cy="170603"/>
          </a:xfrm>
          <a:prstGeom prst="rect">
            <a:avLst/>
          </a:prstGeom>
          <a:noFill/>
          <a:ln>
            <a:noFill/>
          </a:ln>
        </p:spPr>
      </p:pic>
      <p:pic>
        <p:nvPicPr>
          <p:cNvPr id="2075" name="Google Shape;175;p13">
            <a:extLst>
              <a:ext uri="{FF2B5EF4-FFF2-40B4-BE49-F238E27FC236}">
                <a16:creationId xmlns:a16="http://schemas.microsoft.com/office/drawing/2014/main" id="{221B4346-D300-54E3-30D9-F0ACAD1FB73C}"/>
              </a:ext>
            </a:extLst>
          </p:cNvPr>
          <p:cNvPicPr preferRelativeResize="0"/>
          <p:nvPr/>
        </p:nvPicPr>
        <p:blipFill rotWithShape="1">
          <a:blip r:embed="rId11">
            <a:alphaModFix/>
          </a:blip>
          <a:srcRect l="20049" t="9062" r="21119" b="8980"/>
          <a:stretch/>
        </p:blipFill>
        <p:spPr>
          <a:xfrm>
            <a:off x="7712805" y="2335168"/>
            <a:ext cx="162561" cy="170603"/>
          </a:xfrm>
          <a:prstGeom prst="rect">
            <a:avLst/>
          </a:prstGeom>
          <a:noFill/>
          <a:ln>
            <a:noFill/>
          </a:ln>
        </p:spPr>
      </p:pic>
      <p:pic>
        <p:nvPicPr>
          <p:cNvPr id="2076" name="Google Shape;175;p13">
            <a:extLst>
              <a:ext uri="{FF2B5EF4-FFF2-40B4-BE49-F238E27FC236}">
                <a16:creationId xmlns:a16="http://schemas.microsoft.com/office/drawing/2014/main" id="{1ACC0531-DFC8-1627-5326-67DD1AC99089}"/>
              </a:ext>
            </a:extLst>
          </p:cNvPr>
          <p:cNvPicPr preferRelativeResize="0"/>
          <p:nvPr/>
        </p:nvPicPr>
        <p:blipFill rotWithShape="1">
          <a:blip r:embed="rId11">
            <a:alphaModFix/>
          </a:blip>
          <a:srcRect l="20049" t="9062" r="21119" b="8980"/>
          <a:stretch/>
        </p:blipFill>
        <p:spPr>
          <a:xfrm>
            <a:off x="7713535" y="2944205"/>
            <a:ext cx="162561" cy="170603"/>
          </a:xfrm>
          <a:prstGeom prst="rect">
            <a:avLst/>
          </a:prstGeom>
          <a:noFill/>
          <a:ln>
            <a:noFill/>
          </a:ln>
        </p:spPr>
      </p:pic>
      <p:pic>
        <p:nvPicPr>
          <p:cNvPr id="2077" name="Google Shape;175;p13">
            <a:extLst>
              <a:ext uri="{FF2B5EF4-FFF2-40B4-BE49-F238E27FC236}">
                <a16:creationId xmlns:a16="http://schemas.microsoft.com/office/drawing/2014/main" id="{F2DB13DA-4AA2-6C43-E414-B15CFCA38065}"/>
              </a:ext>
            </a:extLst>
          </p:cNvPr>
          <p:cNvPicPr preferRelativeResize="0"/>
          <p:nvPr/>
        </p:nvPicPr>
        <p:blipFill rotWithShape="1">
          <a:blip r:embed="rId11">
            <a:alphaModFix/>
          </a:blip>
          <a:srcRect l="20049" t="9062" r="21119" b="8980"/>
          <a:stretch/>
        </p:blipFill>
        <p:spPr>
          <a:xfrm>
            <a:off x="7723063" y="3531685"/>
            <a:ext cx="162561" cy="170603"/>
          </a:xfrm>
          <a:prstGeom prst="rect">
            <a:avLst/>
          </a:prstGeom>
          <a:noFill/>
          <a:ln>
            <a:noFill/>
          </a:ln>
        </p:spPr>
      </p:pic>
      <p:sp>
        <p:nvSpPr>
          <p:cNvPr id="2078" name="テキスト ボックス 11">
            <a:extLst>
              <a:ext uri="{FF2B5EF4-FFF2-40B4-BE49-F238E27FC236}">
                <a16:creationId xmlns:a16="http://schemas.microsoft.com/office/drawing/2014/main" id="{D2E41C59-28C3-33AF-F05C-B557ABD92A5F}"/>
              </a:ext>
            </a:extLst>
          </p:cNvPr>
          <p:cNvSpPr txBox="1"/>
          <p:nvPr/>
        </p:nvSpPr>
        <p:spPr>
          <a:xfrm>
            <a:off x="7120547" y="2271771"/>
            <a:ext cx="584642" cy="1692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500">
                <a:latin typeface="游ゴシック" panose="020B0400000000000000" pitchFamily="50" charset="-128"/>
                <a:ea typeface="游ゴシック" panose="020B0400000000000000" pitchFamily="50" charset="-128"/>
              </a:rPr>
              <a:t>Kurisaki Yuta </a:t>
            </a:r>
          </a:p>
        </p:txBody>
      </p:sp>
      <p:sp>
        <p:nvSpPr>
          <p:cNvPr id="2079" name="テキスト ボックス 11">
            <a:extLst>
              <a:ext uri="{FF2B5EF4-FFF2-40B4-BE49-F238E27FC236}">
                <a16:creationId xmlns:a16="http://schemas.microsoft.com/office/drawing/2014/main" id="{12138858-5351-31C3-7E9A-C7B163DCFC69}"/>
              </a:ext>
            </a:extLst>
          </p:cNvPr>
          <p:cNvSpPr txBox="1"/>
          <p:nvPr/>
        </p:nvSpPr>
        <p:spPr>
          <a:xfrm>
            <a:off x="7100266" y="3476428"/>
            <a:ext cx="584642" cy="1692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500" dirty="0">
                <a:latin typeface="游ゴシック" panose="020B0400000000000000" pitchFamily="50" charset="-128"/>
                <a:ea typeface="游ゴシック" panose="020B0400000000000000" pitchFamily="50" charset="-128"/>
              </a:rPr>
              <a:t>Kimura Maiki</a:t>
            </a:r>
            <a:endParaRPr kumimoji="1" lang="ja-JP" altLang="en-US" sz="500" dirty="0">
              <a:latin typeface="游ゴシック" panose="020B0400000000000000" pitchFamily="50" charset="-128"/>
              <a:ea typeface="游ゴシック" panose="020B0400000000000000" pitchFamily="50" charset="-128"/>
            </a:endParaRPr>
          </a:p>
        </p:txBody>
      </p:sp>
      <p:sp>
        <p:nvSpPr>
          <p:cNvPr id="2080" name="テキスト ボックス 11">
            <a:extLst>
              <a:ext uri="{FF2B5EF4-FFF2-40B4-BE49-F238E27FC236}">
                <a16:creationId xmlns:a16="http://schemas.microsoft.com/office/drawing/2014/main" id="{E16F67D9-533B-1A37-7F1E-4004BE514108}"/>
              </a:ext>
            </a:extLst>
          </p:cNvPr>
          <p:cNvSpPr txBox="1"/>
          <p:nvPr/>
        </p:nvSpPr>
        <p:spPr>
          <a:xfrm>
            <a:off x="7114784" y="2870435"/>
            <a:ext cx="503680" cy="1692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500">
                <a:latin typeface="游ゴシック" panose="020B0400000000000000" pitchFamily="50" charset="-128"/>
                <a:ea typeface="游ゴシック" panose="020B0400000000000000" pitchFamily="50" charset="-128"/>
              </a:rPr>
              <a:t>Fujita Umi</a:t>
            </a:r>
            <a:endParaRPr kumimoji="1" lang="ja-JP" altLang="en-US" sz="500">
              <a:latin typeface="游ゴシック" panose="020B0400000000000000" pitchFamily="50" charset="-128"/>
              <a:ea typeface="游ゴシック" panose="020B0400000000000000" pitchFamily="50" charset="-128"/>
            </a:endParaRPr>
          </a:p>
        </p:txBody>
      </p:sp>
      <p:sp>
        <p:nvSpPr>
          <p:cNvPr id="2081" name="正方形/長方形 2080">
            <a:extLst>
              <a:ext uri="{FF2B5EF4-FFF2-40B4-BE49-F238E27FC236}">
                <a16:creationId xmlns:a16="http://schemas.microsoft.com/office/drawing/2014/main" id="{0D72758E-6F54-268B-FE43-AD7FF39D1115}"/>
              </a:ext>
            </a:extLst>
          </p:cNvPr>
          <p:cNvSpPr/>
          <p:nvPr/>
        </p:nvSpPr>
        <p:spPr>
          <a:xfrm rot="16200000">
            <a:off x="9505035" y="1107263"/>
            <a:ext cx="454544" cy="152638"/>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cxnSp>
        <p:nvCxnSpPr>
          <p:cNvPr id="2082" name="直線コネクタ 2081">
            <a:extLst>
              <a:ext uri="{FF2B5EF4-FFF2-40B4-BE49-F238E27FC236}">
                <a16:creationId xmlns:a16="http://schemas.microsoft.com/office/drawing/2014/main" id="{B7F282DF-18FD-5C74-48A5-5B7FDA8EFD77}"/>
              </a:ext>
            </a:extLst>
          </p:cNvPr>
          <p:cNvCxnSpPr>
            <a:cxnSpLocks/>
          </p:cNvCxnSpPr>
          <p:nvPr/>
        </p:nvCxnSpPr>
        <p:spPr>
          <a:xfrm>
            <a:off x="9053910" y="299000"/>
            <a:ext cx="1227580" cy="0"/>
          </a:xfrm>
          <a:prstGeom prst="line">
            <a:avLst/>
          </a:prstGeom>
          <a:ln>
            <a:solidFill>
              <a:srgbClr val="FFC000"/>
            </a:solidFill>
          </a:ln>
        </p:spPr>
        <p:style>
          <a:lnRef idx="2">
            <a:schemeClr val="accent5"/>
          </a:lnRef>
          <a:fillRef idx="0">
            <a:schemeClr val="accent5"/>
          </a:fillRef>
          <a:effectRef idx="1">
            <a:schemeClr val="accent5"/>
          </a:effectRef>
          <a:fontRef idx="minor">
            <a:schemeClr val="tx1"/>
          </a:fontRef>
        </p:style>
      </p:cxnSp>
      <p:sp>
        <p:nvSpPr>
          <p:cNvPr id="2083" name="四角形: 角を丸くする 2082">
            <a:extLst>
              <a:ext uri="{FF2B5EF4-FFF2-40B4-BE49-F238E27FC236}">
                <a16:creationId xmlns:a16="http://schemas.microsoft.com/office/drawing/2014/main" id="{EF22F535-7FD2-EF5B-0219-8A8387C0A78B}"/>
              </a:ext>
            </a:extLst>
          </p:cNvPr>
          <p:cNvSpPr/>
          <p:nvPr/>
        </p:nvSpPr>
        <p:spPr>
          <a:xfrm>
            <a:off x="10917733" y="1180377"/>
            <a:ext cx="2028881" cy="949592"/>
          </a:xfrm>
          <a:prstGeom prst="roundRect">
            <a:avLst/>
          </a:prstGeom>
          <a:ln w="19050"/>
        </p:spPr>
        <p:style>
          <a:lnRef idx="2">
            <a:schemeClr val="dk1"/>
          </a:lnRef>
          <a:fillRef idx="1">
            <a:schemeClr val="lt1"/>
          </a:fillRef>
          <a:effectRef idx="0">
            <a:schemeClr val="dk1"/>
          </a:effectRef>
          <a:fontRef idx="minor">
            <a:schemeClr val="dk1"/>
          </a:fontRef>
        </p:style>
        <p:txBody>
          <a:bodyPr rtlCol="0" anchor="ctr"/>
          <a:lstStyle/>
          <a:p>
            <a:r>
              <a:rPr kumimoji="1" lang="ja-JP" altLang="en-US" sz="900" b="1" dirty="0">
                <a:latin typeface="游ゴシック" panose="020B0400000000000000" pitchFamily="50" charset="-128"/>
                <a:ea typeface="游ゴシック" panose="020B0400000000000000" pitchFamily="50" charset="-128"/>
              </a:rPr>
              <a:t>メインマイコン</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Teensy4.0</a:t>
            </a:r>
          </a:p>
          <a:p>
            <a:r>
              <a:rPr lang="ja-JP" altLang="en-US" sz="700" b="0" i="0" u="none" strike="noStrike" cap="none" dirty="0">
                <a:solidFill>
                  <a:schemeClr val="tx1"/>
                </a:solidFill>
                <a:latin typeface="游ゴシック" panose="020B0400000000000000" pitchFamily="50" charset="-128"/>
                <a:ea typeface="游ゴシック" panose="020B0400000000000000" pitchFamily="50" charset="-128"/>
                <a:sym typeface="Arial"/>
              </a:rPr>
              <a:t>＞モータの制御や</a:t>
            </a:r>
            <a:endParaRPr lang="en-US" altLang="ja-JP" sz="700" b="0" i="0" u="none" strike="noStrike" cap="none" dirty="0">
              <a:solidFill>
                <a:schemeClr val="tx1"/>
              </a:solidFill>
              <a:latin typeface="游ゴシック" panose="020B0400000000000000" pitchFamily="50" charset="-128"/>
              <a:ea typeface="游ゴシック" panose="020B0400000000000000" pitchFamily="50" charset="-128"/>
              <a:sym typeface="Arial"/>
            </a:endParaRPr>
          </a:p>
          <a:p>
            <a:r>
              <a:rPr lang="ja-JP" altLang="en-US" sz="700" dirty="0">
                <a:solidFill>
                  <a:schemeClr val="tx1"/>
                </a:solidFill>
                <a:latin typeface="游ゴシック" panose="020B0400000000000000" pitchFamily="50" charset="-128"/>
                <a:ea typeface="游ゴシック" panose="020B0400000000000000" pitchFamily="50" charset="-128"/>
              </a:rPr>
              <a:t>　</a:t>
            </a:r>
            <a:r>
              <a:rPr lang="ja-JP" altLang="en-US" sz="700" b="0" i="0" u="none" strike="noStrike" cap="none" dirty="0">
                <a:solidFill>
                  <a:schemeClr val="tx1"/>
                </a:solidFill>
                <a:latin typeface="游ゴシック" panose="020B0400000000000000" pitchFamily="50" charset="-128"/>
                <a:ea typeface="游ゴシック" panose="020B0400000000000000" pitchFamily="50" charset="-128"/>
                <a:sym typeface="Arial"/>
              </a:rPr>
              <a:t>センサ処理に利用</a:t>
            </a:r>
            <a:endParaRPr kumimoji="1" lang="en-US" altLang="ja-JP" sz="700" b="1" i="0" u="none" strike="noStrike" cap="none" dirty="0">
              <a:solidFill>
                <a:schemeClr val="tx1"/>
              </a:solidFill>
              <a:latin typeface="游ゴシック" panose="020B0400000000000000" pitchFamily="50" charset="-128"/>
              <a:ea typeface="游ゴシック" panose="020B0400000000000000" pitchFamily="50" charset="-128"/>
              <a:sym typeface="Arial"/>
            </a:endParaRPr>
          </a:p>
          <a:p>
            <a:r>
              <a:rPr kumimoji="1" lang="ja-JP" altLang="en-US" sz="700" b="1" dirty="0">
                <a:solidFill>
                  <a:schemeClr val="tx1"/>
                </a:solidFill>
                <a:latin typeface="游ゴシック" panose="020B0400000000000000" pitchFamily="50" charset="-128"/>
                <a:ea typeface="游ゴシック" panose="020B0400000000000000" pitchFamily="50" charset="-128"/>
              </a:rPr>
              <a:t>　処理速度が速い</a:t>
            </a:r>
            <a:endParaRPr lang="en-US" altLang="ja-JP" sz="700" b="0" i="0" u="none" strike="noStrike" cap="none" dirty="0">
              <a:solidFill>
                <a:schemeClr val="tx1"/>
              </a:solidFill>
              <a:latin typeface="游ゴシック" panose="020B0400000000000000" pitchFamily="50" charset="-128"/>
              <a:ea typeface="游ゴシック" panose="020B0400000000000000" pitchFamily="50" charset="-128"/>
              <a:sym typeface="Arial"/>
            </a:endParaRPr>
          </a:p>
        </p:txBody>
      </p:sp>
      <p:sp>
        <p:nvSpPr>
          <p:cNvPr id="2084" name="四角形: 角を丸くする 2083">
            <a:extLst>
              <a:ext uri="{FF2B5EF4-FFF2-40B4-BE49-F238E27FC236}">
                <a16:creationId xmlns:a16="http://schemas.microsoft.com/office/drawing/2014/main" id="{32385A52-4103-B6AC-5533-5A319DEFA998}"/>
              </a:ext>
            </a:extLst>
          </p:cNvPr>
          <p:cNvSpPr/>
          <p:nvPr/>
        </p:nvSpPr>
        <p:spPr>
          <a:xfrm>
            <a:off x="10770945" y="3594771"/>
            <a:ext cx="1234392" cy="344083"/>
          </a:xfrm>
          <a:prstGeom prst="roundRect">
            <a:avLst/>
          </a:prstGeom>
          <a:ln w="3175"/>
        </p:spPr>
        <p:style>
          <a:lnRef idx="2">
            <a:schemeClr val="dk1"/>
          </a:lnRef>
          <a:fillRef idx="1">
            <a:schemeClr val="lt1"/>
          </a:fillRef>
          <a:effectRef idx="0">
            <a:schemeClr val="dk1"/>
          </a:effectRef>
          <a:fontRef idx="minor">
            <a:schemeClr val="dk1"/>
          </a:fontRef>
        </p:style>
        <p:txBody>
          <a:bodyPr rtlCol="0" anchor="ctr"/>
          <a:lstStyle/>
          <a:p>
            <a:r>
              <a:rPr lang="ja-JP" altLang="en-US" sz="900" b="1" dirty="0">
                <a:latin typeface="游ゴシック" panose="020B0400000000000000" pitchFamily="50" charset="-128"/>
                <a:ea typeface="游ゴシック" panose="020B0400000000000000" pitchFamily="50" charset="-128"/>
              </a:rPr>
              <a:t>ライン</a:t>
            </a:r>
            <a:r>
              <a:rPr kumimoji="1" lang="ja-JP" altLang="en-US" sz="900" b="1" dirty="0">
                <a:latin typeface="游ゴシック" panose="020B0400000000000000" pitchFamily="50" charset="-128"/>
                <a:ea typeface="游ゴシック" panose="020B0400000000000000" pitchFamily="50" charset="-128"/>
              </a:rPr>
              <a:t>センサ</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NJL7502L</a:t>
            </a:r>
            <a:endParaRPr lang="en-US" altLang="ja-JP" sz="900" b="1" i="0" dirty="0">
              <a:solidFill>
                <a:srgbClr val="333333"/>
              </a:solidFill>
              <a:effectLst/>
              <a:latin typeface="游ゴシック" panose="020B0400000000000000" pitchFamily="50" charset="-128"/>
              <a:ea typeface="游ゴシック" panose="020B0400000000000000" pitchFamily="50" charset="-128"/>
            </a:endParaRPr>
          </a:p>
        </p:txBody>
      </p:sp>
      <p:pic>
        <p:nvPicPr>
          <p:cNvPr id="2085" name="図 2084">
            <a:extLst>
              <a:ext uri="{FF2B5EF4-FFF2-40B4-BE49-F238E27FC236}">
                <a16:creationId xmlns:a16="http://schemas.microsoft.com/office/drawing/2014/main" id="{979F4198-CA35-CCEB-F4DB-8EE3F0D58FA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3822915" flipH="1">
            <a:off x="11706788" y="3663299"/>
            <a:ext cx="347611" cy="248518"/>
          </a:xfrm>
          <a:prstGeom prst="rect">
            <a:avLst/>
          </a:prstGeom>
        </p:spPr>
      </p:pic>
      <p:sp>
        <p:nvSpPr>
          <p:cNvPr id="2086" name="四角形: 角を丸くする 2085">
            <a:extLst>
              <a:ext uri="{FF2B5EF4-FFF2-40B4-BE49-F238E27FC236}">
                <a16:creationId xmlns:a16="http://schemas.microsoft.com/office/drawing/2014/main" id="{214B68AA-D34B-0175-993C-9D0ACBC169F9}"/>
              </a:ext>
            </a:extLst>
          </p:cNvPr>
          <p:cNvSpPr/>
          <p:nvPr/>
        </p:nvSpPr>
        <p:spPr>
          <a:xfrm>
            <a:off x="9120187" y="1279255"/>
            <a:ext cx="1624809" cy="477384"/>
          </a:xfrm>
          <a:prstGeom prst="roundRect">
            <a:avLst/>
          </a:prstGeom>
          <a:ln w="3175"/>
        </p:spPr>
        <p:style>
          <a:lnRef idx="2">
            <a:schemeClr val="dk1"/>
          </a:lnRef>
          <a:fillRef idx="1">
            <a:schemeClr val="lt1"/>
          </a:fillRef>
          <a:effectRef idx="0">
            <a:schemeClr val="dk1"/>
          </a:effectRef>
          <a:fontRef idx="minor">
            <a:schemeClr val="dk1"/>
          </a:fontRef>
        </p:style>
        <p:txBody>
          <a:bodyPr rtlCol="0" anchor="ctr"/>
          <a:lstStyle/>
          <a:p>
            <a:r>
              <a:rPr lang="ja-JP" altLang="en-US" sz="900" b="1" dirty="0">
                <a:latin typeface="游ゴシック" panose="020B0400000000000000" pitchFamily="50" charset="-128"/>
                <a:ea typeface="游ゴシック" panose="020B0400000000000000" pitchFamily="50" charset="-128"/>
              </a:rPr>
              <a:t>降</a:t>
            </a:r>
            <a:r>
              <a:rPr kumimoji="1" lang="ja-JP" altLang="en-US" sz="900" b="1" dirty="0">
                <a:latin typeface="游ゴシック" panose="020B0400000000000000" pitchFamily="50" charset="-128"/>
                <a:ea typeface="游ゴシック" panose="020B0400000000000000" pitchFamily="50" charset="-128"/>
              </a:rPr>
              <a:t>圧回路</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DCDC</a:t>
            </a:r>
            <a:r>
              <a:rPr lang="ja-JP" altLang="en-US" sz="900" dirty="0">
                <a:latin typeface="游ゴシック" panose="020B0400000000000000" pitchFamily="50" charset="-128"/>
                <a:ea typeface="游ゴシック" panose="020B0400000000000000" pitchFamily="50" charset="-128"/>
              </a:rPr>
              <a:t>コンバーター</a:t>
            </a:r>
            <a:endParaRPr lang="en-US" altLang="ja-JP" sz="900" dirty="0">
              <a:latin typeface="游ゴシック" panose="020B0400000000000000" pitchFamily="50" charset="-128"/>
              <a:ea typeface="游ゴシック" panose="020B0400000000000000" pitchFamily="50" charset="-128"/>
            </a:endParaRPr>
          </a:p>
          <a:p>
            <a:r>
              <a:rPr lang="ja-JP" altLang="en-US" sz="900" dirty="0">
                <a:solidFill>
                  <a:srgbClr val="333333"/>
                </a:solidFill>
                <a:latin typeface="游ゴシック" panose="020B0400000000000000" pitchFamily="50" charset="-128"/>
                <a:ea typeface="游ゴシック" panose="020B0400000000000000" pitchFamily="50" charset="-128"/>
              </a:rPr>
              <a:t>   </a:t>
            </a:r>
            <a:r>
              <a:rPr lang="en-US" altLang="ja-JP" sz="900" i="0" dirty="0">
                <a:solidFill>
                  <a:srgbClr val="333333"/>
                </a:solidFill>
                <a:effectLst/>
                <a:latin typeface="游ゴシック" panose="020B0400000000000000" pitchFamily="50" charset="-128"/>
                <a:ea typeface="游ゴシック" panose="020B0400000000000000" pitchFamily="50" charset="-128"/>
              </a:rPr>
              <a:t>OKL-T/6-W12N-C</a:t>
            </a:r>
            <a:endParaRPr lang="en-US" altLang="ja-JP" sz="1000" i="0" dirty="0">
              <a:solidFill>
                <a:srgbClr val="333333"/>
              </a:solidFill>
              <a:effectLst/>
              <a:latin typeface="游ゴシック" panose="020B0400000000000000" pitchFamily="50" charset="-128"/>
              <a:ea typeface="游ゴシック" panose="020B0400000000000000" pitchFamily="50" charset="-128"/>
            </a:endParaRPr>
          </a:p>
        </p:txBody>
      </p:sp>
      <p:sp>
        <p:nvSpPr>
          <p:cNvPr id="2087" name="四角形: 角を丸くする 2086">
            <a:extLst>
              <a:ext uri="{FF2B5EF4-FFF2-40B4-BE49-F238E27FC236}">
                <a16:creationId xmlns:a16="http://schemas.microsoft.com/office/drawing/2014/main" id="{F39B2D9A-A037-F595-7747-606402661512}"/>
              </a:ext>
            </a:extLst>
          </p:cNvPr>
          <p:cNvSpPr/>
          <p:nvPr/>
        </p:nvSpPr>
        <p:spPr>
          <a:xfrm>
            <a:off x="13228414" y="1140963"/>
            <a:ext cx="1825094" cy="603700"/>
          </a:xfrm>
          <a:prstGeom prst="roundRect">
            <a:avLst>
              <a:gd name="adj" fmla="val 16316"/>
            </a:avLst>
          </a:prstGeom>
          <a:ln w="3175"/>
        </p:spPr>
        <p:style>
          <a:lnRef idx="2">
            <a:schemeClr val="dk1"/>
          </a:lnRef>
          <a:fillRef idx="1">
            <a:schemeClr val="lt1"/>
          </a:fillRef>
          <a:effectRef idx="0">
            <a:schemeClr val="dk1"/>
          </a:effectRef>
          <a:fontRef idx="minor">
            <a:schemeClr val="dk1"/>
          </a:fontRef>
        </p:style>
        <p:txBody>
          <a:bodyPr tIns="0" rtlCol="0" anchor="ctr"/>
          <a:lstStyle/>
          <a:p>
            <a:r>
              <a:rPr lang="ja-JP" altLang="en-US" sz="1000" b="1" dirty="0">
                <a:latin typeface="游ゴシック" panose="020B0400000000000000" pitchFamily="50" charset="-128"/>
                <a:ea typeface="游ゴシック" panose="020B0400000000000000" pitchFamily="50" charset="-128"/>
              </a:rPr>
              <a:t>カメラ</a:t>
            </a:r>
            <a:endParaRPr kumimoji="1" lang="en-US" altLang="ja-JP" sz="1000" b="1"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OpenMVH7</a:t>
            </a:r>
          </a:p>
          <a:p>
            <a:r>
              <a:rPr lang="ja-JP" altLang="en-US" sz="700" i="0" dirty="0">
                <a:solidFill>
                  <a:srgbClr val="333333"/>
                </a:solidFill>
                <a:effectLst/>
                <a:latin typeface="游ゴシック" panose="020B0400000000000000" pitchFamily="50" charset="-128"/>
                <a:ea typeface="游ゴシック" panose="020B0400000000000000" pitchFamily="50" charset="-128"/>
              </a:rPr>
              <a:t> ＞ゴールの</a:t>
            </a:r>
            <a:r>
              <a:rPr lang="ja-JP" altLang="en-US" sz="700" dirty="0">
                <a:solidFill>
                  <a:srgbClr val="333333"/>
                </a:solidFill>
                <a:latin typeface="游ゴシック" panose="020B0400000000000000" pitchFamily="50" charset="-128"/>
                <a:ea typeface="游ゴシック" panose="020B0400000000000000" pitchFamily="50" charset="-128"/>
              </a:rPr>
              <a:t>角度、</a:t>
            </a:r>
            <a:endParaRPr lang="en-US" altLang="ja-JP" sz="700" dirty="0">
              <a:solidFill>
                <a:srgbClr val="333333"/>
              </a:solidFill>
              <a:latin typeface="游ゴシック" panose="020B0400000000000000" pitchFamily="50" charset="-128"/>
              <a:ea typeface="游ゴシック" panose="020B0400000000000000" pitchFamily="50" charset="-128"/>
            </a:endParaRPr>
          </a:p>
          <a:p>
            <a:r>
              <a:rPr lang="ja-JP" altLang="en-US" sz="700" dirty="0">
                <a:solidFill>
                  <a:srgbClr val="333333"/>
                </a:solidFill>
                <a:latin typeface="游ゴシック" panose="020B0400000000000000" pitchFamily="50" charset="-128"/>
                <a:ea typeface="游ゴシック" panose="020B0400000000000000" pitchFamily="50" charset="-128"/>
              </a:rPr>
              <a:t>　 中心を検出</a:t>
            </a:r>
            <a:endParaRPr lang="en-US" altLang="ja-JP" sz="700" dirty="0">
              <a:solidFill>
                <a:srgbClr val="333333"/>
              </a:solidFill>
              <a:latin typeface="游ゴシック" panose="020B0400000000000000" pitchFamily="50" charset="-128"/>
              <a:ea typeface="游ゴシック" panose="020B0400000000000000" pitchFamily="50" charset="-128"/>
            </a:endParaRPr>
          </a:p>
        </p:txBody>
      </p:sp>
      <p:sp>
        <p:nvSpPr>
          <p:cNvPr id="2088" name="四角形: 角を丸くする 2087">
            <a:extLst>
              <a:ext uri="{FF2B5EF4-FFF2-40B4-BE49-F238E27FC236}">
                <a16:creationId xmlns:a16="http://schemas.microsoft.com/office/drawing/2014/main" id="{62F72AEE-1AB3-B2F6-D466-CBF85217DAEF}"/>
              </a:ext>
            </a:extLst>
          </p:cNvPr>
          <p:cNvSpPr/>
          <p:nvPr/>
        </p:nvSpPr>
        <p:spPr>
          <a:xfrm>
            <a:off x="11255136" y="446537"/>
            <a:ext cx="1438816" cy="489920"/>
          </a:xfrm>
          <a:prstGeom prst="roundRect">
            <a:avLst/>
          </a:prstGeom>
          <a:ln w="3175"/>
        </p:spPr>
        <p:style>
          <a:lnRef idx="2">
            <a:schemeClr val="dk1"/>
          </a:lnRef>
          <a:fillRef idx="1">
            <a:schemeClr val="lt1"/>
          </a:fillRef>
          <a:effectRef idx="0">
            <a:schemeClr val="dk1"/>
          </a:effectRef>
          <a:fontRef idx="minor">
            <a:schemeClr val="dk1"/>
          </a:fontRef>
        </p:style>
        <p:txBody>
          <a:bodyPr rtlCol="0" anchor="ctr"/>
          <a:lstStyle/>
          <a:p>
            <a:r>
              <a:rPr lang="ja-JP" altLang="en-US" sz="900" b="1" dirty="0">
                <a:latin typeface="游ゴシック" panose="020B0400000000000000" pitchFamily="50" charset="-128"/>
                <a:ea typeface="游ゴシック" panose="020B0400000000000000" pitchFamily="50" charset="-128"/>
              </a:rPr>
              <a:t>昇圧回路</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XL6009</a:t>
            </a:r>
            <a:endParaRPr lang="en-US" altLang="ja-JP" sz="900" b="1" i="0" dirty="0">
              <a:solidFill>
                <a:srgbClr val="333333"/>
              </a:solidFill>
              <a:effectLst/>
              <a:latin typeface="游ゴシック" panose="020B0400000000000000" pitchFamily="50" charset="-128"/>
              <a:ea typeface="游ゴシック" panose="020B0400000000000000" pitchFamily="50" charset="-128"/>
            </a:endParaRPr>
          </a:p>
        </p:txBody>
      </p:sp>
      <p:pic>
        <p:nvPicPr>
          <p:cNvPr id="2089" name="図 2088">
            <a:extLst>
              <a:ext uri="{FF2B5EF4-FFF2-40B4-BE49-F238E27FC236}">
                <a16:creationId xmlns:a16="http://schemas.microsoft.com/office/drawing/2014/main" id="{CAA98163-C049-BC3E-64B6-4489625AF7B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10235479" y="1277661"/>
            <a:ext cx="633698" cy="475273"/>
          </a:xfrm>
          <a:prstGeom prst="rect">
            <a:avLst/>
          </a:prstGeom>
        </p:spPr>
      </p:pic>
      <p:sp>
        <p:nvSpPr>
          <p:cNvPr id="2090" name="四角形: 角を丸くする 2089">
            <a:extLst>
              <a:ext uri="{FF2B5EF4-FFF2-40B4-BE49-F238E27FC236}">
                <a16:creationId xmlns:a16="http://schemas.microsoft.com/office/drawing/2014/main" id="{389C84E6-3129-7254-5F2E-5C0D8D7AD40D}"/>
              </a:ext>
            </a:extLst>
          </p:cNvPr>
          <p:cNvSpPr/>
          <p:nvPr/>
        </p:nvSpPr>
        <p:spPr>
          <a:xfrm>
            <a:off x="8888578" y="2049246"/>
            <a:ext cx="1910587" cy="475273"/>
          </a:xfrm>
          <a:prstGeom prst="roundRect">
            <a:avLst/>
          </a:prstGeom>
          <a:ln w="3175"/>
        </p:spPr>
        <p:style>
          <a:lnRef idx="2">
            <a:schemeClr val="dk1"/>
          </a:lnRef>
          <a:fillRef idx="1">
            <a:schemeClr val="lt1"/>
          </a:fillRef>
          <a:effectRef idx="0">
            <a:schemeClr val="dk1"/>
          </a:effectRef>
          <a:fontRef idx="minor">
            <a:schemeClr val="dk1"/>
          </a:fontRef>
        </p:style>
        <p:txBody>
          <a:bodyPr rtlCol="0" anchor="ctr"/>
          <a:lstStyle/>
          <a:p>
            <a:r>
              <a:rPr lang="ja-JP" altLang="en-US" sz="900" b="1" dirty="0">
                <a:latin typeface="游ゴシック" panose="020B0400000000000000" pitchFamily="50" charset="-128"/>
                <a:ea typeface="游ゴシック" panose="020B0400000000000000" pitchFamily="50" charset="-128"/>
              </a:rPr>
              <a:t>４</a:t>
            </a:r>
            <a:r>
              <a:rPr lang="en-US" altLang="ja-JP" sz="900" b="1" dirty="0">
                <a:latin typeface="游ゴシック" panose="020B0400000000000000" pitchFamily="50" charset="-128"/>
                <a:ea typeface="游ゴシック" panose="020B0400000000000000" pitchFamily="50" charset="-128"/>
              </a:rPr>
              <a:t>CH</a:t>
            </a:r>
            <a:r>
              <a:rPr lang="ja-JP" altLang="en-US" sz="900" b="1" dirty="0">
                <a:latin typeface="游ゴシック" panose="020B0400000000000000" pitchFamily="50" charset="-128"/>
                <a:ea typeface="游ゴシック" panose="020B0400000000000000" pitchFamily="50" charset="-128"/>
              </a:rPr>
              <a:t>モータードライバ</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DSR1202</a:t>
            </a:r>
          </a:p>
        </p:txBody>
      </p:sp>
      <p:pic>
        <p:nvPicPr>
          <p:cNvPr id="2091" name="図 2090">
            <a:extLst>
              <a:ext uri="{FF2B5EF4-FFF2-40B4-BE49-F238E27FC236}">
                <a16:creationId xmlns:a16="http://schemas.microsoft.com/office/drawing/2014/main" id="{56672601-F9AE-43CD-FF1D-2081AE513A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10306376" y="2040227"/>
            <a:ext cx="497412" cy="497412"/>
          </a:xfrm>
          <a:prstGeom prst="rect">
            <a:avLst/>
          </a:prstGeom>
        </p:spPr>
      </p:pic>
      <p:sp>
        <p:nvSpPr>
          <p:cNvPr id="2092" name="四角形: 角を丸くする 2091">
            <a:extLst>
              <a:ext uri="{FF2B5EF4-FFF2-40B4-BE49-F238E27FC236}">
                <a16:creationId xmlns:a16="http://schemas.microsoft.com/office/drawing/2014/main" id="{0248C8B4-0431-DC32-A46C-01BE333ED6DC}"/>
              </a:ext>
            </a:extLst>
          </p:cNvPr>
          <p:cNvSpPr/>
          <p:nvPr/>
        </p:nvSpPr>
        <p:spPr>
          <a:xfrm>
            <a:off x="10922985" y="2316188"/>
            <a:ext cx="1463325" cy="395992"/>
          </a:xfrm>
          <a:prstGeom prst="roundRect">
            <a:avLst/>
          </a:prstGeom>
          <a:ln w="3175"/>
        </p:spPr>
        <p:style>
          <a:lnRef idx="2">
            <a:schemeClr val="dk1"/>
          </a:lnRef>
          <a:fillRef idx="1">
            <a:schemeClr val="lt1"/>
          </a:fillRef>
          <a:effectRef idx="0">
            <a:schemeClr val="dk1"/>
          </a:effectRef>
          <a:fontRef idx="minor">
            <a:schemeClr val="dk1"/>
          </a:fontRef>
        </p:style>
        <p:txBody>
          <a:bodyPr rtlCol="0" anchor="t"/>
          <a:lstStyle/>
          <a:p>
            <a:pPr lvl="1"/>
            <a:r>
              <a:rPr lang="ja-JP" altLang="en-US" sz="900" b="1">
                <a:latin typeface="游ゴシック" panose="020B0400000000000000" pitchFamily="50" charset="-128"/>
                <a:ea typeface="游ゴシック" panose="020B0400000000000000" pitchFamily="50" charset="-128"/>
              </a:rPr>
              <a:t>サブマイコン</a:t>
            </a:r>
            <a:endParaRPr kumimoji="1" lang="en-US" altLang="ja-JP" sz="900" b="1">
              <a:latin typeface="游ゴシック" panose="020B0400000000000000" pitchFamily="50" charset="-128"/>
              <a:ea typeface="游ゴシック" panose="020B0400000000000000" pitchFamily="50" charset="-128"/>
            </a:endParaRPr>
          </a:p>
          <a:p>
            <a:pPr lvl="1"/>
            <a:r>
              <a:rPr lang="ja-JP" altLang="en-US" sz="900">
                <a:latin typeface="游ゴシック" panose="020B0400000000000000" pitchFamily="50" charset="-128"/>
                <a:ea typeface="游ゴシック" panose="020B0400000000000000" pitchFamily="50" charset="-128"/>
              </a:rPr>
              <a:t>・</a:t>
            </a:r>
            <a:r>
              <a:rPr lang="en-US" altLang="ja-JP" sz="900" err="1">
                <a:latin typeface="游ゴシック" panose="020B0400000000000000" pitchFamily="50" charset="-128"/>
                <a:ea typeface="游ゴシック" panose="020B0400000000000000" pitchFamily="50" charset="-128"/>
              </a:rPr>
              <a:t>Seeeduino</a:t>
            </a:r>
            <a:r>
              <a:rPr lang="en-US" altLang="ja-JP" sz="900">
                <a:latin typeface="游ゴシック" panose="020B0400000000000000" pitchFamily="50" charset="-128"/>
                <a:ea typeface="游ゴシック" panose="020B0400000000000000" pitchFamily="50" charset="-128"/>
              </a:rPr>
              <a:t> Xiao</a:t>
            </a:r>
            <a:endParaRPr lang="en-US" altLang="ja-JP" sz="900" b="1" i="0">
              <a:solidFill>
                <a:srgbClr val="333333"/>
              </a:solidFill>
              <a:effectLst/>
              <a:latin typeface="游ゴシック" panose="020B0400000000000000" pitchFamily="50" charset="-128"/>
              <a:ea typeface="游ゴシック" panose="020B0400000000000000" pitchFamily="50" charset="-128"/>
            </a:endParaRPr>
          </a:p>
        </p:txBody>
      </p:sp>
      <p:sp>
        <p:nvSpPr>
          <p:cNvPr id="2093" name="四角形: 角を丸くする 2092">
            <a:extLst>
              <a:ext uri="{FF2B5EF4-FFF2-40B4-BE49-F238E27FC236}">
                <a16:creationId xmlns:a16="http://schemas.microsoft.com/office/drawing/2014/main" id="{888BF456-F3D7-2FDC-7193-D148016F2560}"/>
              </a:ext>
            </a:extLst>
          </p:cNvPr>
          <p:cNvSpPr/>
          <p:nvPr/>
        </p:nvSpPr>
        <p:spPr>
          <a:xfrm>
            <a:off x="8883741" y="2868668"/>
            <a:ext cx="1840189" cy="733341"/>
          </a:xfrm>
          <a:prstGeom prst="roundRect">
            <a:avLst>
              <a:gd name="adj" fmla="val 14458"/>
            </a:avLst>
          </a:prstGeom>
          <a:ln w="3175"/>
        </p:spPr>
        <p:style>
          <a:lnRef idx="2">
            <a:schemeClr val="dk1"/>
          </a:lnRef>
          <a:fillRef idx="1">
            <a:schemeClr val="lt1"/>
          </a:fillRef>
          <a:effectRef idx="0">
            <a:schemeClr val="dk1"/>
          </a:effectRef>
          <a:fontRef idx="minor">
            <a:schemeClr val="dk1"/>
          </a:fontRef>
        </p:style>
        <p:txBody>
          <a:bodyPr rtlCol="0" anchor="t"/>
          <a:lstStyle/>
          <a:p>
            <a:r>
              <a:rPr lang="ja-JP" altLang="en-US" sz="900" b="1" dirty="0">
                <a:latin typeface="游ゴシック" panose="020B0400000000000000" pitchFamily="50" charset="-128"/>
                <a:ea typeface="游ゴシック" panose="020B0400000000000000" pitchFamily="50" charset="-128"/>
              </a:rPr>
              <a:t>モーター</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b="0" i="0" dirty="0">
                <a:solidFill>
                  <a:srgbClr val="000000"/>
                </a:solidFill>
                <a:effectLst/>
                <a:latin typeface="游ゴシック" panose="020B0400000000000000" pitchFamily="50" charset="-128"/>
                <a:ea typeface="游ゴシック" panose="020B0400000000000000" pitchFamily="50" charset="-128"/>
              </a:rPr>
              <a:t>・</a:t>
            </a:r>
            <a:r>
              <a:rPr lang="en-US" altLang="ja-JP" sz="900" b="0" i="0" dirty="0">
                <a:solidFill>
                  <a:srgbClr val="000000"/>
                </a:solidFill>
                <a:effectLst/>
                <a:latin typeface="游ゴシック" panose="020B0400000000000000" pitchFamily="50" charset="-128"/>
                <a:ea typeface="游ゴシック" panose="020B0400000000000000" pitchFamily="50" charset="-128"/>
              </a:rPr>
              <a:t>DIGILENTIG22 1/19</a:t>
            </a:r>
          </a:p>
          <a:p>
            <a:r>
              <a:rPr lang="ja-JP" altLang="en-US" sz="900" dirty="0">
                <a:solidFill>
                  <a:srgbClr val="000000"/>
                </a:solidFill>
                <a:latin typeface="游ゴシック" panose="020B0400000000000000" pitchFamily="50" charset="-128"/>
                <a:ea typeface="游ゴシック" panose="020B0400000000000000" pitchFamily="50" charset="-128"/>
              </a:rPr>
              <a:t>＞</a:t>
            </a:r>
            <a:r>
              <a:rPr lang="en-US" altLang="ja-JP" sz="900" dirty="0">
                <a:solidFill>
                  <a:srgbClr val="000000"/>
                </a:solidFill>
                <a:latin typeface="游ゴシック" panose="020B0400000000000000" pitchFamily="50" charset="-128"/>
                <a:ea typeface="游ゴシック" panose="020B0400000000000000" pitchFamily="50" charset="-128"/>
              </a:rPr>
              <a:t>12v</a:t>
            </a:r>
            <a:r>
              <a:rPr lang="ja-JP" altLang="en-US" sz="900" dirty="0">
                <a:solidFill>
                  <a:srgbClr val="000000"/>
                </a:solidFill>
                <a:latin typeface="游ゴシック" panose="020B0400000000000000" pitchFamily="50" charset="-128"/>
                <a:ea typeface="游ゴシック" panose="020B0400000000000000" pitchFamily="50" charset="-128"/>
              </a:rPr>
              <a:t>駆動で安くて速く、</a:t>
            </a:r>
            <a:endParaRPr lang="en-US" altLang="ja-JP" sz="900" dirty="0">
              <a:solidFill>
                <a:srgbClr val="000000"/>
              </a:solidFill>
              <a:latin typeface="游ゴシック" panose="020B0400000000000000" pitchFamily="50" charset="-128"/>
              <a:ea typeface="游ゴシック" panose="020B0400000000000000" pitchFamily="50" charset="-128"/>
            </a:endParaRPr>
          </a:p>
          <a:p>
            <a:r>
              <a:rPr lang="ja-JP" altLang="en-US" sz="900" dirty="0">
                <a:solidFill>
                  <a:srgbClr val="000000"/>
                </a:solidFill>
                <a:latin typeface="游ゴシック" panose="020B0400000000000000" pitchFamily="50" charset="-128"/>
                <a:ea typeface="游ゴシック" panose="020B0400000000000000" pitchFamily="50" charset="-128"/>
              </a:rPr>
              <a:t>　</a:t>
            </a:r>
            <a:r>
              <a:rPr lang="ja-JP" altLang="en-US" sz="900" b="1" dirty="0">
                <a:solidFill>
                  <a:srgbClr val="000000"/>
                </a:solidFill>
                <a:latin typeface="游ゴシック" panose="020B0400000000000000" pitchFamily="50" charset="-128"/>
                <a:ea typeface="游ゴシック" panose="020B0400000000000000" pitchFamily="50" charset="-128"/>
              </a:rPr>
              <a:t>繊細な動きが可能</a:t>
            </a:r>
            <a:endParaRPr lang="en-US" altLang="ja-JP" sz="900" b="1" dirty="0">
              <a:solidFill>
                <a:srgbClr val="000000"/>
              </a:solidFill>
              <a:latin typeface="游ゴシック" panose="020B0400000000000000" pitchFamily="50" charset="-128"/>
              <a:ea typeface="游ゴシック" panose="020B0400000000000000" pitchFamily="50" charset="-128"/>
            </a:endParaRPr>
          </a:p>
          <a:p>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a:p>
            <a:endParaRPr kumimoji="1" lang="en-US" altLang="ja-JP" sz="900" b="1"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b="1" i="0" dirty="0">
              <a:solidFill>
                <a:srgbClr val="333333"/>
              </a:solidFill>
              <a:effectLst/>
              <a:latin typeface="游ゴシック" panose="020B0400000000000000" pitchFamily="50" charset="-128"/>
              <a:ea typeface="游ゴシック" panose="020B0400000000000000" pitchFamily="50" charset="-128"/>
            </a:endParaRPr>
          </a:p>
        </p:txBody>
      </p:sp>
      <p:sp>
        <p:nvSpPr>
          <p:cNvPr id="2094" name="四角形: 角を丸くする 2093">
            <a:extLst>
              <a:ext uri="{FF2B5EF4-FFF2-40B4-BE49-F238E27FC236}">
                <a16:creationId xmlns:a16="http://schemas.microsoft.com/office/drawing/2014/main" id="{766D4F8B-46C0-3D07-3BCF-1B8308F826B2}"/>
              </a:ext>
            </a:extLst>
          </p:cNvPr>
          <p:cNvSpPr/>
          <p:nvPr/>
        </p:nvSpPr>
        <p:spPr>
          <a:xfrm>
            <a:off x="8854465" y="434775"/>
            <a:ext cx="1844022" cy="545840"/>
          </a:xfrm>
          <a:prstGeom prst="roundRect">
            <a:avLst/>
          </a:prstGeom>
          <a:ln w="3175"/>
        </p:spPr>
        <p:style>
          <a:lnRef idx="2">
            <a:schemeClr val="dk1"/>
          </a:lnRef>
          <a:fillRef idx="1">
            <a:schemeClr val="lt1"/>
          </a:fillRef>
          <a:effectRef idx="0">
            <a:schemeClr val="dk1"/>
          </a:effectRef>
          <a:fontRef idx="minor">
            <a:schemeClr val="dk1"/>
          </a:fontRef>
        </p:style>
        <p:txBody>
          <a:bodyPr rtlCol="0" anchor="t"/>
          <a:lstStyle/>
          <a:p>
            <a:r>
              <a:rPr lang="ja-JP" altLang="en-US" sz="900" b="1" dirty="0">
                <a:latin typeface="游ゴシック" panose="020B0400000000000000" pitchFamily="50" charset="-128"/>
                <a:ea typeface="游ゴシック" panose="020B0400000000000000" pitchFamily="50" charset="-128"/>
              </a:rPr>
              <a:t>バッテリー</a:t>
            </a:r>
            <a:endParaRPr lang="en-US" altLang="ja-JP" sz="900" b="1" dirty="0">
              <a:latin typeface="游ゴシック" panose="020B0400000000000000" pitchFamily="50" charset="-128"/>
              <a:ea typeface="游ゴシック" panose="020B0400000000000000" pitchFamily="50" charset="-128"/>
            </a:endParaRPr>
          </a:p>
          <a:p>
            <a:r>
              <a:rPr kumimoji="1" lang="ja-JP" altLang="en-US" sz="900" dirty="0">
                <a:latin typeface="游ゴシック" panose="020B0400000000000000" pitchFamily="50" charset="-128"/>
                <a:ea typeface="游ゴシック" panose="020B0400000000000000" pitchFamily="50" charset="-128"/>
              </a:rPr>
              <a:t>・リポバッテリー</a:t>
            </a:r>
            <a:endParaRPr kumimoji="1"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:1300mAh 3s</a:t>
            </a:r>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p:txBody>
      </p:sp>
      <p:pic>
        <p:nvPicPr>
          <p:cNvPr id="2095" name="図 2094">
            <a:extLst>
              <a:ext uri="{FF2B5EF4-FFF2-40B4-BE49-F238E27FC236}">
                <a16:creationId xmlns:a16="http://schemas.microsoft.com/office/drawing/2014/main" id="{2F5578EC-CE1F-C453-2B0C-2FF21335D69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286992">
            <a:off x="9932199" y="406029"/>
            <a:ext cx="793148" cy="528765"/>
          </a:xfrm>
          <a:prstGeom prst="rect">
            <a:avLst/>
          </a:prstGeom>
        </p:spPr>
      </p:pic>
      <p:sp>
        <p:nvSpPr>
          <p:cNvPr id="2096" name="四角形: 角を丸くする 2095">
            <a:extLst>
              <a:ext uri="{FF2B5EF4-FFF2-40B4-BE49-F238E27FC236}">
                <a16:creationId xmlns:a16="http://schemas.microsoft.com/office/drawing/2014/main" id="{2714365C-CA1F-70FA-15BB-14A3DEA220D6}"/>
              </a:ext>
            </a:extLst>
          </p:cNvPr>
          <p:cNvSpPr/>
          <p:nvPr/>
        </p:nvSpPr>
        <p:spPr>
          <a:xfrm>
            <a:off x="13228004" y="1772977"/>
            <a:ext cx="1825504" cy="978763"/>
          </a:xfrm>
          <a:prstGeom prst="roundRect">
            <a:avLst>
              <a:gd name="adj" fmla="val 11477"/>
            </a:avLst>
          </a:prstGeom>
          <a:ln w="3175"/>
        </p:spPr>
        <p:style>
          <a:lnRef idx="2">
            <a:schemeClr val="dk1"/>
          </a:lnRef>
          <a:fillRef idx="1">
            <a:schemeClr val="lt1"/>
          </a:fillRef>
          <a:effectRef idx="0">
            <a:schemeClr val="dk1"/>
          </a:effectRef>
          <a:fontRef idx="minor">
            <a:schemeClr val="dk1"/>
          </a:fontRef>
        </p:style>
        <p:txBody>
          <a:bodyPr rtlCol="0" anchor="t"/>
          <a:lstStyle/>
          <a:p>
            <a:r>
              <a:rPr lang="ja-JP" altLang="en-US" sz="900" b="1" dirty="0">
                <a:latin typeface="游ゴシック" panose="020B0400000000000000" pitchFamily="50" charset="-128"/>
                <a:ea typeface="游ゴシック" panose="020B0400000000000000" pitchFamily="50" charset="-128"/>
              </a:rPr>
              <a:t>サブマイコン</a:t>
            </a:r>
            <a:endParaRPr kumimoji="1" lang="en-US" altLang="ja-JP" sz="900" b="1"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a:t>
            </a:r>
            <a:r>
              <a:rPr lang="en-US" altLang="ja-JP" sz="900" dirty="0" err="1">
                <a:latin typeface="游ゴシック" panose="020B0400000000000000" pitchFamily="50" charset="-128"/>
                <a:ea typeface="游ゴシック" panose="020B0400000000000000" pitchFamily="50" charset="-128"/>
              </a:rPr>
              <a:t>Seeeduino</a:t>
            </a:r>
            <a:r>
              <a:rPr lang="en-US" altLang="ja-JP" sz="900" dirty="0">
                <a:latin typeface="游ゴシック" panose="020B0400000000000000" pitchFamily="50" charset="-128"/>
                <a:ea typeface="游ゴシック" panose="020B0400000000000000" pitchFamily="50" charset="-128"/>
              </a:rPr>
              <a:t> Xiao</a:t>
            </a: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ja-JP" altLang="en-US" sz="900" i="0" dirty="0">
                <a:solidFill>
                  <a:srgbClr val="333333"/>
                </a:solidFill>
                <a:effectLst/>
                <a:latin typeface="游ゴシック" panose="020B0400000000000000" pitchFamily="50" charset="-128"/>
                <a:ea typeface="游ゴシック" panose="020B0400000000000000" pitchFamily="50" charset="-128"/>
              </a:rPr>
              <a:t>・</a:t>
            </a:r>
            <a:r>
              <a:rPr lang="en-US" altLang="ja-JP" sz="900" i="0" dirty="0">
                <a:solidFill>
                  <a:srgbClr val="333333"/>
                </a:solidFill>
                <a:effectLst/>
                <a:latin typeface="游ゴシック" panose="020B0400000000000000" pitchFamily="50" charset="-128"/>
                <a:ea typeface="游ゴシック" panose="020B0400000000000000" pitchFamily="50" charset="-128"/>
              </a:rPr>
              <a:t>ESP32-WROOM-32E</a:t>
            </a:r>
            <a:endParaRPr lang="en-US" altLang="ja-JP" sz="800" dirty="0">
              <a:solidFill>
                <a:schemeClr val="tx1"/>
              </a:solidFill>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b="1" i="0" dirty="0">
              <a:solidFill>
                <a:srgbClr val="333333"/>
              </a:solidFill>
              <a:effectLst/>
              <a:latin typeface="游ゴシック" panose="020B0400000000000000" pitchFamily="50" charset="-128"/>
              <a:ea typeface="游ゴシック" panose="020B0400000000000000" pitchFamily="50" charset="-128"/>
            </a:endParaRPr>
          </a:p>
        </p:txBody>
      </p:sp>
      <p:sp>
        <p:nvSpPr>
          <p:cNvPr id="2097" name="四角形: 角を丸くする 2096">
            <a:extLst>
              <a:ext uri="{FF2B5EF4-FFF2-40B4-BE49-F238E27FC236}">
                <a16:creationId xmlns:a16="http://schemas.microsoft.com/office/drawing/2014/main" id="{56DC5C22-3019-8C99-EE61-5EFB207050C6}"/>
              </a:ext>
            </a:extLst>
          </p:cNvPr>
          <p:cNvSpPr/>
          <p:nvPr/>
        </p:nvSpPr>
        <p:spPr>
          <a:xfrm>
            <a:off x="13205242" y="458184"/>
            <a:ext cx="1860133" cy="455672"/>
          </a:xfrm>
          <a:prstGeom prst="roundRect">
            <a:avLst>
              <a:gd name="adj" fmla="val 18552"/>
            </a:avLst>
          </a:prstGeom>
          <a:ln w="3175"/>
        </p:spPr>
        <p:style>
          <a:lnRef idx="2">
            <a:schemeClr val="dk1"/>
          </a:lnRef>
          <a:fillRef idx="1">
            <a:schemeClr val="lt1"/>
          </a:fillRef>
          <a:effectRef idx="0">
            <a:schemeClr val="dk1"/>
          </a:effectRef>
          <a:fontRef idx="minor">
            <a:schemeClr val="dk1"/>
          </a:fontRef>
        </p:style>
        <p:txBody>
          <a:bodyPr rtlCol="0" anchor="ctr"/>
          <a:lstStyle/>
          <a:p>
            <a:r>
              <a:rPr kumimoji="1" lang="ja-JP" altLang="en-US" sz="900" b="1" dirty="0">
                <a:latin typeface="游ゴシック" panose="020B0400000000000000" pitchFamily="50" charset="-128"/>
                <a:ea typeface="游ゴシック" panose="020B0400000000000000" pitchFamily="50" charset="-128"/>
              </a:rPr>
              <a:t>ソレノイド</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dirty="0">
                <a:solidFill>
                  <a:srgbClr val="333333"/>
                </a:solidFill>
                <a:latin typeface="游ゴシック" panose="020B0400000000000000" pitchFamily="50" charset="-128"/>
                <a:ea typeface="游ゴシック" panose="020B0400000000000000" pitchFamily="50" charset="-128"/>
              </a:rPr>
              <a:t>・</a:t>
            </a:r>
            <a:r>
              <a:rPr lang="en-US" altLang="ja-JP" sz="900" b="0" i="0" dirty="0">
                <a:solidFill>
                  <a:srgbClr val="333333"/>
                </a:solidFill>
                <a:effectLst/>
                <a:latin typeface="游ゴシック" panose="020B0400000000000000" pitchFamily="50" charset="-128"/>
                <a:ea typeface="游ゴシック" panose="020B0400000000000000" pitchFamily="50" charset="-128"/>
              </a:rPr>
              <a:t>CB1037</a:t>
            </a:r>
          </a:p>
        </p:txBody>
      </p:sp>
      <p:pic>
        <p:nvPicPr>
          <p:cNvPr id="2098" name="図 2097">
            <a:extLst>
              <a:ext uri="{FF2B5EF4-FFF2-40B4-BE49-F238E27FC236}">
                <a16:creationId xmlns:a16="http://schemas.microsoft.com/office/drawing/2014/main" id="{90DFA29E-052F-2C3E-485A-A5FBD2E776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2265" y="327045"/>
            <a:ext cx="881757" cy="824747"/>
          </a:xfrm>
          <a:prstGeom prst="rect">
            <a:avLst/>
          </a:prstGeom>
        </p:spPr>
      </p:pic>
      <p:pic>
        <p:nvPicPr>
          <p:cNvPr id="2099" name="図 2098">
            <a:extLst>
              <a:ext uri="{FF2B5EF4-FFF2-40B4-BE49-F238E27FC236}">
                <a16:creationId xmlns:a16="http://schemas.microsoft.com/office/drawing/2014/main" id="{6E2909CC-43CD-CB9F-F476-9D14E5DD520E}"/>
              </a:ext>
            </a:extLst>
          </p:cNvPr>
          <p:cNvPicPr>
            <a:picLocks noChangeAspect="1"/>
          </p:cNvPicPr>
          <p:nvPr/>
        </p:nvPicPr>
        <p:blipFill>
          <a:blip r:embed="rId22"/>
          <a:stretch>
            <a:fillRect/>
          </a:stretch>
        </p:blipFill>
        <p:spPr>
          <a:xfrm>
            <a:off x="14546826" y="1814972"/>
            <a:ext cx="396364" cy="469419"/>
          </a:xfrm>
          <a:prstGeom prst="rect">
            <a:avLst/>
          </a:prstGeom>
        </p:spPr>
      </p:pic>
      <p:pic>
        <p:nvPicPr>
          <p:cNvPr id="2100" name="図 2099">
            <a:extLst>
              <a:ext uri="{FF2B5EF4-FFF2-40B4-BE49-F238E27FC236}">
                <a16:creationId xmlns:a16="http://schemas.microsoft.com/office/drawing/2014/main" id="{CDBF2701-0BE2-8E19-D30F-6E68CA01F5B9}"/>
              </a:ext>
            </a:extLst>
          </p:cNvPr>
          <p:cNvPicPr>
            <a:picLocks noChangeAspect="1"/>
          </p:cNvPicPr>
          <p:nvPr/>
        </p:nvPicPr>
        <p:blipFill>
          <a:blip r:embed="rId23"/>
          <a:stretch>
            <a:fillRect/>
          </a:stretch>
        </p:blipFill>
        <p:spPr>
          <a:xfrm>
            <a:off x="13229361" y="2824035"/>
            <a:ext cx="641128" cy="397499"/>
          </a:xfrm>
          <a:prstGeom prst="rect">
            <a:avLst/>
          </a:prstGeom>
        </p:spPr>
      </p:pic>
      <p:pic>
        <p:nvPicPr>
          <p:cNvPr id="2101" name="Picture 6">
            <a:extLst>
              <a:ext uri="{FF2B5EF4-FFF2-40B4-BE49-F238E27FC236}">
                <a16:creationId xmlns:a16="http://schemas.microsoft.com/office/drawing/2014/main" id="{DAF3FCCB-F215-29FF-78FB-222CBCD4190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628017" y="2265360"/>
            <a:ext cx="270879" cy="462644"/>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8">
            <a:extLst>
              <a:ext uri="{FF2B5EF4-FFF2-40B4-BE49-F238E27FC236}">
                <a16:creationId xmlns:a16="http://schemas.microsoft.com/office/drawing/2014/main" id="{AF81EB51-CBC7-44B6-0E70-D9F17F68116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748333" y="208872"/>
            <a:ext cx="1085524" cy="1085524"/>
          </a:xfrm>
          <a:prstGeom prst="rect">
            <a:avLst/>
          </a:prstGeom>
          <a:noFill/>
          <a:extLst>
            <a:ext uri="{909E8E84-426E-40DD-AFC4-6F175D3DCCD1}">
              <a14:hiddenFill xmlns:a14="http://schemas.microsoft.com/office/drawing/2010/main">
                <a:solidFill>
                  <a:srgbClr val="FFFFFF"/>
                </a:solidFill>
              </a14:hiddenFill>
            </a:ext>
          </a:extLst>
        </p:spPr>
      </p:pic>
      <p:sp>
        <p:nvSpPr>
          <p:cNvPr id="2103" name="テキスト ボックス 2102">
            <a:extLst>
              <a:ext uri="{FF2B5EF4-FFF2-40B4-BE49-F238E27FC236}">
                <a16:creationId xmlns:a16="http://schemas.microsoft.com/office/drawing/2014/main" id="{A4119ECB-A31F-0813-0A4D-3D1FDD403E0B}"/>
              </a:ext>
            </a:extLst>
          </p:cNvPr>
          <p:cNvSpPr txBox="1"/>
          <p:nvPr/>
        </p:nvSpPr>
        <p:spPr>
          <a:xfrm>
            <a:off x="10826775" y="647049"/>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pic>
        <p:nvPicPr>
          <p:cNvPr id="2104" name="Picture 4">
            <a:extLst>
              <a:ext uri="{FF2B5EF4-FFF2-40B4-BE49-F238E27FC236}">
                <a16:creationId xmlns:a16="http://schemas.microsoft.com/office/drawing/2014/main" id="{BD483D34-28D2-D9BF-3C90-B4EDC815F03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286947" y="1012807"/>
            <a:ext cx="827006" cy="827006"/>
          </a:xfrm>
          <a:prstGeom prst="rect">
            <a:avLst/>
          </a:prstGeom>
          <a:noFill/>
          <a:extLst>
            <a:ext uri="{909E8E84-426E-40DD-AFC4-6F175D3DCCD1}">
              <a14:hiddenFill xmlns:a14="http://schemas.microsoft.com/office/drawing/2010/main">
                <a:solidFill>
                  <a:srgbClr val="FFFFFF"/>
                </a:solidFill>
              </a14:hiddenFill>
            </a:ext>
          </a:extLst>
        </p:spPr>
      </p:pic>
      <p:pic>
        <p:nvPicPr>
          <p:cNvPr id="2105" name="図 2104">
            <a:extLst>
              <a:ext uri="{FF2B5EF4-FFF2-40B4-BE49-F238E27FC236}">
                <a16:creationId xmlns:a16="http://schemas.microsoft.com/office/drawing/2014/main" id="{E2D47E04-4A23-CE3D-7D9C-98024F35F7BE}"/>
              </a:ext>
            </a:extLst>
          </p:cNvPr>
          <p:cNvPicPr>
            <a:picLocks noChangeAspect="1"/>
          </p:cNvPicPr>
          <p:nvPr/>
        </p:nvPicPr>
        <p:blipFill>
          <a:blip r:embed="rId22"/>
          <a:stretch>
            <a:fillRect/>
          </a:stretch>
        </p:blipFill>
        <p:spPr>
          <a:xfrm>
            <a:off x="12039953" y="2318189"/>
            <a:ext cx="304462" cy="360577"/>
          </a:xfrm>
          <a:prstGeom prst="rect">
            <a:avLst/>
          </a:prstGeom>
        </p:spPr>
      </p:pic>
      <p:sp>
        <p:nvSpPr>
          <p:cNvPr id="2106" name="四角形: 角を丸くする 2105">
            <a:extLst>
              <a:ext uri="{FF2B5EF4-FFF2-40B4-BE49-F238E27FC236}">
                <a16:creationId xmlns:a16="http://schemas.microsoft.com/office/drawing/2014/main" id="{D889B4DF-8565-BBC9-810A-C61A15C83E22}"/>
              </a:ext>
            </a:extLst>
          </p:cNvPr>
          <p:cNvSpPr/>
          <p:nvPr/>
        </p:nvSpPr>
        <p:spPr>
          <a:xfrm>
            <a:off x="10902124" y="3016843"/>
            <a:ext cx="1019143" cy="308984"/>
          </a:xfrm>
          <a:prstGeom prst="roundRect">
            <a:avLst/>
          </a:prstGeom>
          <a:ln w="3175"/>
        </p:spPr>
        <p:style>
          <a:lnRef idx="2">
            <a:schemeClr val="dk1"/>
          </a:lnRef>
          <a:fillRef idx="1">
            <a:schemeClr val="lt1"/>
          </a:fillRef>
          <a:effectRef idx="0">
            <a:schemeClr val="dk1"/>
          </a:effectRef>
          <a:fontRef idx="minor">
            <a:schemeClr val="dk1"/>
          </a:fontRef>
        </p:style>
        <p:txBody>
          <a:bodyPr rtlCol="0" anchor="ctr"/>
          <a:lstStyle/>
          <a:p>
            <a:r>
              <a:rPr lang="ja-JP" altLang="en-US" sz="900" b="1" dirty="0">
                <a:latin typeface="游ゴシック" panose="020B0400000000000000" pitchFamily="50" charset="-128"/>
                <a:ea typeface="游ゴシック" panose="020B0400000000000000" pitchFamily="50" charset="-128"/>
              </a:rPr>
              <a:t>マルチプレクサ</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HP4067 </a:t>
            </a:r>
            <a:endParaRPr lang="en-US" altLang="ja-JP" sz="900" b="1" i="0" dirty="0">
              <a:solidFill>
                <a:srgbClr val="333333"/>
              </a:solidFill>
              <a:effectLst/>
              <a:latin typeface="游ゴシック" panose="020B0400000000000000" pitchFamily="50" charset="-128"/>
              <a:ea typeface="游ゴシック" panose="020B0400000000000000" pitchFamily="50" charset="-128"/>
            </a:endParaRPr>
          </a:p>
        </p:txBody>
      </p:sp>
      <p:pic>
        <p:nvPicPr>
          <p:cNvPr id="2107" name="図 2106">
            <a:extLst>
              <a:ext uri="{FF2B5EF4-FFF2-40B4-BE49-F238E27FC236}">
                <a16:creationId xmlns:a16="http://schemas.microsoft.com/office/drawing/2014/main" id="{932E4B73-1702-FAC7-CE44-75F414D7493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1887480" flipH="1">
            <a:off x="11674022" y="3104826"/>
            <a:ext cx="274180" cy="274180"/>
          </a:xfrm>
          <a:prstGeom prst="rect">
            <a:avLst/>
          </a:prstGeom>
        </p:spPr>
      </p:pic>
      <p:sp>
        <p:nvSpPr>
          <p:cNvPr id="2108" name="四角形: 角を丸くする 2107">
            <a:extLst>
              <a:ext uri="{FF2B5EF4-FFF2-40B4-BE49-F238E27FC236}">
                <a16:creationId xmlns:a16="http://schemas.microsoft.com/office/drawing/2014/main" id="{08C31EFF-4598-21AD-3C4B-5A0E3AD27BF0}"/>
              </a:ext>
            </a:extLst>
          </p:cNvPr>
          <p:cNvSpPr/>
          <p:nvPr/>
        </p:nvSpPr>
        <p:spPr>
          <a:xfrm>
            <a:off x="13984418" y="2998056"/>
            <a:ext cx="1052393" cy="289881"/>
          </a:xfrm>
          <a:prstGeom prst="roundRect">
            <a:avLst/>
          </a:prstGeom>
          <a:ln w="3175"/>
        </p:spPr>
        <p:style>
          <a:lnRef idx="2">
            <a:schemeClr val="dk1"/>
          </a:lnRef>
          <a:fillRef idx="1">
            <a:schemeClr val="lt1"/>
          </a:fillRef>
          <a:effectRef idx="0">
            <a:schemeClr val="dk1"/>
          </a:effectRef>
          <a:fontRef idx="minor">
            <a:schemeClr val="dk1"/>
          </a:fontRef>
        </p:style>
        <p:txBody>
          <a:bodyPr rtlCol="0" anchor="ctr"/>
          <a:lstStyle/>
          <a:p>
            <a:r>
              <a:rPr lang="ja-JP" altLang="en-US" sz="900" b="1" dirty="0">
                <a:latin typeface="游ゴシック" panose="020B0400000000000000" pitchFamily="50" charset="-128"/>
                <a:ea typeface="游ゴシック" panose="020B0400000000000000" pitchFamily="50" charset="-128"/>
              </a:rPr>
              <a:t>マルチプレクサ</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HP4067 </a:t>
            </a:r>
          </a:p>
        </p:txBody>
      </p:sp>
      <p:sp>
        <p:nvSpPr>
          <p:cNvPr id="2109" name="四角形: 角を丸くする 2108">
            <a:extLst>
              <a:ext uri="{FF2B5EF4-FFF2-40B4-BE49-F238E27FC236}">
                <a16:creationId xmlns:a16="http://schemas.microsoft.com/office/drawing/2014/main" id="{AC82DCC9-0153-D7E3-E463-7D2C7F0838E1}"/>
              </a:ext>
            </a:extLst>
          </p:cNvPr>
          <p:cNvSpPr/>
          <p:nvPr/>
        </p:nvSpPr>
        <p:spPr>
          <a:xfrm>
            <a:off x="13704992" y="3563757"/>
            <a:ext cx="1328418" cy="373251"/>
          </a:xfrm>
          <a:prstGeom prst="roundRect">
            <a:avLst/>
          </a:prstGeom>
          <a:ln w="3175"/>
        </p:spPr>
        <p:style>
          <a:lnRef idx="2">
            <a:schemeClr val="dk1"/>
          </a:lnRef>
          <a:fillRef idx="1">
            <a:schemeClr val="lt1"/>
          </a:fillRef>
          <a:effectRef idx="0">
            <a:schemeClr val="dk1"/>
          </a:effectRef>
          <a:fontRef idx="minor">
            <a:schemeClr val="dk1"/>
          </a:fontRef>
        </p:style>
        <p:txBody>
          <a:bodyPr rtlCol="0" anchor="ctr"/>
          <a:lstStyle/>
          <a:p>
            <a:r>
              <a:rPr kumimoji="1" lang="ja-JP" altLang="en-US" sz="900" b="1" dirty="0">
                <a:latin typeface="游ゴシック" panose="020B0400000000000000" pitchFamily="50" charset="-128"/>
                <a:ea typeface="游ゴシック" panose="020B0400000000000000" pitchFamily="50" charset="-128"/>
              </a:rPr>
              <a:t>ボールセンサ</a:t>
            </a:r>
            <a:endParaRPr kumimoji="1"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TSSP58038</a:t>
            </a:r>
          </a:p>
        </p:txBody>
      </p:sp>
      <p:pic>
        <p:nvPicPr>
          <p:cNvPr id="2110" name="図 2109">
            <a:extLst>
              <a:ext uri="{FF2B5EF4-FFF2-40B4-BE49-F238E27FC236}">
                <a16:creationId xmlns:a16="http://schemas.microsoft.com/office/drawing/2014/main" id="{4FDD9CB2-975A-15E1-991E-486785113E0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619681" y="3535386"/>
            <a:ext cx="599705" cy="449779"/>
          </a:xfrm>
          <a:prstGeom prst="rect">
            <a:avLst/>
          </a:prstGeom>
        </p:spPr>
      </p:pic>
      <p:pic>
        <p:nvPicPr>
          <p:cNvPr id="2111" name="図 2110">
            <a:extLst>
              <a:ext uri="{FF2B5EF4-FFF2-40B4-BE49-F238E27FC236}">
                <a16:creationId xmlns:a16="http://schemas.microsoft.com/office/drawing/2014/main" id="{CFBA028D-1C72-34B1-E939-86E61AF54DB4}"/>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1887480" flipH="1">
            <a:off x="14810018" y="3033361"/>
            <a:ext cx="276672" cy="276672"/>
          </a:xfrm>
          <a:prstGeom prst="rect">
            <a:avLst/>
          </a:prstGeom>
        </p:spPr>
      </p:pic>
      <p:sp>
        <p:nvSpPr>
          <p:cNvPr id="1152" name="テキスト ボックス 1151">
            <a:extLst>
              <a:ext uri="{FF2B5EF4-FFF2-40B4-BE49-F238E27FC236}">
                <a16:creationId xmlns:a16="http://schemas.microsoft.com/office/drawing/2014/main" id="{EAB20A53-2DB4-A4E4-2177-490D3C4473E7}"/>
              </a:ext>
            </a:extLst>
          </p:cNvPr>
          <p:cNvSpPr txBox="1"/>
          <p:nvPr/>
        </p:nvSpPr>
        <p:spPr>
          <a:xfrm>
            <a:off x="12770896" y="647049"/>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48V</a:t>
            </a:r>
          </a:p>
        </p:txBody>
      </p:sp>
      <p:sp>
        <p:nvSpPr>
          <p:cNvPr id="1153" name="テキスト ボックス 1152">
            <a:extLst>
              <a:ext uri="{FF2B5EF4-FFF2-40B4-BE49-F238E27FC236}">
                <a16:creationId xmlns:a16="http://schemas.microsoft.com/office/drawing/2014/main" id="{177FE1F7-FF5D-D674-A6E6-11BB13B6D47D}"/>
              </a:ext>
            </a:extLst>
          </p:cNvPr>
          <p:cNvSpPr txBox="1"/>
          <p:nvPr/>
        </p:nvSpPr>
        <p:spPr>
          <a:xfrm rot="5400000">
            <a:off x="12195827" y="2572369"/>
            <a:ext cx="670269" cy="153888"/>
          </a:xfrm>
          <a:prstGeom prst="rect">
            <a:avLst/>
          </a:prstGeom>
          <a:noFill/>
        </p:spPr>
        <p:txBody>
          <a:bodyPr wrap="square" rtlCol="0">
            <a:spAutoFit/>
          </a:bodyPr>
          <a:lstStyle/>
          <a:p>
            <a:r>
              <a:rPr kumimoji="1" lang="en-US" altLang="ja-JP" sz="400" dirty="0">
                <a:solidFill>
                  <a:schemeClr val="bg1"/>
                </a:solidFill>
                <a:latin typeface="游ゴシック" panose="020B0400000000000000" pitchFamily="50" charset="-128"/>
                <a:ea typeface="游ゴシック" panose="020B0400000000000000" pitchFamily="50" charset="-128"/>
              </a:rPr>
              <a:t>I2C</a:t>
            </a:r>
          </a:p>
        </p:txBody>
      </p:sp>
      <p:sp>
        <p:nvSpPr>
          <p:cNvPr id="1155" name="テキスト ボックス 1154">
            <a:extLst>
              <a:ext uri="{FF2B5EF4-FFF2-40B4-BE49-F238E27FC236}">
                <a16:creationId xmlns:a16="http://schemas.microsoft.com/office/drawing/2014/main" id="{EEBEF23E-C8C9-9ECF-8D53-49DC86F8D8A4}"/>
              </a:ext>
            </a:extLst>
          </p:cNvPr>
          <p:cNvSpPr txBox="1"/>
          <p:nvPr/>
        </p:nvSpPr>
        <p:spPr>
          <a:xfrm>
            <a:off x="10677767" y="1464007"/>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5.0V</a:t>
            </a:r>
          </a:p>
        </p:txBody>
      </p:sp>
      <p:sp>
        <p:nvSpPr>
          <p:cNvPr id="1157" name="テキスト ボックス 1156">
            <a:extLst>
              <a:ext uri="{FF2B5EF4-FFF2-40B4-BE49-F238E27FC236}">
                <a16:creationId xmlns:a16="http://schemas.microsoft.com/office/drawing/2014/main" id="{9E68050A-2778-2802-742D-7ECAE93F013C}"/>
              </a:ext>
            </a:extLst>
          </p:cNvPr>
          <p:cNvSpPr txBox="1"/>
          <p:nvPr/>
        </p:nvSpPr>
        <p:spPr>
          <a:xfrm rot="5400000">
            <a:off x="11228128" y="2323658"/>
            <a:ext cx="670269" cy="153888"/>
          </a:xfrm>
          <a:prstGeom prst="rect">
            <a:avLst/>
          </a:prstGeom>
          <a:noFill/>
        </p:spPr>
        <p:txBody>
          <a:bodyPr wrap="square" rtlCol="0">
            <a:spAutoFit/>
          </a:bodyPr>
          <a:lstStyle/>
          <a:p>
            <a:r>
              <a:rPr kumimoji="1" lang="en-US" altLang="ja-JP" sz="400">
                <a:solidFill>
                  <a:schemeClr val="bg1"/>
                </a:solidFill>
                <a:latin typeface="游ゴシック" panose="020B0400000000000000" pitchFamily="50" charset="-128"/>
                <a:ea typeface="游ゴシック" panose="020B0400000000000000" pitchFamily="50" charset="-128"/>
              </a:rPr>
              <a:t>Serial</a:t>
            </a:r>
          </a:p>
        </p:txBody>
      </p:sp>
      <p:sp>
        <p:nvSpPr>
          <p:cNvPr id="1172" name="テキスト ボックス 1171">
            <a:extLst>
              <a:ext uri="{FF2B5EF4-FFF2-40B4-BE49-F238E27FC236}">
                <a16:creationId xmlns:a16="http://schemas.microsoft.com/office/drawing/2014/main" id="{FAEC4B38-49B9-E356-5B54-E823C6DB550C}"/>
              </a:ext>
            </a:extLst>
          </p:cNvPr>
          <p:cNvSpPr txBox="1"/>
          <p:nvPr/>
        </p:nvSpPr>
        <p:spPr>
          <a:xfrm rot="5400000">
            <a:off x="10844754" y="2970801"/>
            <a:ext cx="670269" cy="153888"/>
          </a:xfrm>
          <a:prstGeom prst="rect">
            <a:avLst/>
          </a:prstGeom>
          <a:noFill/>
        </p:spPr>
        <p:txBody>
          <a:bodyPr wrap="square" rtlCol="0">
            <a:spAutoFit/>
          </a:bodyPr>
          <a:lstStyle/>
          <a:p>
            <a:r>
              <a:rPr kumimoji="1" lang="en-US" altLang="ja-JP" sz="400">
                <a:solidFill>
                  <a:schemeClr val="bg1"/>
                </a:solidFill>
                <a:latin typeface="游ゴシック" panose="020B0400000000000000" pitchFamily="50" charset="-128"/>
                <a:ea typeface="游ゴシック" panose="020B0400000000000000" pitchFamily="50" charset="-128"/>
              </a:rPr>
              <a:t>Analog</a:t>
            </a:r>
          </a:p>
        </p:txBody>
      </p:sp>
      <p:sp>
        <p:nvSpPr>
          <p:cNvPr id="1175" name="テキスト ボックス 1174">
            <a:extLst>
              <a:ext uri="{FF2B5EF4-FFF2-40B4-BE49-F238E27FC236}">
                <a16:creationId xmlns:a16="http://schemas.microsoft.com/office/drawing/2014/main" id="{017E5266-3AED-B1FD-E264-65B66255F441}"/>
              </a:ext>
            </a:extLst>
          </p:cNvPr>
          <p:cNvSpPr txBox="1"/>
          <p:nvPr/>
        </p:nvSpPr>
        <p:spPr>
          <a:xfrm rot="5400000">
            <a:off x="10860321" y="3545443"/>
            <a:ext cx="670269" cy="153888"/>
          </a:xfrm>
          <a:prstGeom prst="rect">
            <a:avLst/>
          </a:prstGeom>
          <a:noFill/>
        </p:spPr>
        <p:txBody>
          <a:bodyPr wrap="square" rtlCol="0">
            <a:spAutoFit/>
          </a:bodyPr>
          <a:lstStyle/>
          <a:p>
            <a:r>
              <a:rPr kumimoji="1" lang="en-US" altLang="ja-JP" sz="400">
                <a:solidFill>
                  <a:schemeClr val="bg1"/>
                </a:solidFill>
                <a:latin typeface="游ゴシック" panose="020B0400000000000000" pitchFamily="50" charset="-128"/>
                <a:ea typeface="游ゴシック" panose="020B0400000000000000" pitchFamily="50" charset="-128"/>
              </a:rPr>
              <a:t>Analog</a:t>
            </a:r>
          </a:p>
        </p:txBody>
      </p:sp>
      <p:sp>
        <p:nvSpPr>
          <p:cNvPr id="1205" name="テキスト ボックス 1204">
            <a:extLst>
              <a:ext uri="{FF2B5EF4-FFF2-40B4-BE49-F238E27FC236}">
                <a16:creationId xmlns:a16="http://schemas.microsoft.com/office/drawing/2014/main" id="{DD5D9508-F591-C6F8-3D2C-5B68E8A8CF5D}"/>
              </a:ext>
            </a:extLst>
          </p:cNvPr>
          <p:cNvSpPr txBox="1"/>
          <p:nvPr/>
        </p:nvSpPr>
        <p:spPr>
          <a:xfrm rot="5400000">
            <a:off x="14486817" y="2958756"/>
            <a:ext cx="670269" cy="153888"/>
          </a:xfrm>
          <a:prstGeom prst="rect">
            <a:avLst/>
          </a:prstGeom>
          <a:noFill/>
        </p:spPr>
        <p:txBody>
          <a:bodyPr wrap="square" rtlCol="0">
            <a:spAutoFit/>
          </a:bodyPr>
          <a:lstStyle/>
          <a:p>
            <a:r>
              <a:rPr kumimoji="1" lang="en-US" altLang="ja-JP" sz="400" dirty="0">
                <a:solidFill>
                  <a:schemeClr val="bg1"/>
                </a:solidFill>
                <a:latin typeface="游ゴシック" panose="020B0400000000000000" pitchFamily="50" charset="-128"/>
                <a:ea typeface="游ゴシック" panose="020B0400000000000000" pitchFamily="50" charset="-128"/>
              </a:rPr>
              <a:t>Analog</a:t>
            </a:r>
          </a:p>
        </p:txBody>
      </p:sp>
      <p:sp>
        <p:nvSpPr>
          <p:cNvPr id="1210" name="テキスト ボックス 1209">
            <a:extLst>
              <a:ext uri="{FF2B5EF4-FFF2-40B4-BE49-F238E27FC236}">
                <a16:creationId xmlns:a16="http://schemas.microsoft.com/office/drawing/2014/main" id="{BF0ED11A-D19C-29B0-2978-6590AB743719}"/>
              </a:ext>
            </a:extLst>
          </p:cNvPr>
          <p:cNvSpPr txBox="1"/>
          <p:nvPr/>
        </p:nvSpPr>
        <p:spPr>
          <a:xfrm>
            <a:off x="12930584" y="1415154"/>
            <a:ext cx="670269" cy="153888"/>
          </a:xfrm>
          <a:prstGeom prst="rect">
            <a:avLst/>
          </a:prstGeom>
          <a:noFill/>
        </p:spPr>
        <p:txBody>
          <a:bodyPr wrap="square" rtlCol="0">
            <a:spAutoFit/>
          </a:bodyPr>
          <a:lstStyle/>
          <a:p>
            <a:r>
              <a:rPr kumimoji="1" lang="en-US" altLang="ja-JP" sz="400" dirty="0">
                <a:solidFill>
                  <a:schemeClr val="bg1"/>
                </a:solidFill>
                <a:latin typeface="游ゴシック" panose="020B0400000000000000" pitchFamily="50" charset="-128"/>
                <a:ea typeface="游ゴシック" panose="020B0400000000000000" pitchFamily="50" charset="-128"/>
              </a:rPr>
              <a:t>Serial</a:t>
            </a:r>
          </a:p>
        </p:txBody>
      </p:sp>
      <p:sp>
        <p:nvSpPr>
          <p:cNvPr id="1211" name="テキスト ボックス 1210">
            <a:extLst>
              <a:ext uri="{FF2B5EF4-FFF2-40B4-BE49-F238E27FC236}">
                <a16:creationId xmlns:a16="http://schemas.microsoft.com/office/drawing/2014/main" id="{786A4A89-C7F4-B46F-0126-6D93ECA47821}"/>
              </a:ext>
            </a:extLst>
          </p:cNvPr>
          <p:cNvSpPr txBox="1"/>
          <p:nvPr/>
        </p:nvSpPr>
        <p:spPr>
          <a:xfrm>
            <a:off x="12764659" y="2278889"/>
            <a:ext cx="670269" cy="153888"/>
          </a:xfrm>
          <a:prstGeom prst="rect">
            <a:avLst/>
          </a:prstGeom>
          <a:noFill/>
        </p:spPr>
        <p:txBody>
          <a:bodyPr wrap="square" rtlCol="0">
            <a:spAutoFit/>
          </a:bodyPr>
          <a:lstStyle/>
          <a:p>
            <a:r>
              <a:rPr kumimoji="1" lang="en-US" altLang="ja-JP" sz="400" dirty="0">
                <a:solidFill>
                  <a:schemeClr val="bg1"/>
                </a:solidFill>
                <a:latin typeface="游ゴシック" panose="020B0400000000000000" pitchFamily="50" charset="-128"/>
                <a:ea typeface="游ゴシック" panose="020B0400000000000000" pitchFamily="50" charset="-128"/>
              </a:rPr>
              <a:t>Serial</a:t>
            </a:r>
          </a:p>
        </p:txBody>
      </p:sp>
      <p:sp>
        <p:nvSpPr>
          <p:cNvPr id="1212" name="テキスト ボックス 1211">
            <a:extLst>
              <a:ext uri="{FF2B5EF4-FFF2-40B4-BE49-F238E27FC236}">
                <a16:creationId xmlns:a16="http://schemas.microsoft.com/office/drawing/2014/main" id="{9780E5BF-CAE6-8C9C-E935-567028B3A6A8}"/>
              </a:ext>
            </a:extLst>
          </p:cNvPr>
          <p:cNvSpPr txBox="1"/>
          <p:nvPr/>
        </p:nvSpPr>
        <p:spPr>
          <a:xfrm rot="5400000">
            <a:off x="14486817" y="3515935"/>
            <a:ext cx="670269" cy="153888"/>
          </a:xfrm>
          <a:prstGeom prst="rect">
            <a:avLst/>
          </a:prstGeom>
          <a:noFill/>
        </p:spPr>
        <p:txBody>
          <a:bodyPr wrap="square" rtlCol="0">
            <a:spAutoFit/>
          </a:bodyPr>
          <a:lstStyle/>
          <a:p>
            <a:r>
              <a:rPr kumimoji="1" lang="en-US" altLang="ja-JP" sz="400" dirty="0">
                <a:solidFill>
                  <a:schemeClr val="bg1"/>
                </a:solidFill>
                <a:latin typeface="游ゴシック" panose="020B0400000000000000" pitchFamily="50" charset="-128"/>
                <a:ea typeface="游ゴシック" panose="020B0400000000000000" pitchFamily="50" charset="-128"/>
              </a:rPr>
              <a:t>Analog</a:t>
            </a:r>
          </a:p>
        </p:txBody>
      </p:sp>
      <p:sp>
        <p:nvSpPr>
          <p:cNvPr id="1213" name="テキスト ボックス 1212">
            <a:extLst>
              <a:ext uri="{FF2B5EF4-FFF2-40B4-BE49-F238E27FC236}">
                <a16:creationId xmlns:a16="http://schemas.microsoft.com/office/drawing/2014/main" id="{420EC47C-A6E5-7CD2-98DD-A54DA979BE3B}"/>
              </a:ext>
            </a:extLst>
          </p:cNvPr>
          <p:cNvSpPr txBox="1"/>
          <p:nvPr/>
        </p:nvSpPr>
        <p:spPr>
          <a:xfrm>
            <a:off x="13174883" y="1987604"/>
            <a:ext cx="670269" cy="200055"/>
          </a:xfrm>
          <a:prstGeom prst="rect">
            <a:avLst/>
          </a:prstGeom>
          <a:noFill/>
        </p:spPr>
        <p:txBody>
          <a:bodyPr wrap="square" rtlCol="0">
            <a:spAutoFit/>
          </a:bodyPr>
          <a:lstStyle/>
          <a:p>
            <a:r>
              <a:rPr kumimoji="1" lang="en-US" altLang="ja-JP" sz="700" b="1" dirty="0">
                <a:solidFill>
                  <a:schemeClr val="tx1"/>
                </a:solidFill>
                <a:latin typeface="游ゴシック" panose="020B0400000000000000" pitchFamily="50" charset="-128"/>
                <a:ea typeface="游ゴシック" panose="020B0400000000000000" pitchFamily="50" charset="-128"/>
              </a:rPr>
              <a:t>Robot</a:t>
            </a:r>
            <a:r>
              <a:rPr kumimoji="1" lang="ja-JP" altLang="en-US" sz="700" b="1" dirty="0">
                <a:solidFill>
                  <a:schemeClr val="tx1"/>
                </a:solidFill>
                <a:latin typeface="游ゴシック" panose="020B0400000000000000" pitchFamily="50" charset="-128"/>
                <a:ea typeface="游ゴシック" panose="020B0400000000000000" pitchFamily="50" charset="-128"/>
              </a:rPr>
              <a:t>１</a:t>
            </a:r>
            <a:endParaRPr kumimoji="1" lang="en-US" altLang="ja-JP" sz="700" b="1" dirty="0">
              <a:solidFill>
                <a:schemeClr val="tx1"/>
              </a:solidFill>
              <a:latin typeface="游ゴシック" panose="020B0400000000000000" pitchFamily="50" charset="-128"/>
              <a:ea typeface="游ゴシック" panose="020B0400000000000000" pitchFamily="50" charset="-128"/>
            </a:endParaRPr>
          </a:p>
        </p:txBody>
      </p:sp>
      <p:sp>
        <p:nvSpPr>
          <p:cNvPr id="1214" name="四角形: 角を丸くする 1213">
            <a:extLst>
              <a:ext uri="{FF2B5EF4-FFF2-40B4-BE49-F238E27FC236}">
                <a16:creationId xmlns:a16="http://schemas.microsoft.com/office/drawing/2014/main" id="{1F1D84FD-F27A-3A01-449C-87F79E782259}"/>
              </a:ext>
            </a:extLst>
          </p:cNvPr>
          <p:cNvSpPr/>
          <p:nvPr/>
        </p:nvSpPr>
        <p:spPr>
          <a:xfrm>
            <a:off x="12247952" y="3448050"/>
            <a:ext cx="1425994" cy="486011"/>
          </a:xfrm>
          <a:prstGeom prst="roundRect">
            <a:avLst/>
          </a:prstGeom>
          <a:ln w="3175"/>
        </p:spPr>
        <p:style>
          <a:lnRef idx="2">
            <a:schemeClr val="dk1"/>
          </a:lnRef>
          <a:fillRef idx="1">
            <a:schemeClr val="lt1"/>
          </a:fillRef>
          <a:effectRef idx="0">
            <a:schemeClr val="dk1"/>
          </a:effectRef>
          <a:fontRef idx="minor">
            <a:schemeClr val="dk1"/>
          </a:fontRef>
        </p:style>
        <p:txBody>
          <a:bodyPr rtlCol="0" anchor="b"/>
          <a:lstStyle/>
          <a:p>
            <a:r>
              <a:rPr kumimoji="1" lang="ja-JP" altLang="en-US" sz="900" dirty="0">
                <a:latin typeface="游ゴシック" panose="020B0400000000000000" pitchFamily="50" charset="-128"/>
                <a:ea typeface="游ゴシック" panose="020B0400000000000000" pitchFamily="50" charset="-128"/>
              </a:rPr>
              <a:t>フルカラー</a:t>
            </a:r>
            <a:r>
              <a:rPr kumimoji="1" lang="en-US" altLang="ja-JP" sz="900" dirty="0">
                <a:latin typeface="游ゴシック" panose="020B0400000000000000" pitchFamily="50" charset="-128"/>
                <a:ea typeface="游ゴシック" panose="020B0400000000000000" pitchFamily="50" charset="-128"/>
              </a:rPr>
              <a:t>LED</a:t>
            </a:r>
          </a:p>
          <a:p>
            <a:r>
              <a:rPr lang="ja-JP" altLang="en-US" sz="900" dirty="0">
                <a:latin typeface="游ゴシック" panose="020B0400000000000000" pitchFamily="50" charset="-128"/>
                <a:ea typeface="游ゴシック" panose="020B0400000000000000" pitchFamily="50" charset="-128"/>
              </a:rPr>
              <a:t>・</a:t>
            </a:r>
            <a:r>
              <a:rPr lang="en-US" altLang="ja-JP" sz="900" i="0" dirty="0">
                <a:solidFill>
                  <a:srgbClr val="333333"/>
                </a:solidFill>
                <a:effectLst/>
                <a:latin typeface="游ゴシック" panose="020B0400000000000000" pitchFamily="50" charset="-128"/>
                <a:ea typeface="游ゴシック" panose="020B0400000000000000" pitchFamily="50" charset="-128"/>
              </a:rPr>
              <a:t>WS2812B</a:t>
            </a:r>
          </a:p>
        </p:txBody>
      </p:sp>
      <p:sp>
        <p:nvSpPr>
          <p:cNvPr id="1215" name="テキスト ボックス 1214">
            <a:extLst>
              <a:ext uri="{FF2B5EF4-FFF2-40B4-BE49-F238E27FC236}">
                <a16:creationId xmlns:a16="http://schemas.microsoft.com/office/drawing/2014/main" id="{770BA14D-6620-F0E2-ED8C-7F8A7378D5E2}"/>
              </a:ext>
            </a:extLst>
          </p:cNvPr>
          <p:cNvSpPr txBox="1"/>
          <p:nvPr/>
        </p:nvSpPr>
        <p:spPr>
          <a:xfrm>
            <a:off x="12203325" y="3444782"/>
            <a:ext cx="670269" cy="200055"/>
          </a:xfrm>
          <a:prstGeom prst="rect">
            <a:avLst/>
          </a:prstGeom>
          <a:noFill/>
        </p:spPr>
        <p:txBody>
          <a:bodyPr wrap="square" rtlCol="0">
            <a:spAutoFit/>
          </a:bodyPr>
          <a:lstStyle/>
          <a:p>
            <a:r>
              <a:rPr kumimoji="1" lang="en-US" altLang="ja-JP" sz="700" b="1" dirty="0">
                <a:solidFill>
                  <a:schemeClr val="tx1"/>
                </a:solidFill>
                <a:latin typeface="游ゴシック" panose="020B0400000000000000" pitchFamily="50" charset="-128"/>
                <a:ea typeface="游ゴシック" panose="020B0400000000000000" pitchFamily="50" charset="-128"/>
              </a:rPr>
              <a:t>Robot</a:t>
            </a:r>
            <a:r>
              <a:rPr kumimoji="1" lang="ja-JP" altLang="en-US" sz="700" b="1" dirty="0">
                <a:solidFill>
                  <a:schemeClr val="tx1"/>
                </a:solidFill>
                <a:latin typeface="游ゴシック" panose="020B0400000000000000" pitchFamily="50" charset="-128"/>
                <a:ea typeface="游ゴシック" panose="020B0400000000000000" pitchFamily="50" charset="-128"/>
              </a:rPr>
              <a:t>２</a:t>
            </a:r>
            <a:endParaRPr kumimoji="1" lang="en-US" altLang="ja-JP" sz="700" b="1" dirty="0">
              <a:solidFill>
                <a:schemeClr val="tx1"/>
              </a:solidFill>
              <a:latin typeface="游ゴシック" panose="020B0400000000000000" pitchFamily="50" charset="-128"/>
              <a:ea typeface="游ゴシック" panose="020B0400000000000000" pitchFamily="50" charset="-128"/>
            </a:endParaRPr>
          </a:p>
        </p:txBody>
      </p:sp>
      <p:pic>
        <p:nvPicPr>
          <p:cNvPr id="1217" name="Picture 4">
            <a:extLst>
              <a:ext uri="{FF2B5EF4-FFF2-40B4-BE49-F238E27FC236}">
                <a16:creationId xmlns:a16="http://schemas.microsoft.com/office/drawing/2014/main" id="{CDFB403F-B1E2-771D-FDF9-DA211955CE8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685065" y="3121348"/>
            <a:ext cx="1517650" cy="1138719"/>
          </a:xfrm>
          <a:prstGeom prst="rect">
            <a:avLst/>
          </a:prstGeom>
          <a:noFill/>
          <a:extLst>
            <a:ext uri="{909E8E84-426E-40DD-AFC4-6F175D3DCCD1}">
              <a14:hiddenFill xmlns:a14="http://schemas.microsoft.com/office/drawing/2010/main">
                <a:solidFill>
                  <a:srgbClr val="FFFFFF"/>
                </a:solidFill>
              </a14:hiddenFill>
            </a:ext>
          </a:extLst>
        </p:spPr>
      </p:pic>
      <p:sp>
        <p:nvSpPr>
          <p:cNvPr id="1219" name="フローチャート: 結合子 1218">
            <a:extLst>
              <a:ext uri="{FF2B5EF4-FFF2-40B4-BE49-F238E27FC236}">
                <a16:creationId xmlns:a16="http://schemas.microsoft.com/office/drawing/2014/main" id="{6583CB4A-F18C-D8FE-071C-7927DCC5E64C}"/>
              </a:ext>
            </a:extLst>
          </p:cNvPr>
          <p:cNvSpPr/>
          <p:nvPr/>
        </p:nvSpPr>
        <p:spPr>
          <a:xfrm>
            <a:off x="10211877" y="185340"/>
            <a:ext cx="171023" cy="188704"/>
          </a:xfrm>
          <a:prstGeom prst="flowChartConnector">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0" name="フローチャート: 結合子 1219">
            <a:extLst>
              <a:ext uri="{FF2B5EF4-FFF2-40B4-BE49-F238E27FC236}">
                <a16:creationId xmlns:a16="http://schemas.microsoft.com/office/drawing/2014/main" id="{65D78865-1C97-3B8C-7358-24143D3172C9}"/>
              </a:ext>
            </a:extLst>
          </p:cNvPr>
          <p:cNvSpPr/>
          <p:nvPr/>
        </p:nvSpPr>
        <p:spPr>
          <a:xfrm>
            <a:off x="8906179" y="176052"/>
            <a:ext cx="171023" cy="188704"/>
          </a:xfrm>
          <a:prstGeom prst="flowChartConnector">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21" name="Google Shape;182;p13">
            <a:extLst>
              <a:ext uri="{FF2B5EF4-FFF2-40B4-BE49-F238E27FC236}">
                <a16:creationId xmlns:a16="http://schemas.microsoft.com/office/drawing/2014/main" id="{E5B68628-BC5E-9D2D-C069-D6C6B9386376}"/>
              </a:ext>
            </a:extLst>
          </p:cNvPr>
          <p:cNvPicPr preferRelativeResize="0"/>
          <p:nvPr/>
        </p:nvPicPr>
        <p:blipFill rotWithShape="1">
          <a:blip r:embed="rId30">
            <a:alphaModFix/>
          </a:blip>
          <a:srcRect/>
          <a:stretch/>
        </p:blipFill>
        <p:spPr>
          <a:xfrm>
            <a:off x="5046406" y="3376613"/>
            <a:ext cx="673357" cy="661667"/>
          </a:xfrm>
          <a:prstGeom prst="rect">
            <a:avLst/>
          </a:prstGeom>
          <a:noFill/>
          <a:ln>
            <a:noFill/>
          </a:ln>
        </p:spPr>
      </p:pic>
      <p:pic>
        <p:nvPicPr>
          <p:cNvPr id="1225" name="Google Shape;289;p13">
            <a:extLst>
              <a:ext uri="{FF2B5EF4-FFF2-40B4-BE49-F238E27FC236}">
                <a16:creationId xmlns:a16="http://schemas.microsoft.com/office/drawing/2014/main" id="{718A886E-CC8F-4521-B9F2-92EC8EF485C4}"/>
              </a:ext>
            </a:extLst>
          </p:cNvPr>
          <p:cNvPicPr preferRelativeResize="0"/>
          <p:nvPr/>
        </p:nvPicPr>
        <p:blipFill rotWithShape="1">
          <a:blip r:embed="rId31">
            <a:alphaModFix/>
          </a:blip>
          <a:srcRect/>
          <a:stretch/>
        </p:blipFill>
        <p:spPr>
          <a:xfrm>
            <a:off x="4187887" y="3393841"/>
            <a:ext cx="665101" cy="599963"/>
          </a:xfrm>
          <a:prstGeom prst="rect">
            <a:avLst/>
          </a:prstGeom>
          <a:noFill/>
          <a:ln>
            <a:noFill/>
          </a:ln>
        </p:spPr>
      </p:pic>
      <p:pic>
        <p:nvPicPr>
          <p:cNvPr id="1226" name="Google Shape;290;p13">
            <a:extLst>
              <a:ext uri="{FF2B5EF4-FFF2-40B4-BE49-F238E27FC236}">
                <a16:creationId xmlns:a16="http://schemas.microsoft.com/office/drawing/2014/main" id="{EE1BACD0-85CE-8BF7-35A2-C1A6569A2B57}"/>
              </a:ext>
            </a:extLst>
          </p:cNvPr>
          <p:cNvPicPr preferRelativeResize="0"/>
          <p:nvPr/>
        </p:nvPicPr>
        <p:blipFill rotWithShape="1">
          <a:blip r:embed="rId32">
            <a:alphaModFix/>
          </a:blip>
          <a:srcRect/>
          <a:stretch/>
        </p:blipFill>
        <p:spPr>
          <a:xfrm>
            <a:off x="5909089" y="3500438"/>
            <a:ext cx="444086" cy="447827"/>
          </a:xfrm>
          <a:prstGeom prst="rect">
            <a:avLst/>
          </a:prstGeom>
          <a:noFill/>
          <a:ln>
            <a:noFill/>
          </a:ln>
        </p:spPr>
      </p:pic>
      <p:sp>
        <p:nvSpPr>
          <p:cNvPr id="1227" name="Google Shape;176;p13">
            <a:extLst>
              <a:ext uri="{FF2B5EF4-FFF2-40B4-BE49-F238E27FC236}">
                <a16:creationId xmlns:a16="http://schemas.microsoft.com/office/drawing/2014/main" id="{8D039C3A-B7C0-D92E-97F1-4D3FB59ED087}"/>
              </a:ext>
            </a:extLst>
          </p:cNvPr>
          <p:cNvSpPr txBox="1"/>
          <p:nvPr/>
        </p:nvSpPr>
        <p:spPr>
          <a:xfrm>
            <a:off x="4086678" y="2892319"/>
            <a:ext cx="2434434"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　私たちのチームでは、板のフレームや部品の設計に</a:t>
            </a:r>
            <a:r>
              <a:rPr lang="en-US" altLang="ja-JP" sz="700" b="1" dirty="0">
                <a:latin typeface="游ゴシック" panose="020B0400000000000000" pitchFamily="50" charset="-128"/>
                <a:ea typeface="游ゴシック" panose="020B0400000000000000" pitchFamily="50" charset="-128"/>
              </a:rPr>
              <a:t>Autodesk Fusion</a:t>
            </a:r>
            <a:r>
              <a:rPr lang="ja-JP" altLang="en-US" sz="700" dirty="0">
                <a:latin typeface="游ゴシック" panose="020B0400000000000000" pitchFamily="50" charset="-128"/>
                <a:ea typeface="游ゴシック" panose="020B0400000000000000" pitchFamily="50" charset="-128"/>
              </a:rPr>
              <a:t>を使用しています。</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回路製作には</a:t>
            </a:r>
            <a:r>
              <a:rPr lang="en-US" altLang="ja-JP" sz="700" b="1" dirty="0" err="1">
                <a:latin typeface="游ゴシック" panose="020B0400000000000000" pitchFamily="50" charset="-128"/>
                <a:ea typeface="游ゴシック" panose="020B0400000000000000" pitchFamily="50" charset="-128"/>
              </a:rPr>
              <a:t>KiCad</a:t>
            </a:r>
            <a:r>
              <a:rPr lang="ja-JP" altLang="en-US" sz="700" dirty="0">
                <a:latin typeface="游ゴシック" panose="020B0400000000000000" pitchFamily="50" charset="-128"/>
                <a:ea typeface="游ゴシック" panose="020B0400000000000000" pitchFamily="50" charset="-128"/>
              </a:rPr>
              <a:t>を使用しています。</a:t>
            </a:r>
            <a:endParaRPr lang="en-US" altLang="ja-JP" sz="7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700" dirty="0">
                <a:latin typeface="游ゴシック" panose="020B0400000000000000" pitchFamily="50" charset="-128"/>
                <a:ea typeface="游ゴシック" panose="020B0400000000000000" pitchFamily="50" charset="-128"/>
              </a:rPr>
              <a:t>ロボットのプログラムは</a:t>
            </a:r>
            <a:r>
              <a:rPr lang="en-US" altLang="ja-JP" sz="700" b="1" dirty="0">
                <a:latin typeface="游ゴシック" panose="020B0400000000000000" pitchFamily="50" charset="-128"/>
                <a:ea typeface="游ゴシック" panose="020B0400000000000000" pitchFamily="50" charset="-128"/>
              </a:rPr>
              <a:t>Visual Studio</a:t>
            </a:r>
            <a:r>
              <a:rPr lang="ja-JP" altLang="en-US" sz="700" dirty="0">
                <a:latin typeface="游ゴシック" panose="020B0400000000000000" pitchFamily="50" charset="-128"/>
                <a:ea typeface="游ゴシック" panose="020B0400000000000000" pitchFamily="50" charset="-128"/>
              </a:rPr>
              <a:t>で組んでいます。</a:t>
            </a:r>
            <a:endParaRPr lang="ja-JP" altLang="en-US" sz="400" b="0" i="0" u="none" strike="noStrike" cap="none" dirty="0">
              <a:solidFill>
                <a:srgbClr val="000000"/>
              </a:solidFill>
              <a:latin typeface="游ゴシック" panose="020B0400000000000000" pitchFamily="50" charset="-128"/>
              <a:ea typeface="游ゴシック" panose="020B0400000000000000" pitchFamily="50" charset="-128"/>
              <a:cs typeface="Meiryo"/>
              <a:sym typeface="Meiryo"/>
            </a:endParaRPr>
          </a:p>
        </p:txBody>
      </p:sp>
      <p:sp>
        <p:nvSpPr>
          <p:cNvPr id="1228" name="Google Shape;94;p13">
            <a:extLst>
              <a:ext uri="{FF2B5EF4-FFF2-40B4-BE49-F238E27FC236}">
                <a16:creationId xmlns:a16="http://schemas.microsoft.com/office/drawing/2014/main" id="{6EEFB534-1A12-5AAA-E7A0-FB75CF350758}"/>
              </a:ext>
            </a:extLst>
          </p:cNvPr>
          <p:cNvSpPr txBox="1"/>
          <p:nvPr/>
        </p:nvSpPr>
        <p:spPr>
          <a:xfrm>
            <a:off x="4115277" y="2709033"/>
            <a:ext cx="668486" cy="355084"/>
          </a:xfrm>
          <a:prstGeom prst="rect">
            <a:avLst/>
          </a:prstGeom>
          <a:noFill/>
          <a:ln>
            <a:noFill/>
          </a:ln>
        </p:spPr>
        <p:txBody>
          <a:bodyPr spcFirstLastPara="1" wrap="square" lIns="123100" tIns="61525" rIns="123100" bIns="61525" anchor="t" anchorCtr="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200"/>
              <a:buFont typeface="Arial"/>
              <a:buNone/>
            </a:pPr>
            <a:r>
              <a:rPr lang="en-US" sz="1500" b="1" i="0" strike="noStrike" cap="none" dirty="0">
                <a:solidFill>
                  <a:srgbClr val="00B0F0"/>
                </a:solidFill>
                <a:latin typeface="游ゴシック" panose="020B0400000000000000" pitchFamily="50" charset="-128"/>
                <a:ea typeface="游ゴシック" panose="020B0400000000000000" pitchFamily="50" charset="-128"/>
                <a:cs typeface="Meiryo"/>
                <a:sym typeface="Meiryo"/>
              </a:rPr>
              <a:t>Tool</a:t>
            </a:r>
            <a:endParaRPr sz="1500" b="1" i="0" strike="noStrike" cap="none" dirty="0">
              <a:solidFill>
                <a:srgbClr val="00B0F0"/>
              </a:solidFill>
              <a:latin typeface="游ゴシック" panose="020B0400000000000000" pitchFamily="50" charset="-128"/>
              <a:ea typeface="游ゴシック" panose="020B0400000000000000" pitchFamily="50" charset="-128"/>
              <a:cs typeface="Meiryo"/>
              <a:sym typeface="Meiryo"/>
            </a:endParaRPr>
          </a:p>
        </p:txBody>
      </p:sp>
      <p:sp>
        <p:nvSpPr>
          <p:cNvPr id="1231" name="テキスト ボックス 1230">
            <a:extLst>
              <a:ext uri="{FF2B5EF4-FFF2-40B4-BE49-F238E27FC236}">
                <a16:creationId xmlns:a16="http://schemas.microsoft.com/office/drawing/2014/main" id="{6AB2B81A-3CC3-B76E-FB5D-7D2500481610}"/>
              </a:ext>
            </a:extLst>
          </p:cNvPr>
          <p:cNvSpPr txBox="1"/>
          <p:nvPr/>
        </p:nvSpPr>
        <p:spPr>
          <a:xfrm>
            <a:off x="10972418" y="3998176"/>
            <a:ext cx="2111757" cy="400110"/>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a:t>
            </a:r>
            <a:r>
              <a:rPr kumimoji="1" lang="ja-JP" altLang="en-US" sz="2000" b="1" dirty="0">
                <a:latin typeface="游ゴシック" panose="020B0400000000000000" pitchFamily="50" charset="-128"/>
                <a:ea typeface="游ゴシック" panose="020B0400000000000000" pitchFamily="50" charset="-128"/>
              </a:rPr>
              <a:t>細部</a:t>
            </a:r>
            <a:r>
              <a:rPr kumimoji="1" lang="ja-JP" altLang="en-US" sz="1600" b="1" dirty="0">
                <a:latin typeface="游ゴシック" panose="020B0400000000000000" pitchFamily="50" charset="-128"/>
                <a:ea typeface="游ゴシック" panose="020B0400000000000000" pitchFamily="50" charset="-128"/>
              </a:rPr>
              <a:t>の</a:t>
            </a:r>
            <a:r>
              <a:rPr kumimoji="1" lang="ja-JP" altLang="en-US" sz="2000" b="1" dirty="0">
                <a:solidFill>
                  <a:srgbClr val="FF0000"/>
                </a:solidFill>
                <a:latin typeface="游ゴシック" panose="020B0400000000000000" pitchFamily="50" charset="-128"/>
                <a:ea typeface="游ゴシック" panose="020B0400000000000000" pitchFamily="50" charset="-128"/>
              </a:rPr>
              <a:t>工夫</a:t>
            </a:r>
            <a:r>
              <a:rPr kumimoji="1" lang="ja-JP" altLang="en-US" sz="1600" b="1" dirty="0">
                <a:latin typeface="游ゴシック" panose="020B0400000000000000" pitchFamily="50" charset="-128"/>
                <a:ea typeface="游ゴシック" panose="020B0400000000000000" pitchFamily="50" charset="-128"/>
              </a:rPr>
              <a:t>」</a:t>
            </a:r>
          </a:p>
        </p:txBody>
      </p:sp>
      <p:sp>
        <p:nvSpPr>
          <p:cNvPr id="1232" name="テキスト ボックス 1231">
            <a:extLst>
              <a:ext uri="{FF2B5EF4-FFF2-40B4-BE49-F238E27FC236}">
                <a16:creationId xmlns:a16="http://schemas.microsoft.com/office/drawing/2014/main" id="{03A159D4-6682-8486-C306-71E435013D71}"/>
              </a:ext>
            </a:extLst>
          </p:cNvPr>
          <p:cNvSpPr txBox="1"/>
          <p:nvPr/>
        </p:nvSpPr>
        <p:spPr>
          <a:xfrm>
            <a:off x="11016508" y="4306490"/>
            <a:ext cx="3861955" cy="523220"/>
          </a:xfrm>
          <a:prstGeom prst="rect">
            <a:avLst/>
          </a:prstGeom>
          <a:noFill/>
        </p:spPr>
        <p:txBody>
          <a:bodyPr wrap="none" rtlCol="0">
            <a:spAutoFit/>
          </a:bodyPr>
          <a:lstStyle/>
          <a:p>
            <a:pPr>
              <a:buSzPts val="900"/>
            </a:pPr>
            <a:r>
              <a:rPr lang="ja-JP" altLang="en-US" sz="700" dirty="0">
                <a:latin typeface="游ゴシック" panose="020B0400000000000000" pitchFamily="50" charset="-128"/>
                <a:ea typeface="游ゴシック" panose="020B0400000000000000" pitchFamily="50" charset="-128"/>
              </a:rPr>
              <a:t>・フラットケーブルを用いてケーブルの数を削減</a:t>
            </a:r>
            <a:endParaRPr lang="en-US" altLang="ja-JP" sz="700" dirty="0">
              <a:latin typeface="游ゴシック" panose="020B0400000000000000" pitchFamily="50" charset="-128"/>
              <a:ea typeface="游ゴシック" panose="020B0400000000000000" pitchFamily="50" charset="-128"/>
            </a:endParaRPr>
          </a:p>
          <a:p>
            <a:pPr>
              <a:buSzPts val="900"/>
            </a:pPr>
            <a:r>
              <a:rPr lang="ja-JP" altLang="en-US" sz="700" dirty="0">
                <a:latin typeface="游ゴシック" panose="020B0400000000000000" pitchFamily="50" charset="-128"/>
                <a:ea typeface="游ゴシック" panose="020B0400000000000000" pitchFamily="50" charset="-128"/>
              </a:rPr>
              <a:t>・通電しているか、していないかを目で確認し、</a:t>
            </a:r>
            <a:r>
              <a:rPr lang="ja-JP" altLang="en-US" sz="700" b="1" dirty="0">
                <a:latin typeface="游ゴシック" panose="020B0400000000000000" pitchFamily="50" charset="-128"/>
                <a:ea typeface="游ゴシック" panose="020B0400000000000000" pitchFamily="50" charset="-128"/>
              </a:rPr>
              <a:t>人為的ミスを防ぐ</a:t>
            </a:r>
            <a:r>
              <a:rPr lang="ja-JP" altLang="en-US" sz="700" dirty="0">
                <a:latin typeface="游ゴシック" panose="020B0400000000000000" pitchFamily="50" charset="-128"/>
                <a:ea typeface="游ゴシック" panose="020B0400000000000000" pitchFamily="50" charset="-128"/>
              </a:rPr>
              <a:t>ために基板に</a:t>
            </a:r>
            <a:r>
              <a:rPr lang="en-US" altLang="ja-JP" sz="700" dirty="0">
                <a:latin typeface="游ゴシック" panose="020B0400000000000000" pitchFamily="50" charset="-128"/>
                <a:ea typeface="游ゴシック" panose="020B0400000000000000" pitchFamily="50" charset="-128"/>
              </a:rPr>
              <a:t>LED</a:t>
            </a:r>
            <a:r>
              <a:rPr lang="ja-JP" altLang="en-US" sz="700" dirty="0">
                <a:latin typeface="游ゴシック" panose="020B0400000000000000" pitchFamily="50" charset="-128"/>
                <a:ea typeface="游ゴシック" panose="020B0400000000000000" pitchFamily="50" charset="-128"/>
              </a:rPr>
              <a:t>を搭載</a:t>
            </a:r>
            <a:endParaRPr lang="en-US" altLang="ja-JP" sz="700" dirty="0">
              <a:latin typeface="游ゴシック" panose="020B0400000000000000" pitchFamily="50" charset="-128"/>
              <a:ea typeface="游ゴシック" panose="020B0400000000000000" pitchFamily="50" charset="-128"/>
            </a:endParaRPr>
          </a:p>
          <a:p>
            <a:pPr>
              <a:buSzPts val="900"/>
            </a:pPr>
            <a:r>
              <a:rPr lang="ja-JP" altLang="en-US" sz="700" dirty="0">
                <a:latin typeface="游ゴシック" panose="020B0400000000000000" pitchFamily="50" charset="-128"/>
                <a:ea typeface="游ゴシック" panose="020B0400000000000000" pitchFamily="50" charset="-128"/>
              </a:rPr>
              <a:t>・基板のどこに何が接続されているかを明記することで、プログラムを組みやすく</a:t>
            </a:r>
            <a:endParaRPr lang="en-US" altLang="ja-JP" sz="700" dirty="0">
              <a:latin typeface="游ゴシック" panose="020B0400000000000000" pitchFamily="50" charset="-128"/>
              <a:ea typeface="游ゴシック" panose="020B0400000000000000" pitchFamily="50" charset="-128"/>
            </a:endParaRPr>
          </a:p>
          <a:p>
            <a:r>
              <a:rPr kumimoji="1" lang="ja-JP" altLang="en-US" sz="700" dirty="0">
                <a:latin typeface="游ゴシック" panose="020B0400000000000000" pitchFamily="50" charset="-128"/>
                <a:ea typeface="游ゴシック" panose="020B0400000000000000" pitchFamily="50" charset="-128"/>
              </a:rPr>
              <a:t>・ノイズを減らすために基板の配線を曲線に</a:t>
            </a:r>
          </a:p>
        </p:txBody>
      </p:sp>
      <p:pic>
        <p:nvPicPr>
          <p:cNvPr id="1233" name="図 1232">
            <a:extLst>
              <a:ext uri="{FF2B5EF4-FFF2-40B4-BE49-F238E27FC236}">
                <a16:creationId xmlns:a16="http://schemas.microsoft.com/office/drawing/2014/main" id="{B0D2C316-D1C3-55F7-2953-5C7746A63A1C}"/>
              </a:ext>
            </a:extLst>
          </p:cNvPr>
          <p:cNvPicPr>
            <a:picLocks noChangeAspect="1"/>
          </p:cNvPicPr>
          <p:nvPr/>
        </p:nvPicPr>
        <p:blipFill>
          <a:blip r:embed="rId33">
            <a:extLst>
              <a:ext uri="{28A0092B-C50C-407E-A947-70E740481C1C}">
                <a14:useLocalDpi xmlns:a14="http://schemas.microsoft.com/office/drawing/2010/main" val="0"/>
              </a:ext>
            </a:extLst>
          </a:blip>
          <a:srcRect l="13892" t="16141" r="14569" b="33321"/>
          <a:stretch/>
        </p:blipFill>
        <p:spPr>
          <a:xfrm>
            <a:off x="12772201" y="4814706"/>
            <a:ext cx="1845499" cy="807456"/>
          </a:xfrm>
          <a:prstGeom prst="rect">
            <a:avLst/>
          </a:prstGeom>
        </p:spPr>
      </p:pic>
      <p:pic>
        <p:nvPicPr>
          <p:cNvPr id="1234" name="図 1233">
            <a:extLst>
              <a:ext uri="{FF2B5EF4-FFF2-40B4-BE49-F238E27FC236}">
                <a16:creationId xmlns:a16="http://schemas.microsoft.com/office/drawing/2014/main" id="{35549F34-7FD0-9029-6F24-166C3E7F219E}"/>
              </a:ext>
            </a:extLst>
          </p:cNvPr>
          <p:cNvPicPr>
            <a:picLocks noChangeAspect="1"/>
          </p:cNvPicPr>
          <p:nvPr/>
        </p:nvPicPr>
        <p:blipFill>
          <a:blip r:embed="rId34">
            <a:extLst>
              <a:ext uri="{28A0092B-C50C-407E-A947-70E740481C1C}">
                <a14:useLocalDpi xmlns:a14="http://schemas.microsoft.com/office/drawing/2010/main" val="0"/>
              </a:ext>
            </a:extLst>
          </a:blip>
          <a:srcRect l="22141" t="40193" r="14396" b="2883"/>
          <a:stretch/>
        </p:blipFill>
        <p:spPr>
          <a:xfrm>
            <a:off x="11206460" y="4817801"/>
            <a:ext cx="1366540" cy="808026"/>
          </a:xfrm>
          <a:prstGeom prst="rect">
            <a:avLst/>
          </a:prstGeom>
        </p:spPr>
      </p:pic>
      <p:sp>
        <p:nvSpPr>
          <p:cNvPr id="1236" name="Google Shape;270;p13" descr="OKL-T/6-W12N-C使用 最大6A 小型高効率DCDCコンバーター可変電源キット(降圧)">
            <a:extLst>
              <a:ext uri="{FF2B5EF4-FFF2-40B4-BE49-F238E27FC236}">
                <a16:creationId xmlns:a16="http://schemas.microsoft.com/office/drawing/2014/main" id="{905368E0-FEC5-59AA-C526-5671CCCCA32F}"/>
              </a:ext>
            </a:extLst>
          </p:cNvPr>
          <p:cNvSpPr/>
          <p:nvPr/>
        </p:nvSpPr>
        <p:spPr>
          <a:xfrm>
            <a:off x="14371060" y="5130314"/>
            <a:ext cx="45600" cy="4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テキスト ボックス 3">
            <a:extLst>
              <a:ext uri="{FF2B5EF4-FFF2-40B4-BE49-F238E27FC236}">
                <a16:creationId xmlns:a16="http://schemas.microsoft.com/office/drawing/2014/main" id="{9139EE27-C0CC-33BD-F328-BC3E8F4706E6}"/>
              </a:ext>
            </a:extLst>
          </p:cNvPr>
          <p:cNvSpPr txBox="1"/>
          <p:nvPr/>
        </p:nvSpPr>
        <p:spPr>
          <a:xfrm>
            <a:off x="7024864" y="6697011"/>
            <a:ext cx="2970354" cy="1061829"/>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700" dirty="0">
                <a:latin typeface="游ゴシック" panose="020B0400000000000000" pitchFamily="50" charset="-128"/>
                <a:ea typeface="游ゴシック" panose="020B0400000000000000" pitchFamily="50" charset="-128"/>
              </a:rPr>
              <a:t>　昨シーズンは、ボールセンサを</a:t>
            </a:r>
            <a:r>
              <a:rPr lang="en-US" altLang="ja-JP" sz="700" dirty="0">
                <a:latin typeface="游ゴシック" panose="020B0400000000000000" pitchFamily="50" charset="-128"/>
                <a:ea typeface="游ゴシック" panose="020B0400000000000000" pitchFamily="50" charset="-128"/>
              </a:rPr>
              <a:t>8</a:t>
            </a:r>
            <a:r>
              <a:rPr lang="ja-JP" altLang="en-US" sz="700" dirty="0">
                <a:latin typeface="游ゴシック" panose="020B0400000000000000" pitchFamily="50" charset="-128"/>
                <a:ea typeface="游ゴシック" panose="020B0400000000000000" pitchFamily="50" charset="-128"/>
              </a:rPr>
              <a:t>個、円形に等間隔で配置しました。</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しかし、赤外線ボールの位置によってボールセンサのアナログ値が</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変動し、</a:t>
            </a:r>
            <a:r>
              <a:rPr lang="ja-JP" altLang="en-US" sz="700" b="1" dirty="0">
                <a:latin typeface="游ゴシック" panose="020B0400000000000000" pitchFamily="50" charset="-128"/>
                <a:ea typeface="游ゴシック" panose="020B0400000000000000" pitchFamily="50" charset="-128"/>
              </a:rPr>
              <a:t>誤差が生じていました</a:t>
            </a:r>
            <a:r>
              <a:rPr lang="ja-JP" altLang="en-US" sz="700" dirty="0">
                <a:latin typeface="游ゴシック" panose="020B0400000000000000" pitchFamily="50" charset="-128"/>
                <a:ea typeface="游ゴシック" panose="020B0400000000000000" pitchFamily="50" charset="-128"/>
              </a:rPr>
              <a:t>。そこで、この誤差を減らすために、</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センサの数を</a:t>
            </a:r>
            <a:r>
              <a:rPr lang="en-US" altLang="ja-JP" sz="700" dirty="0">
                <a:latin typeface="游ゴシック" panose="020B0400000000000000" pitchFamily="50" charset="-128"/>
                <a:ea typeface="游ゴシック" panose="020B0400000000000000" pitchFamily="50" charset="-128"/>
              </a:rPr>
              <a:t>16</a:t>
            </a:r>
            <a:r>
              <a:rPr lang="ja-JP" altLang="en-US" sz="700" dirty="0">
                <a:latin typeface="游ゴシック" panose="020B0400000000000000" pitchFamily="50" charset="-128"/>
                <a:ea typeface="游ゴシック" panose="020B0400000000000000" pitchFamily="50" charset="-128"/>
              </a:rPr>
              <a:t>個に増やし、間隔を狭めました。各方位に設置した</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ボールセンサのアナログ値をベクトルとして扱い、赤外線ボールに</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最も近い</a:t>
            </a:r>
            <a:r>
              <a:rPr lang="en-US" altLang="ja-JP" sz="700" dirty="0">
                <a:latin typeface="游ゴシック" panose="020B0400000000000000" pitchFamily="50" charset="-128"/>
                <a:ea typeface="游ゴシック" panose="020B0400000000000000" pitchFamily="50" charset="-128"/>
              </a:rPr>
              <a:t>3</a:t>
            </a:r>
            <a:r>
              <a:rPr lang="ja-JP" altLang="en-US" sz="700" dirty="0">
                <a:latin typeface="游ゴシック" panose="020B0400000000000000" pitchFamily="50" charset="-128"/>
                <a:ea typeface="游ゴシック" panose="020B0400000000000000" pitchFamily="50" charset="-128"/>
              </a:rPr>
              <a:t>つのボールセンサのベクトルを合成して角度を算出する</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方式に変更しました。</a:t>
            </a:r>
            <a:r>
              <a:rPr lang="ja-JP" altLang="en-US" sz="700" b="1" dirty="0">
                <a:latin typeface="游ゴシック" panose="020B0400000000000000" pitchFamily="50" charset="-128"/>
                <a:ea typeface="游ゴシック" panose="020B0400000000000000" pitchFamily="50" charset="-128"/>
              </a:rPr>
              <a:t>センサの個数を増やしたことで、角度の誤差は</a:t>
            </a:r>
            <a:endParaRPr lang="en-US" altLang="ja-JP" sz="700" b="1" dirty="0">
              <a:latin typeface="游ゴシック" panose="020B0400000000000000" pitchFamily="50" charset="-128"/>
              <a:ea typeface="游ゴシック" panose="020B0400000000000000" pitchFamily="50" charset="-128"/>
            </a:endParaRPr>
          </a:p>
          <a:p>
            <a:r>
              <a:rPr lang="ja-JP" altLang="en-US" sz="700" b="1" dirty="0">
                <a:latin typeface="游ゴシック" panose="020B0400000000000000" pitchFamily="50" charset="-128"/>
                <a:ea typeface="游ゴシック" panose="020B0400000000000000" pitchFamily="50" charset="-128"/>
              </a:rPr>
              <a:t>昨年よりも減少しました。</a:t>
            </a:r>
            <a:r>
              <a:rPr lang="ja-JP" altLang="en-US" sz="700" dirty="0">
                <a:latin typeface="游ゴシック" panose="020B0400000000000000" pitchFamily="50" charset="-128"/>
                <a:ea typeface="游ゴシック" panose="020B0400000000000000" pitchFamily="50" charset="-128"/>
              </a:rPr>
              <a:t>（図</a:t>
            </a:r>
            <a:r>
              <a:rPr lang="en-US" altLang="ja-JP" sz="700" dirty="0">
                <a:latin typeface="游ゴシック" panose="020B0400000000000000" pitchFamily="50" charset="-128"/>
                <a:ea typeface="游ゴシック" panose="020B0400000000000000" pitchFamily="50" charset="-128"/>
              </a:rPr>
              <a:t>4</a:t>
            </a:r>
            <a:r>
              <a:rPr lang="ja-JP" altLang="en-US" sz="700" dirty="0">
                <a:latin typeface="游ゴシック" panose="020B0400000000000000" pitchFamily="50" charset="-128"/>
                <a:ea typeface="游ゴシック" panose="020B0400000000000000" pitchFamily="50" charset="-128"/>
              </a:rPr>
              <a:t>参照）</a:t>
            </a:r>
            <a:endParaRPr lang="en-US" altLang="ja-JP" sz="700" dirty="0">
              <a:latin typeface="游ゴシック" panose="020B0400000000000000" pitchFamily="50" charset="-128"/>
              <a:ea typeface="游ゴシック" panose="020B0400000000000000" pitchFamily="50" charset="-128"/>
            </a:endParaRPr>
          </a:p>
          <a:p>
            <a:endParaRPr lang="ja-JP" altLang="en-US" sz="700" b="1" dirty="0">
              <a:latin typeface="游ゴシック" panose="020B0400000000000000" pitchFamily="50" charset="-128"/>
              <a:ea typeface="游ゴシック" panose="020B0400000000000000" pitchFamily="50" charset="-128"/>
            </a:endParaRPr>
          </a:p>
        </p:txBody>
      </p:sp>
      <p:sp>
        <p:nvSpPr>
          <p:cNvPr id="1238" name="テキスト ボックス 1237">
            <a:extLst>
              <a:ext uri="{FF2B5EF4-FFF2-40B4-BE49-F238E27FC236}">
                <a16:creationId xmlns:a16="http://schemas.microsoft.com/office/drawing/2014/main" id="{D292B3CC-1CA0-E854-1FAB-7C8582698444}"/>
              </a:ext>
            </a:extLst>
          </p:cNvPr>
          <p:cNvSpPr txBox="1"/>
          <p:nvPr/>
        </p:nvSpPr>
        <p:spPr>
          <a:xfrm>
            <a:off x="6955302" y="6402370"/>
            <a:ext cx="3607973" cy="400110"/>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a:t>
            </a:r>
            <a:r>
              <a:rPr lang="ja-JP" altLang="en-US" sz="2000" b="1" dirty="0">
                <a:latin typeface="游ゴシック" panose="020B0400000000000000" pitchFamily="50" charset="-128"/>
                <a:ea typeface="游ゴシック" panose="020B0400000000000000" pitchFamily="50" charset="-128"/>
              </a:rPr>
              <a:t>角度</a:t>
            </a:r>
            <a:r>
              <a:rPr lang="ja-JP" altLang="en-US" sz="1600" b="1" dirty="0">
                <a:latin typeface="游ゴシック" panose="020B0400000000000000" pitchFamily="50" charset="-128"/>
                <a:ea typeface="游ゴシック" panose="020B0400000000000000" pitchFamily="50" charset="-128"/>
              </a:rPr>
              <a:t>＋</a:t>
            </a:r>
            <a:r>
              <a:rPr lang="ja-JP" altLang="en-US" sz="2000" b="1" dirty="0">
                <a:latin typeface="游ゴシック" panose="020B0400000000000000" pitchFamily="50" charset="-128"/>
                <a:ea typeface="游ゴシック" panose="020B0400000000000000" pitchFamily="50" charset="-128"/>
              </a:rPr>
              <a:t>距離</a:t>
            </a:r>
            <a:r>
              <a:rPr lang="ja-JP" altLang="en-US" sz="1600" b="1" dirty="0">
                <a:latin typeface="游ゴシック" panose="020B0400000000000000" pitchFamily="50" charset="-128"/>
                <a:ea typeface="游ゴシック" panose="020B0400000000000000" pitchFamily="50" charset="-128"/>
              </a:rPr>
              <a:t>の</a:t>
            </a:r>
            <a:r>
              <a:rPr lang="ja-JP" altLang="en-US" sz="2000" b="1" dirty="0">
                <a:solidFill>
                  <a:srgbClr val="FF0000"/>
                </a:solidFill>
                <a:latin typeface="游ゴシック" panose="020B0400000000000000" pitchFamily="50" charset="-128"/>
                <a:ea typeface="游ゴシック" panose="020B0400000000000000" pitchFamily="50" charset="-128"/>
              </a:rPr>
              <a:t>完全検知</a:t>
            </a:r>
            <a:r>
              <a:rPr kumimoji="1" lang="ja-JP" altLang="en-US" sz="1600" b="1" dirty="0">
                <a:latin typeface="游ゴシック" panose="020B0400000000000000" pitchFamily="50" charset="-128"/>
                <a:ea typeface="游ゴシック" panose="020B0400000000000000" pitchFamily="50" charset="-128"/>
              </a:rPr>
              <a:t>」</a:t>
            </a:r>
          </a:p>
        </p:txBody>
      </p:sp>
      <p:sp>
        <p:nvSpPr>
          <p:cNvPr id="1239" name="四角形: 角を丸くする 1238">
            <a:extLst>
              <a:ext uri="{FF2B5EF4-FFF2-40B4-BE49-F238E27FC236}">
                <a16:creationId xmlns:a16="http://schemas.microsoft.com/office/drawing/2014/main" id="{46E509D3-9BBA-4EBE-BEBB-D925607C2E49}"/>
              </a:ext>
            </a:extLst>
          </p:cNvPr>
          <p:cNvSpPr/>
          <p:nvPr/>
        </p:nvSpPr>
        <p:spPr>
          <a:xfrm>
            <a:off x="13612812" y="10315136"/>
            <a:ext cx="1503689" cy="374107"/>
          </a:xfrm>
          <a:prstGeom prst="roundRect">
            <a:avLst>
              <a:gd name="adj" fmla="val 0"/>
            </a:avLst>
          </a:prstGeom>
          <a:ln w="19050"/>
        </p:spPr>
        <p:style>
          <a:lnRef idx="2">
            <a:schemeClr val="dk1"/>
          </a:lnRef>
          <a:fillRef idx="1">
            <a:schemeClr val="lt1"/>
          </a:fillRef>
          <a:effectRef idx="0">
            <a:schemeClr val="dk1"/>
          </a:effectRef>
          <a:fontRef idx="minor">
            <a:schemeClr val="dk1"/>
          </a:fontRef>
        </p:style>
        <p:txBody>
          <a:bodyPr rtlCol="0" anchor="ctr"/>
          <a:lstStyle/>
          <a:p>
            <a:r>
              <a:rPr kumimoji="1" lang="en-US" altLang="ja-JP" sz="2100" dirty="0">
                <a:latin typeface="游ゴシック" panose="020B0400000000000000" pitchFamily="50" charset="-128"/>
                <a:ea typeface="游ゴシック" panose="020B0400000000000000" pitchFamily="50" charset="-128"/>
              </a:rPr>
              <a:t> </a:t>
            </a:r>
            <a:r>
              <a:rPr kumimoji="1" lang="en-US" altLang="ja-JP" sz="2300" dirty="0">
                <a:latin typeface="游ゴシック" panose="020B0400000000000000" pitchFamily="50" charset="-128"/>
                <a:ea typeface="游ゴシック" panose="020B0400000000000000" pitchFamily="50" charset="-128"/>
              </a:rPr>
              <a:t>SWL-026</a:t>
            </a:r>
          </a:p>
        </p:txBody>
      </p:sp>
      <p:pic>
        <p:nvPicPr>
          <p:cNvPr id="1240" name="図 1239">
            <a:extLst>
              <a:ext uri="{FF2B5EF4-FFF2-40B4-BE49-F238E27FC236}">
                <a16:creationId xmlns:a16="http://schemas.microsoft.com/office/drawing/2014/main" id="{A18AB1AA-E812-D195-F04D-FE043D391BA0}"/>
              </a:ext>
            </a:extLst>
          </p:cNvPr>
          <p:cNvPicPr>
            <a:picLocks noChangeAspect="1"/>
          </p:cNvPicPr>
          <p:nvPr/>
        </p:nvPicPr>
        <p:blipFill>
          <a:blip r:embed="rId35"/>
          <a:stretch>
            <a:fillRect/>
          </a:stretch>
        </p:blipFill>
        <p:spPr>
          <a:xfrm>
            <a:off x="7119669" y="7637402"/>
            <a:ext cx="1716355" cy="1133853"/>
          </a:xfrm>
          <a:prstGeom prst="rect">
            <a:avLst/>
          </a:prstGeom>
        </p:spPr>
      </p:pic>
      <p:sp>
        <p:nvSpPr>
          <p:cNvPr id="1242" name="テキスト ボックス 3">
            <a:extLst>
              <a:ext uri="{FF2B5EF4-FFF2-40B4-BE49-F238E27FC236}">
                <a16:creationId xmlns:a16="http://schemas.microsoft.com/office/drawing/2014/main" id="{CD6EB48B-88F5-3A6B-26F5-9D7948FB54FC}"/>
              </a:ext>
            </a:extLst>
          </p:cNvPr>
          <p:cNvSpPr txBox="1"/>
          <p:nvPr/>
        </p:nvSpPr>
        <p:spPr>
          <a:xfrm>
            <a:off x="8799612" y="7560157"/>
            <a:ext cx="2230145" cy="1277273"/>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700" dirty="0">
                <a:latin typeface="游ゴシック" panose="020B0400000000000000" pitchFamily="50" charset="-128"/>
                <a:ea typeface="游ゴシック" panose="020B0400000000000000" pitchFamily="50" charset="-128"/>
              </a:rPr>
              <a:t>しかし、ボールの距離を算出する際には大きな誤差が生じ、実用的ではありませんでした。ボールの</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有無に関する情報は信頼できますが、センサの出力強度はボールの向きによって変化するため、</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距離の推定には適していませんでした。そこで、</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角度算出用のボールセンサとは別に、ロボットの</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上部に</a:t>
            </a:r>
            <a:r>
              <a:rPr lang="en-US" altLang="ja-JP" sz="700" dirty="0">
                <a:latin typeface="游ゴシック" panose="020B0400000000000000" pitchFamily="50" charset="-128"/>
                <a:ea typeface="游ゴシック" panose="020B0400000000000000" pitchFamily="50" charset="-128"/>
              </a:rPr>
              <a:t>6</a:t>
            </a:r>
            <a:r>
              <a:rPr lang="ja-JP" altLang="en-US" sz="700" dirty="0">
                <a:latin typeface="游ゴシック" panose="020B0400000000000000" pitchFamily="50" charset="-128"/>
                <a:ea typeface="游ゴシック" panose="020B0400000000000000" pitchFamily="50" charset="-128"/>
              </a:rPr>
              <a:t>個のボールセンサを設置しました。</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これにより、</a:t>
            </a:r>
            <a:r>
              <a:rPr lang="ja-JP" altLang="en-US" sz="700" b="1" dirty="0">
                <a:latin typeface="游ゴシック" panose="020B0400000000000000" pitchFamily="50" charset="-128"/>
                <a:ea typeface="游ゴシック" panose="020B0400000000000000" pitchFamily="50" charset="-128"/>
              </a:rPr>
              <a:t>ボールの距離を「近い」と「遠い」の</a:t>
            </a:r>
            <a:r>
              <a:rPr lang="en-US" altLang="ja-JP" sz="700" b="1" dirty="0">
                <a:latin typeface="游ゴシック" panose="020B0400000000000000" pitchFamily="50" charset="-128"/>
                <a:ea typeface="游ゴシック" panose="020B0400000000000000" pitchFamily="50" charset="-128"/>
              </a:rPr>
              <a:t>2</a:t>
            </a:r>
            <a:r>
              <a:rPr lang="ja-JP" altLang="en-US" sz="700" b="1" dirty="0">
                <a:latin typeface="游ゴシック" panose="020B0400000000000000" pitchFamily="50" charset="-128"/>
                <a:ea typeface="游ゴシック" panose="020B0400000000000000" pitchFamily="50" charset="-128"/>
              </a:rPr>
              <a:t>つに分類</a:t>
            </a:r>
            <a:r>
              <a:rPr lang="ja-JP" altLang="en-US" sz="700" dirty="0">
                <a:latin typeface="游ゴシック" panose="020B0400000000000000" pitchFamily="50" charset="-128"/>
                <a:ea typeface="游ゴシック" panose="020B0400000000000000" pitchFamily="50" charset="-128"/>
              </a:rPr>
              <a:t>できるようになりました。この改良に</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より、角度と距離の両方について、</a:t>
            </a:r>
            <a:r>
              <a:rPr lang="ja-JP" altLang="en-US" sz="700" b="1" dirty="0">
                <a:latin typeface="游ゴシック" panose="020B0400000000000000" pitchFamily="50" charset="-128"/>
                <a:ea typeface="游ゴシック" panose="020B0400000000000000" pitchFamily="50" charset="-128"/>
              </a:rPr>
              <a:t>安定した信頼性の高い情報を得ることが可能となりました。</a:t>
            </a:r>
            <a:endParaRPr lang="ja-JP" altLang="en-US" sz="700" dirty="0">
              <a:latin typeface="游ゴシック" panose="020B0400000000000000" pitchFamily="50" charset="-128"/>
              <a:ea typeface="游ゴシック" panose="020B0400000000000000" pitchFamily="50" charset="-128"/>
            </a:endParaRPr>
          </a:p>
        </p:txBody>
      </p:sp>
      <p:sp>
        <p:nvSpPr>
          <p:cNvPr id="1244" name="テキスト ボックス 1243">
            <a:extLst>
              <a:ext uri="{FF2B5EF4-FFF2-40B4-BE49-F238E27FC236}">
                <a16:creationId xmlns:a16="http://schemas.microsoft.com/office/drawing/2014/main" id="{701714E3-8A01-42ED-0872-9C721572CA28}"/>
              </a:ext>
            </a:extLst>
          </p:cNvPr>
          <p:cNvSpPr txBox="1"/>
          <p:nvPr/>
        </p:nvSpPr>
        <p:spPr>
          <a:xfrm>
            <a:off x="11075174" y="7772006"/>
            <a:ext cx="2975718" cy="630942"/>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700" dirty="0">
                <a:latin typeface="游ゴシック" panose="020B0400000000000000" pitchFamily="50" charset="-128"/>
                <a:ea typeface="游ゴシック" panose="020B0400000000000000" pitchFamily="50" charset="-128"/>
              </a:rPr>
              <a:t>Robot</a:t>
            </a:r>
            <a:r>
              <a:rPr lang="ja-JP" altLang="en-US" sz="700" dirty="0">
                <a:latin typeface="游ゴシック" panose="020B0400000000000000" pitchFamily="50" charset="-128"/>
                <a:ea typeface="游ゴシック" panose="020B0400000000000000" pitchFamily="50" charset="-128"/>
              </a:rPr>
              <a:t>２の</a:t>
            </a:r>
            <a:r>
              <a:rPr lang="en-US" altLang="ja-JP" sz="700" dirty="0">
                <a:latin typeface="游ゴシック" panose="020B0400000000000000" pitchFamily="50" charset="-128"/>
                <a:ea typeface="游ゴシック" panose="020B0400000000000000" pitchFamily="50" charset="-128"/>
              </a:rPr>
              <a:t>LINE</a:t>
            </a:r>
            <a:r>
              <a:rPr lang="ja-JP" altLang="en-US" sz="700" dirty="0">
                <a:latin typeface="游ゴシック" panose="020B0400000000000000" pitchFamily="50" charset="-128"/>
                <a:ea typeface="游ゴシック" panose="020B0400000000000000" pitchFamily="50" charset="-128"/>
              </a:rPr>
              <a:t>センサは、光の色や明るさを</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調整できる</a:t>
            </a:r>
            <a:r>
              <a:rPr lang="ja-JP" altLang="en-US" sz="700" b="1" dirty="0">
                <a:latin typeface="游ゴシック" panose="020B0400000000000000" pitchFamily="50" charset="-128"/>
                <a:ea typeface="游ゴシック" panose="020B0400000000000000" pitchFamily="50" charset="-128"/>
              </a:rPr>
              <a:t>フルカラー</a:t>
            </a:r>
            <a:r>
              <a:rPr lang="en-US" altLang="ja-JP" sz="700" b="1" dirty="0">
                <a:latin typeface="游ゴシック" panose="020B0400000000000000" pitchFamily="50" charset="-128"/>
                <a:ea typeface="游ゴシック" panose="020B0400000000000000" pitchFamily="50" charset="-128"/>
              </a:rPr>
              <a:t>LED</a:t>
            </a:r>
            <a:r>
              <a:rPr lang="ja-JP" altLang="en-US" sz="700" dirty="0">
                <a:latin typeface="游ゴシック" panose="020B0400000000000000" pitchFamily="50" charset="-128"/>
                <a:ea typeface="游ゴシック" panose="020B0400000000000000" pitchFamily="50" charset="-128"/>
              </a:rPr>
              <a:t>を使用しています。</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私たちはこれまで使っていた</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白色光と、赤、緑、青の光を使った場合の</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sp>
        <p:nvSpPr>
          <p:cNvPr id="1246" name="テキスト ボックス 1245">
            <a:extLst>
              <a:ext uri="{FF2B5EF4-FFF2-40B4-BE49-F238E27FC236}">
                <a16:creationId xmlns:a16="http://schemas.microsoft.com/office/drawing/2014/main" id="{D549E63D-B802-FDBA-8BE6-292E31D48D81}"/>
              </a:ext>
            </a:extLst>
          </p:cNvPr>
          <p:cNvSpPr txBox="1"/>
          <p:nvPr/>
        </p:nvSpPr>
        <p:spPr>
          <a:xfrm>
            <a:off x="10973009" y="7477643"/>
            <a:ext cx="2681801" cy="400110"/>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a:t>
            </a:r>
            <a:r>
              <a:rPr lang="ja-JP" altLang="en-US" sz="2000" b="1" dirty="0">
                <a:latin typeface="游ゴシック" panose="020B0400000000000000" pitchFamily="50" charset="-128"/>
                <a:ea typeface="游ゴシック" panose="020B0400000000000000" pitchFamily="50" charset="-128"/>
              </a:rPr>
              <a:t>最適</a:t>
            </a:r>
            <a:r>
              <a:rPr lang="ja-JP" altLang="en-US" sz="1600" b="1" dirty="0">
                <a:latin typeface="游ゴシック" panose="020B0400000000000000" pitchFamily="50" charset="-128"/>
                <a:ea typeface="游ゴシック" panose="020B0400000000000000" pitchFamily="50" charset="-128"/>
              </a:rPr>
              <a:t>カラー</a:t>
            </a:r>
            <a:r>
              <a:rPr lang="ja-JP" altLang="en-US" sz="2000" b="1" dirty="0">
                <a:solidFill>
                  <a:srgbClr val="FF0000"/>
                </a:solidFill>
                <a:latin typeface="游ゴシック" panose="020B0400000000000000" pitchFamily="50" charset="-128"/>
                <a:ea typeface="游ゴシック" panose="020B0400000000000000" pitchFamily="50" charset="-128"/>
              </a:rPr>
              <a:t>解析</a:t>
            </a:r>
            <a:r>
              <a:rPr kumimoji="1" lang="ja-JP" altLang="en-US" sz="1600" b="1" dirty="0">
                <a:latin typeface="游ゴシック" panose="020B0400000000000000" pitchFamily="50" charset="-128"/>
                <a:ea typeface="游ゴシック" panose="020B0400000000000000" pitchFamily="50" charset="-128"/>
              </a:rPr>
              <a:t>」</a:t>
            </a:r>
          </a:p>
        </p:txBody>
      </p:sp>
      <p:sp>
        <p:nvSpPr>
          <p:cNvPr id="1247" name="テキスト ボックス 7">
            <a:extLst>
              <a:ext uri="{FF2B5EF4-FFF2-40B4-BE49-F238E27FC236}">
                <a16:creationId xmlns:a16="http://schemas.microsoft.com/office/drawing/2014/main" id="{F769CDF9-70AF-D73D-A512-385D1061CFD8}"/>
              </a:ext>
            </a:extLst>
          </p:cNvPr>
          <p:cNvSpPr txBox="1"/>
          <p:nvPr/>
        </p:nvSpPr>
        <p:spPr>
          <a:xfrm>
            <a:off x="7018165" y="9093049"/>
            <a:ext cx="3868555" cy="52322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700" dirty="0">
                <a:latin typeface="游ゴシック" panose="020B0400000000000000" pitchFamily="50" charset="-128"/>
                <a:ea typeface="游ゴシック" panose="020B0400000000000000" pitchFamily="50" charset="-128"/>
              </a:rPr>
              <a:t>　カメラを用いてゴールの角度を算出し、ボールセンサを用いて赤外線ボールの角度を</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算出します。これらの角度情報をもとに、</a:t>
            </a:r>
            <a:r>
              <a:rPr lang="ja-JP" altLang="en-US" sz="700" b="1" dirty="0">
                <a:latin typeface="游ゴシック" panose="020B0400000000000000" pitchFamily="50" charset="-128"/>
                <a:ea typeface="游ゴシック" panose="020B0400000000000000" pitchFamily="50" charset="-128"/>
              </a:rPr>
              <a:t>ゴールの中心とボールを通る一直線上に</a:t>
            </a:r>
            <a:endParaRPr lang="en-US" altLang="ja-JP" sz="700" b="1" dirty="0">
              <a:latin typeface="游ゴシック" panose="020B0400000000000000" pitchFamily="50" charset="-128"/>
              <a:ea typeface="游ゴシック" panose="020B0400000000000000" pitchFamily="50" charset="-128"/>
            </a:endParaRPr>
          </a:p>
          <a:p>
            <a:r>
              <a:rPr lang="ja-JP" altLang="en-US" sz="700" b="1" dirty="0">
                <a:latin typeface="游ゴシック" panose="020B0400000000000000" pitchFamily="50" charset="-128"/>
                <a:ea typeface="游ゴシック" panose="020B0400000000000000" pitchFamily="50" charset="-128"/>
              </a:rPr>
              <a:t>ロボットが来るように制御します</a:t>
            </a:r>
            <a:r>
              <a:rPr lang="ja-JP" altLang="en-US" sz="700" dirty="0">
                <a:latin typeface="游ゴシック" panose="020B0400000000000000" pitchFamily="50" charset="-128"/>
                <a:ea typeface="游ゴシック" panose="020B0400000000000000" pitchFamily="50" charset="-128"/>
              </a:rPr>
              <a:t>。そうすることで、相手のシュートコースを</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図のように狭める効果があります。（図</a:t>
            </a:r>
            <a:r>
              <a:rPr lang="en-US" altLang="ja-JP" sz="700" dirty="0">
                <a:latin typeface="游ゴシック" panose="020B0400000000000000" pitchFamily="50" charset="-128"/>
                <a:ea typeface="游ゴシック" panose="020B0400000000000000" pitchFamily="50" charset="-128"/>
              </a:rPr>
              <a:t>6</a:t>
            </a:r>
            <a:r>
              <a:rPr lang="ja-JP" altLang="en-US" sz="700" dirty="0">
                <a:latin typeface="游ゴシック" panose="020B0400000000000000" pitchFamily="50" charset="-128"/>
                <a:ea typeface="游ゴシック" panose="020B0400000000000000" pitchFamily="50" charset="-128"/>
              </a:rPr>
              <a:t>，</a:t>
            </a:r>
            <a:r>
              <a:rPr lang="en-US" altLang="ja-JP" sz="700" dirty="0">
                <a:latin typeface="游ゴシック" panose="020B0400000000000000" pitchFamily="50" charset="-128"/>
                <a:ea typeface="游ゴシック" panose="020B0400000000000000" pitchFamily="50" charset="-128"/>
              </a:rPr>
              <a:t>7</a:t>
            </a:r>
            <a:r>
              <a:rPr lang="ja-JP" altLang="en-US" sz="700" dirty="0">
                <a:latin typeface="游ゴシック" panose="020B0400000000000000" pitchFamily="50" charset="-128"/>
                <a:ea typeface="游ゴシック" panose="020B0400000000000000" pitchFamily="50" charset="-128"/>
              </a:rPr>
              <a:t>参照）</a:t>
            </a:r>
            <a:endParaRPr lang="en-US" altLang="ja-JP" sz="700" dirty="0">
              <a:latin typeface="游ゴシック" panose="020B0400000000000000" pitchFamily="50" charset="-128"/>
              <a:ea typeface="游ゴシック" panose="020B0400000000000000" pitchFamily="50" charset="-128"/>
            </a:endParaRPr>
          </a:p>
        </p:txBody>
      </p:sp>
      <p:sp>
        <p:nvSpPr>
          <p:cNvPr id="1248" name="テキスト ボックス 1247">
            <a:extLst>
              <a:ext uri="{FF2B5EF4-FFF2-40B4-BE49-F238E27FC236}">
                <a16:creationId xmlns:a16="http://schemas.microsoft.com/office/drawing/2014/main" id="{46165123-F8CC-53D6-1BA6-0897DC5F17A9}"/>
              </a:ext>
            </a:extLst>
          </p:cNvPr>
          <p:cNvSpPr txBox="1"/>
          <p:nvPr/>
        </p:nvSpPr>
        <p:spPr>
          <a:xfrm>
            <a:off x="6923257" y="8798924"/>
            <a:ext cx="4515436" cy="400110"/>
          </a:xfrm>
          <a:prstGeom prst="rect">
            <a:avLst/>
          </a:prstGeom>
          <a:noFill/>
        </p:spPr>
        <p:txBody>
          <a:bodyPr wrap="square" rtlCol="0">
            <a:spAutoFit/>
          </a:bodyPr>
          <a:lstStyle/>
          <a:p>
            <a:r>
              <a:rPr lang="ja-JP" altLang="en-US" sz="1600" b="1" dirty="0">
                <a:latin typeface="游ゴシック" panose="020B0400000000000000" pitchFamily="50" charset="-128"/>
                <a:ea typeface="游ゴシック" panose="020B0400000000000000" pitchFamily="50" charset="-128"/>
              </a:rPr>
              <a:t>「シュートコースを</a:t>
            </a:r>
            <a:r>
              <a:rPr lang="ja-JP" altLang="en-US" sz="2000" b="1" dirty="0">
                <a:solidFill>
                  <a:srgbClr val="FF0000"/>
                </a:solidFill>
                <a:latin typeface="游ゴシック" panose="020B0400000000000000" pitchFamily="50" charset="-128"/>
                <a:ea typeface="游ゴシック" panose="020B0400000000000000" pitchFamily="50" charset="-128"/>
              </a:rPr>
              <a:t>シャットアウト</a:t>
            </a:r>
            <a:r>
              <a:rPr lang="ja-JP" altLang="en-US" sz="1600" b="1" dirty="0">
                <a:latin typeface="游ゴシック" panose="020B0400000000000000" pitchFamily="50" charset="-128"/>
                <a:ea typeface="游ゴシック" panose="020B0400000000000000" pitchFamily="50" charset="-128"/>
              </a:rPr>
              <a:t>」</a:t>
            </a:r>
            <a:endParaRPr kumimoji="1" lang="ja-JP" altLang="en-US" sz="1600" b="1" dirty="0">
              <a:solidFill>
                <a:srgbClr val="FF0000"/>
              </a:solidFill>
              <a:latin typeface="游ゴシック" panose="020B0400000000000000" pitchFamily="50" charset="-128"/>
              <a:ea typeface="游ゴシック" panose="020B0400000000000000" pitchFamily="50" charset="-128"/>
            </a:endParaRPr>
          </a:p>
        </p:txBody>
      </p:sp>
      <p:pic>
        <p:nvPicPr>
          <p:cNvPr id="1249" name="図 1248">
            <a:extLst>
              <a:ext uri="{FF2B5EF4-FFF2-40B4-BE49-F238E27FC236}">
                <a16:creationId xmlns:a16="http://schemas.microsoft.com/office/drawing/2014/main" id="{ABB4642E-C340-9DD9-8D6E-5B11B7C23AC7}"/>
              </a:ext>
            </a:extLst>
          </p:cNvPr>
          <p:cNvPicPr>
            <a:picLocks noChangeAspect="1"/>
          </p:cNvPicPr>
          <p:nvPr/>
        </p:nvPicPr>
        <p:blipFill>
          <a:blip r:embed="rId36"/>
          <a:srcRect b="14278"/>
          <a:stretch/>
        </p:blipFill>
        <p:spPr>
          <a:xfrm>
            <a:off x="7106246" y="9578823"/>
            <a:ext cx="1856779" cy="1018727"/>
          </a:xfrm>
          <a:prstGeom prst="rect">
            <a:avLst/>
          </a:prstGeom>
        </p:spPr>
      </p:pic>
      <p:pic>
        <p:nvPicPr>
          <p:cNvPr id="1250" name="図 1249">
            <a:extLst>
              <a:ext uri="{FF2B5EF4-FFF2-40B4-BE49-F238E27FC236}">
                <a16:creationId xmlns:a16="http://schemas.microsoft.com/office/drawing/2014/main" id="{8B91F0FC-3ADF-2490-A0C2-4F4EA1CCB942}"/>
              </a:ext>
            </a:extLst>
          </p:cNvPr>
          <p:cNvPicPr>
            <a:picLocks noChangeAspect="1"/>
          </p:cNvPicPr>
          <p:nvPr/>
        </p:nvPicPr>
        <p:blipFill>
          <a:blip r:embed="rId37"/>
          <a:srcRect b="22301"/>
          <a:stretch/>
        </p:blipFill>
        <p:spPr>
          <a:xfrm>
            <a:off x="9055965" y="9576721"/>
            <a:ext cx="1859982" cy="1030320"/>
          </a:xfrm>
          <a:prstGeom prst="rect">
            <a:avLst/>
          </a:prstGeom>
        </p:spPr>
      </p:pic>
      <p:sp>
        <p:nvSpPr>
          <p:cNvPr id="1251" name="テキスト ボックス 1250">
            <a:extLst>
              <a:ext uri="{FF2B5EF4-FFF2-40B4-BE49-F238E27FC236}">
                <a16:creationId xmlns:a16="http://schemas.microsoft.com/office/drawing/2014/main" id="{80A39102-2400-2A6B-F8CA-9AAD6C8097CB}"/>
              </a:ext>
            </a:extLst>
          </p:cNvPr>
          <p:cNvSpPr txBox="1"/>
          <p:nvPr/>
        </p:nvSpPr>
        <p:spPr>
          <a:xfrm rot="5400000">
            <a:off x="11765803" y="3388693"/>
            <a:ext cx="670269" cy="153888"/>
          </a:xfrm>
          <a:prstGeom prst="rect">
            <a:avLst/>
          </a:prstGeom>
          <a:noFill/>
        </p:spPr>
        <p:txBody>
          <a:bodyPr wrap="square" rtlCol="0">
            <a:spAutoFit/>
          </a:bodyPr>
          <a:lstStyle/>
          <a:p>
            <a:r>
              <a:rPr kumimoji="1" lang="en-US" altLang="ja-JP" sz="400" dirty="0">
                <a:solidFill>
                  <a:schemeClr val="bg1"/>
                </a:solidFill>
                <a:latin typeface="游ゴシック" panose="020B0400000000000000" pitchFamily="50" charset="-128"/>
                <a:ea typeface="游ゴシック" panose="020B0400000000000000" pitchFamily="50" charset="-128"/>
              </a:rPr>
              <a:t>PWM</a:t>
            </a:r>
          </a:p>
        </p:txBody>
      </p:sp>
      <p:sp>
        <p:nvSpPr>
          <p:cNvPr id="1252" name="テキスト ボックス 1251">
            <a:extLst>
              <a:ext uri="{FF2B5EF4-FFF2-40B4-BE49-F238E27FC236}">
                <a16:creationId xmlns:a16="http://schemas.microsoft.com/office/drawing/2014/main" id="{3CAB3BF0-EF53-B672-23A9-4184940322FC}"/>
              </a:ext>
            </a:extLst>
          </p:cNvPr>
          <p:cNvSpPr txBox="1"/>
          <p:nvPr/>
        </p:nvSpPr>
        <p:spPr>
          <a:xfrm>
            <a:off x="10192867" y="6563762"/>
            <a:ext cx="1082348" cy="169277"/>
          </a:xfrm>
          <a:prstGeom prst="rect">
            <a:avLst/>
          </a:prstGeom>
          <a:noFill/>
        </p:spPr>
        <p:txBody>
          <a:bodyPr wrap="square" rtlCol="0">
            <a:spAutoFit/>
          </a:bodyPr>
          <a:lstStyle/>
          <a:p>
            <a:r>
              <a:rPr kumimoji="1" lang="ja-JP" altLang="en-US" sz="500" b="1" dirty="0">
                <a:latin typeface="游ゴシック" panose="020B0400000000000000" pitchFamily="50" charset="-128"/>
                <a:ea typeface="游ゴシック" panose="020B0400000000000000" pitchFamily="50" charset="-128"/>
              </a:rPr>
              <a:t>ベクトルを用いた制御</a:t>
            </a:r>
          </a:p>
        </p:txBody>
      </p:sp>
      <p:sp>
        <p:nvSpPr>
          <p:cNvPr id="1253" name="テキスト ボックス 1252">
            <a:extLst>
              <a:ext uri="{FF2B5EF4-FFF2-40B4-BE49-F238E27FC236}">
                <a16:creationId xmlns:a16="http://schemas.microsoft.com/office/drawing/2014/main" id="{B50335B5-42E8-F8CF-55BB-8FF26F1B3DA7}"/>
              </a:ext>
            </a:extLst>
          </p:cNvPr>
          <p:cNvSpPr txBox="1"/>
          <p:nvPr/>
        </p:nvSpPr>
        <p:spPr>
          <a:xfrm>
            <a:off x="9037687" y="9603383"/>
            <a:ext cx="543739" cy="200055"/>
          </a:xfrm>
          <a:prstGeom prst="rect">
            <a:avLst/>
          </a:prstGeom>
          <a:noFill/>
        </p:spPr>
        <p:txBody>
          <a:bodyPr wrap="none" rtlCol="0">
            <a:spAutoFit/>
          </a:bodyPr>
          <a:lstStyle/>
          <a:p>
            <a:r>
              <a:rPr kumimoji="1" lang="ja-JP" altLang="en-US" sz="700" b="1" dirty="0">
                <a:latin typeface="游ゴシック" panose="020B0400000000000000" pitchFamily="50" charset="-128"/>
                <a:ea typeface="游ゴシック" panose="020B0400000000000000" pitchFamily="50" charset="-128"/>
              </a:rPr>
              <a:t>入る場合</a:t>
            </a:r>
          </a:p>
        </p:txBody>
      </p:sp>
      <p:sp>
        <p:nvSpPr>
          <p:cNvPr id="1254" name="テキスト ボックス 1253">
            <a:extLst>
              <a:ext uri="{FF2B5EF4-FFF2-40B4-BE49-F238E27FC236}">
                <a16:creationId xmlns:a16="http://schemas.microsoft.com/office/drawing/2014/main" id="{26A29FFC-0E1D-44C7-C046-2319EC9E3796}"/>
              </a:ext>
            </a:extLst>
          </p:cNvPr>
          <p:cNvSpPr txBox="1"/>
          <p:nvPr/>
        </p:nvSpPr>
        <p:spPr>
          <a:xfrm>
            <a:off x="7102122" y="9604662"/>
            <a:ext cx="902811" cy="200055"/>
          </a:xfrm>
          <a:prstGeom prst="rect">
            <a:avLst/>
          </a:prstGeom>
          <a:noFill/>
        </p:spPr>
        <p:txBody>
          <a:bodyPr wrap="none" rtlCol="0">
            <a:spAutoFit/>
          </a:bodyPr>
          <a:lstStyle/>
          <a:p>
            <a:r>
              <a:rPr kumimoji="1" lang="ja-JP" altLang="en-US" sz="700" b="1" dirty="0">
                <a:latin typeface="游ゴシック" panose="020B0400000000000000" pitchFamily="50" charset="-128"/>
                <a:ea typeface="游ゴシック" panose="020B0400000000000000" pitchFamily="50" charset="-128"/>
              </a:rPr>
              <a:t>入らなかった場合</a:t>
            </a:r>
          </a:p>
        </p:txBody>
      </p:sp>
      <p:sp>
        <p:nvSpPr>
          <p:cNvPr id="1255" name="テキスト ボックス 1254">
            <a:extLst>
              <a:ext uri="{FF2B5EF4-FFF2-40B4-BE49-F238E27FC236}">
                <a16:creationId xmlns:a16="http://schemas.microsoft.com/office/drawing/2014/main" id="{9A75589B-202A-E508-8D61-21B901E8D372}"/>
              </a:ext>
            </a:extLst>
          </p:cNvPr>
          <p:cNvSpPr txBox="1"/>
          <p:nvPr/>
        </p:nvSpPr>
        <p:spPr>
          <a:xfrm>
            <a:off x="13196884" y="2360377"/>
            <a:ext cx="670269" cy="200055"/>
          </a:xfrm>
          <a:prstGeom prst="rect">
            <a:avLst/>
          </a:prstGeom>
          <a:noFill/>
        </p:spPr>
        <p:txBody>
          <a:bodyPr wrap="square" rtlCol="0">
            <a:spAutoFit/>
          </a:bodyPr>
          <a:lstStyle/>
          <a:p>
            <a:r>
              <a:rPr kumimoji="1" lang="en-US" altLang="ja-JP" sz="700" b="1" dirty="0">
                <a:solidFill>
                  <a:schemeClr val="tx1"/>
                </a:solidFill>
                <a:latin typeface="游ゴシック" panose="020B0400000000000000" pitchFamily="50" charset="-128"/>
                <a:ea typeface="游ゴシック" panose="020B0400000000000000" pitchFamily="50" charset="-128"/>
              </a:rPr>
              <a:t>Robot</a:t>
            </a:r>
            <a:r>
              <a:rPr kumimoji="1" lang="ja-JP" altLang="en-US" sz="700" b="1" dirty="0">
                <a:solidFill>
                  <a:schemeClr val="tx1"/>
                </a:solidFill>
                <a:latin typeface="游ゴシック" panose="020B0400000000000000" pitchFamily="50" charset="-128"/>
                <a:ea typeface="游ゴシック" panose="020B0400000000000000" pitchFamily="50" charset="-128"/>
              </a:rPr>
              <a:t>２</a:t>
            </a:r>
            <a:endParaRPr kumimoji="1" lang="en-US" altLang="ja-JP" sz="700" b="1" dirty="0">
              <a:solidFill>
                <a:schemeClr val="tx1"/>
              </a:solidFill>
              <a:latin typeface="游ゴシック" panose="020B0400000000000000" pitchFamily="50" charset="-128"/>
              <a:ea typeface="游ゴシック" panose="020B0400000000000000" pitchFamily="50" charset="-128"/>
            </a:endParaRPr>
          </a:p>
        </p:txBody>
      </p:sp>
      <p:pic>
        <p:nvPicPr>
          <p:cNvPr id="1256" name="Picture 4">
            <a:extLst>
              <a:ext uri="{FF2B5EF4-FFF2-40B4-BE49-F238E27FC236}">
                <a16:creationId xmlns:a16="http://schemas.microsoft.com/office/drawing/2014/main" id="{D5A4111D-3A86-A495-7C8B-D083B3D52A7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rot="5400000">
            <a:off x="12012769" y="1147066"/>
            <a:ext cx="1055502" cy="1055502"/>
          </a:xfrm>
          <a:prstGeom prst="rect">
            <a:avLst/>
          </a:prstGeom>
          <a:noFill/>
          <a:extLst>
            <a:ext uri="{909E8E84-426E-40DD-AFC4-6F175D3DCCD1}">
              <a14:hiddenFill xmlns:a14="http://schemas.microsoft.com/office/drawing/2010/main">
                <a:solidFill>
                  <a:srgbClr val="FFFFFF"/>
                </a:solidFill>
              </a14:hiddenFill>
            </a:ext>
          </a:extLst>
        </p:spPr>
      </p:pic>
      <p:sp>
        <p:nvSpPr>
          <p:cNvPr id="1257" name="テキスト ボックス 1256">
            <a:extLst>
              <a:ext uri="{FF2B5EF4-FFF2-40B4-BE49-F238E27FC236}">
                <a16:creationId xmlns:a16="http://schemas.microsoft.com/office/drawing/2014/main" id="{00853F8B-CA82-40E0-B422-DDC8F58DAA15}"/>
              </a:ext>
            </a:extLst>
          </p:cNvPr>
          <p:cNvSpPr txBox="1"/>
          <p:nvPr/>
        </p:nvSpPr>
        <p:spPr>
          <a:xfrm rot="5400000">
            <a:off x="9390492" y="1241876"/>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sp>
        <p:nvSpPr>
          <p:cNvPr id="1258" name="テキスト ボックス 84">
            <a:extLst>
              <a:ext uri="{FF2B5EF4-FFF2-40B4-BE49-F238E27FC236}">
                <a16:creationId xmlns:a16="http://schemas.microsoft.com/office/drawing/2014/main" id="{E004C1F5-CACC-A7FB-6B9F-9C363AB05907}"/>
              </a:ext>
            </a:extLst>
          </p:cNvPr>
          <p:cNvSpPr txBox="1"/>
          <p:nvPr/>
        </p:nvSpPr>
        <p:spPr>
          <a:xfrm>
            <a:off x="7173225" y="3695550"/>
            <a:ext cx="734641" cy="9233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b="1" dirty="0">
                <a:latin typeface="游ゴシック" panose="020B0400000000000000" pitchFamily="50" charset="-128"/>
                <a:ea typeface="游ゴシック" panose="020B0400000000000000" pitchFamily="50" charset="-128"/>
              </a:rPr>
              <a:t>・回路設計担当</a:t>
            </a:r>
            <a:endParaRPr kumimoji="1" lang="ja-JP" altLang="en-US" sz="600" b="1" dirty="0">
              <a:latin typeface="游ゴシック" panose="020B0400000000000000" pitchFamily="50" charset="-128"/>
              <a:ea typeface="游ゴシック" panose="020B0400000000000000" pitchFamily="50" charset="-128"/>
            </a:endParaRPr>
          </a:p>
        </p:txBody>
      </p:sp>
      <p:sp>
        <p:nvSpPr>
          <p:cNvPr id="1259" name="テキスト ボックス 84">
            <a:extLst>
              <a:ext uri="{FF2B5EF4-FFF2-40B4-BE49-F238E27FC236}">
                <a16:creationId xmlns:a16="http://schemas.microsoft.com/office/drawing/2014/main" id="{691F7F20-3864-8239-41A6-B360165B53DA}"/>
              </a:ext>
            </a:extLst>
          </p:cNvPr>
          <p:cNvSpPr txBox="1"/>
          <p:nvPr/>
        </p:nvSpPr>
        <p:spPr>
          <a:xfrm>
            <a:off x="7192354" y="3110944"/>
            <a:ext cx="734641" cy="18466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b="1" dirty="0">
                <a:latin typeface="游ゴシック" panose="020B0400000000000000" pitchFamily="50" charset="-128"/>
                <a:ea typeface="游ゴシック" panose="020B0400000000000000" pitchFamily="50" charset="-128"/>
              </a:rPr>
              <a:t>・機体設計担当</a:t>
            </a:r>
            <a:endParaRPr lang="en-US" altLang="ja-JP" sz="600" b="1" dirty="0">
              <a:latin typeface="游ゴシック" panose="020B0400000000000000" pitchFamily="50" charset="-128"/>
              <a:ea typeface="游ゴシック" panose="020B0400000000000000" pitchFamily="50" charset="-128"/>
            </a:endParaRPr>
          </a:p>
          <a:p>
            <a:r>
              <a:rPr kumimoji="1" lang="ja-JP" altLang="en-US" sz="600" b="1" dirty="0">
                <a:latin typeface="游ゴシック" panose="020B0400000000000000" pitchFamily="50" charset="-128"/>
                <a:ea typeface="游ゴシック" panose="020B0400000000000000" pitchFamily="50" charset="-128"/>
              </a:rPr>
              <a:t>・回路設計担当</a:t>
            </a:r>
          </a:p>
        </p:txBody>
      </p:sp>
      <p:sp>
        <p:nvSpPr>
          <p:cNvPr id="1260" name="テキスト ボックス 84">
            <a:extLst>
              <a:ext uri="{FF2B5EF4-FFF2-40B4-BE49-F238E27FC236}">
                <a16:creationId xmlns:a16="http://schemas.microsoft.com/office/drawing/2014/main" id="{ECEE0E5B-C8EA-4E91-0D33-DBCE9FFA8C0B}"/>
              </a:ext>
            </a:extLst>
          </p:cNvPr>
          <p:cNvSpPr txBox="1"/>
          <p:nvPr/>
        </p:nvSpPr>
        <p:spPr>
          <a:xfrm>
            <a:off x="7167323" y="1988669"/>
            <a:ext cx="734641" cy="9233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b="1" dirty="0">
                <a:latin typeface="游ゴシック" panose="020B0400000000000000" pitchFamily="50" charset="-128"/>
                <a:ea typeface="游ゴシック" panose="020B0400000000000000" pitchFamily="50" charset="-128"/>
              </a:rPr>
              <a:t>・プログラム担当</a:t>
            </a:r>
            <a:endParaRPr lang="en-US" altLang="ja-JP" sz="600" b="1" dirty="0">
              <a:latin typeface="游ゴシック" panose="020B0400000000000000" pitchFamily="50" charset="-128"/>
              <a:ea typeface="游ゴシック" panose="020B0400000000000000" pitchFamily="50" charset="-128"/>
            </a:endParaRPr>
          </a:p>
        </p:txBody>
      </p:sp>
      <p:sp>
        <p:nvSpPr>
          <p:cNvPr id="1261" name="テキスト ボックス 84">
            <a:extLst>
              <a:ext uri="{FF2B5EF4-FFF2-40B4-BE49-F238E27FC236}">
                <a16:creationId xmlns:a16="http://schemas.microsoft.com/office/drawing/2014/main" id="{53B739BF-AD5D-E26F-1348-1111B7262070}"/>
              </a:ext>
            </a:extLst>
          </p:cNvPr>
          <p:cNvSpPr txBox="1"/>
          <p:nvPr/>
        </p:nvSpPr>
        <p:spPr>
          <a:xfrm>
            <a:off x="7192354" y="2508307"/>
            <a:ext cx="734641" cy="9233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b="1" dirty="0">
                <a:latin typeface="游ゴシック" panose="020B0400000000000000" pitchFamily="50" charset="-128"/>
                <a:ea typeface="游ゴシック" panose="020B0400000000000000" pitchFamily="50" charset="-128"/>
              </a:rPr>
              <a:t>・プログラム担当</a:t>
            </a:r>
            <a:endParaRPr lang="en-US" altLang="ja-JP" sz="600" b="1" dirty="0">
              <a:latin typeface="游ゴシック" panose="020B0400000000000000" pitchFamily="50" charset="-128"/>
              <a:ea typeface="游ゴシック" panose="020B0400000000000000" pitchFamily="50" charset="-128"/>
            </a:endParaRPr>
          </a:p>
        </p:txBody>
      </p:sp>
      <p:sp>
        <p:nvSpPr>
          <p:cNvPr id="1265" name="テキスト ボックス 1264">
            <a:extLst>
              <a:ext uri="{FF2B5EF4-FFF2-40B4-BE49-F238E27FC236}">
                <a16:creationId xmlns:a16="http://schemas.microsoft.com/office/drawing/2014/main" id="{1847EDA9-AC44-DDF9-4338-FCC44BA34D1B}"/>
              </a:ext>
            </a:extLst>
          </p:cNvPr>
          <p:cNvSpPr txBox="1"/>
          <p:nvPr/>
        </p:nvSpPr>
        <p:spPr>
          <a:xfrm>
            <a:off x="4438126" y="7128374"/>
            <a:ext cx="1682916" cy="230832"/>
          </a:xfrm>
          <a:prstGeom prst="rect">
            <a:avLst/>
          </a:prstGeom>
          <a:noFill/>
        </p:spPr>
        <p:txBody>
          <a:bodyPr wrap="square" rtlCol="0">
            <a:spAutoFit/>
          </a:bodyPr>
          <a:lstStyle/>
          <a:p>
            <a:r>
              <a:rPr kumimoji="1" lang="ja-JP" altLang="en-US" sz="900" b="1" dirty="0">
                <a:latin typeface="游ゴシック" panose="020B0400000000000000" pitchFamily="50" charset="-128"/>
                <a:ea typeface="游ゴシック" panose="020B0400000000000000" pitchFamily="50" charset="-128"/>
              </a:rPr>
              <a:t>ラインアウトしない速度比較</a:t>
            </a:r>
          </a:p>
        </p:txBody>
      </p:sp>
      <p:sp>
        <p:nvSpPr>
          <p:cNvPr id="1267" name="テキスト ボックス 1266">
            <a:extLst>
              <a:ext uri="{FF2B5EF4-FFF2-40B4-BE49-F238E27FC236}">
                <a16:creationId xmlns:a16="http://schemas.microsoft.com/office/drawing/2014/main" id="{76782706-5ACF-B1CF-BAA0-DCE472CA8FE4}"/>
              </a:ext>
            </a:extLst>
          </p:cNvPr>
          <p:cNvSpPr txBox="1"/>
          <p:nvPr/>
        </p:nvSpPr>
        <p:spPr>
          <a:xfrm>
            <a:off x="3501748" y="9566846"/>
            <a:ext cx="629398" cy="215444"/>
          </a:xfrm>
          <a:prstGeom prst="rect">
            <a:avLst/>
          </a:prstGeom>
          <a:noFill/>
        </p:spPr>
        <p:txBody>
          <a:bodyPr wrap="square" rtlCol="0">
            <a:spAutoFit/>
          </a:bodyPr>
          <a:lstStyle/>
          <a:p>
            <a:r>
              <a:rPr kumimoji="1" lang="ja-JP" altLang="en-US" sz="800" b="1" dirty="0">
                <a:latin typeface="游ゴシック" panose="020B0400000000000000" pitchFamily="50" charset="-128"/>
                <a:ea typeface="游ゴシック" panose="020B0400000000000000" pitchFamily="50" charset="-128"/>
              </a:rPr>
              <a:t>検証１</a:t>
            </a:r>
          </a:p>
        </p:txBody>
      </p:sp>
      <p:sp>
        <p:nvSpPr>
          <p:cNvPr id="1268" name="テキスト ボックス 1267">
            <a:extLst>
              <a:ext uri="{FF2B5EF4-FFF2-40B4-BE49-F238E27FC236}">
                <a16:creationId xmlns:a16="http://schemas.microsoft.com/office/drawing/2014/main" id="{C0E1D9B3-618C-2D65-AD6B-11C97A771774}"/>
              </a:ext>
            </a:extLst>
          </p:cNvPr>
          <p:cNvSpPr txBox="1"/>
          <p:nvPr/>
        </p:nvSpPr>
        <p:spPr>
          <a:xfrm>
            <a:off x="3499732" y="9896433"/>
            <a:ext cx="629398" cy="215444"/>
          </a:xfrm>
          <a:prstGeom prst="rect">
            <a:avLst/>
          </a:prstGeom>
          <a:noFill/>
        </p:spPr>
        <p:txBody>
          <a:bodyPr wrap="square" rtlCol="0">
            <a:spAutoFit/>
          </a:bodyPr>
          <a:lstStyle/>
          <a:p>
            <a:r>
              <a:rPr kumimoji="1" lang="ja-JP" altLang="en-US" sz="800" b="1" dirty="0">
                <a:latin typeface="游ゴシック" panose="020B0400000000000000" pitchFamily="50" charset="-128"/>
                <a:ea typeface="游ゴシック" panose="020B0400000000000000" pitchFamily="50" charset="-128"/>
              </a:rPr>
              <a:t>検証</a:t>
            </a:r>
            <a:r>
              <a:rPr kumimoji="1" lang="en-US" altLang="ja-JP" sz="800" b="1" dirty="0">
                <a:latin typeface="游ゴシック" panose="020B0400000000000000" pitchFamily="50" charset="-128"/>
                <a:ea typeface="游ゴシック" panose="020B0400000000000000" pitchFamily="50" charset="-128"/>
              </a:rPr>
              <a:t>2</a:t>
            </a:r>
            <a:endParaRPr kumimoji="1" lang="ja-JP" altLang="en-US" sz="800" b="1" dirty="0">
              <a:latin typeface="游ゴシック" panose="020B0400000000000000" pitchFamily="50" charset="-128"/>
              <a:ea typeface="游ゴシック" panose="020B0400000000000000" pitchFamily="50" charset="-128"/>
            </a:endParaRPr>
          </a:p>
        </p:txBody>
      </p:sp>
      <p:pic>
        <p:nvPicPr>
          <p:cNvPr id="1269" name="図 1268" descr="草, おもちゃ, 小さい, テーブル が含まれている画像&#10;&#10;AI によって生成されたコンテンツは間違っている可能性があります。">
            <a:extLst>
              <a:ext uri="{FF2B5EF4-FFF2-40B4-BE49-F238E27FC236}">
                <a16:creationId xmlns:a16="http://schemas.microsoft.com/office/drawing/2014/main" id="{559134DA-0E4D-3F77-3C43-E84F3C8A51A7}"/>
              </a:ext>
            </a:extLst>
          </p:cNvPr>
          <p:cNvPicPr>
            <a:picLocks noChangeAspect="1"/>
          </p:cNvPicPr>
          <p:nvPr/>
        </p:nvPicPr>
        <p:blipFill>
          <a:blip r:embed="rId39"/>
          <a:srcRect r="4662"/>
          <a:stretch/>
        </p:blipFill>
        <p:spPr>
          <a:xfrm>
            <a:off x="35176" y="1017309"/>
            <a:ext cx="3970234" cy="2776275"/>
          </a:xfrm>
          <a:prstGeom prst="rect">
            <a:avLst/>
          </a:prstGeom>
        </p:spPr>
      </p:pic>
      <p:pic>
        <p:nvPicPr>
          <p:cNvPr id="1270" name="図 1269" descr="若い, 男, 乗る, 板 が含まれている画像&#10;&#10;AI によって生成されたコンテンツは間違っている可能性があります。">
            <a:extLst>
              <a:ext uri="{FF2B5EF4-FFF2-40B4-BE49-F238E27FC236}">
                <a16:creationId xmlns:a16="http://schemas.microsoft.com/office/drawing/2014/main" id="{FCEAC55A-2845-0589-0056-300917E09A45}"/>
              </a:ext>
            </a:extLst>
          </p:cNvPr>
          <p:cNvPicPr>
            <a:picLocks noChangeAspect="1"/>
          </p:cNvPicPr>
          <p:nvPr/>
        </p:nvPicPr>
        <p:blipFill>
          <a:blip r:embed="rId40"/>
          <a:srcRect t="-1" b="11493"/>
          <a:stretch/>
        </p:blipFill>
        <p:spPr>
          <a:xfrm>
            <a:off x="1751856" y="6795240"/>
            <a:ext cx="1636675" cy="965730"/>
          </a:xfrm>
          <a:prstGeom prst="rect">
            <a:avLst/>
          </a:prstGeom>
        </p:spPr>
      </p:pic>
      <p:pic>
        <p:nvPicPr>
          <p:cNvPr id="1271" name="図 1270" descr="草, 小さい, おもちゃ, 座る が含まれている画像&#10;&#10;AI によって生成されたコンテンツは間違っている可能性があります。">
            <a:extLst>
              <a:ext uri="{FF2B5EF4-FFF2-40B4-BE49-F238E27FC236}">
                <a16:creationId xmlns:a16="http://schemas.microsoft.com/office/drawing/2014/main" id="{C1DD6C15-7C4B-D0AE-3B04-D561A6107B0F}"/>
              </a:ext>
            </a:extLst>
          </p:cNvPr>
          <p:cNvPicPr>
            <a:picLocks noChangeAspect="1"/>
          </p:cNvPicPr>
          <p:nvPr/>
        </p:nvPicPr>
        <p:blipFill>
          <a:blip r:embed="rId41"/>
          <a:srcRect t="6209" b="4381"/>
          <a:stretch/>
        </p:blipFill>
        <p:spPr>
          <a:xfrm>
            <a:off x="111579" y="6787792"/>
            <a:ext cx="1612346" cy="961058"/>
          </a:xfrm>
          <a:prstGeom prst="rect">
            <a:avLst/>
          </a:prstGeom>
        </p:spPr>
      </p:pic>
      <p:pic>
        <p:nvPicPr>
          <p:cNvPr id="1272" name="図 1271" descr="草, バイク, 座る, 探す が含まれている画像&#10;&#10;AI によって生成されたコンテンツは間違っている可能性があります。">
            <a:extLst>
              <a:ext uri="{FF2B5EF4-FFF2-40B4-BE49-F238E27FC236}">
                <a16:creationId xmlns:a16="http://schemas.microsoft.com/office/drawing/2014/main" id="{88978C22-A486-39C5-FB1B-229FA8B1DDCA}"/>
              </a:ext>
            </a:extLst>
          </p:cNvPr>
          <p:cNvPicPr>
            <a:picLocks noChangeAspect="1"/>
          </p:cNvPicPr>
          <p:nvPr/>
        </p:nvPicPr>
        <p:blipFill>
          <a:blip r:embed="rId42"/>
          <a:srcRect l="-331" r="8702"/>
          <a:stretch/>
        </p:blipFill>
        <p:spPr>
          <a:xfrm>
            <a:off x="13176250" y="7538087"/>
            <a:ext cx="1668672" cy="1214118"/>
          </a:xfrm>
          <a:prstGeom prst="rect">
            <a:avLst/>
          </a:prstGeom>
        </p:spPr>
      </p:pic>
      <p:sp>
        <p:nvSpPr>
          <p:cNvPr id="1273" name="テキスト ボックス 1272">
            <a:extLst>
              <a:ext uri="{FF2B5EF4-FFF2-40B4-BE49-F238E27FC236}">
                <a16:creationId xmlns:a16="http://schemas.microsoft.com/office/drawing/2014/main" id="{A609AC02-A5AE-B4E1-BC10-9A2514724A10}"/>
              </a:ext>
            </a:extLst>
          </p:cNvPr>
          <p:cNvSpPr txBox="1"/>
          <p:nvPr/>
        </p:nvSpPr>
        <p:spPr>
          <a:xfrm>
            <a:off x="2275818" y="10089452"/>
            <a:ext cx="323219" cy="169277"/>
          </a:xfrm>
          <a:prstGeom prst="rect">
            <a:avLst/>
          </a:prstGeom>
          <a:noFill/>
        </p:spPr>
        <p:txBody>
          <a:bodyPr wrap="square" rtlCol="0">
            <a:spAutoFit/>
          </a:bodyPr>
          <a:lstStyle/>
          <a:p>
            <a:r>
              <a:rPr kumimoji="1" lang="ja-JP" altLang="en-US" sz="500" b="1" dirty="0">
                <a:latin typeface="游ゴシック" panose="020B0400000000000000" pitchFamily="50" charset="-128"/>
                <a:ea typeface="游ゴシック" panose="020B0400000000000000" pitchFamily="50" charset="-128"/>
              </a:rPr>
              <a:t>時間</a:t>
            </a:r>
          </a:p>
        </p:txBody>
      </p:sp>
      <p:sp>
        <p:nvSpPr>
          <p:cNvPr id="1274" name="テキスト ボックス 1273">
            <a:extLst>
              <a:ext uri="{FF2B5EF4-FFF2-40B4-BE49-F238E27FC236}">
                <a16:creationId xmlns:a16="http://schemas.microsoft.com/office/drawing/2014/main" id="{9466F0F7-5BF2-ED6C-C053-A5724F8A958E}"/>
              </a:ext>
            </a:extLst>
          </p:cNvPr>
          <p:cNvSpPr txBox="1"/>
          <p:nvPr/>
        </p:nvSpPr>
        <p:spPr>
          <a:xfrm>
            <a:off x="486943" y="9330623"/>
            <a:ext cx="323219" cy="169277"/>
          </a:xfrm>
          <a:prstGeom prst="rect">
            <a:avLst/>
          </a:prstGeom>
          <a:noFill/>
        </p:spPr>
        <p:txBody>
          <a:bodyPr wrap="square" rtlCol="0">
            <a:spAutoFit/>
          </a:bodyPr>
          <a:lstStyle/>
          <a:p>
            <a:r>
              <a:rPr kumimoji="1" lang="ja-JP" altLang="en-US" sz="500" b="1" dirty="0">
                <a:latin typeface="游ゴシック" panose="020B0400000000000000" pitchFamily="50" charset="-128"/>
                <a:ea typeface="游ゴシック" panose="020B0400000000000000" pitchFamily="50" charset="-128"/>
              </a:rPr>
              <a:t>速度</a:t>
            </a:r>
          </a:p>
        </p:txBody>
      </p:sp>
      <p:sp>
        <p:nvSpPr>
          <p:cNvPr id="1275" name="四角形: 角を丸くする 1274">
            <a:extLst>
              <a:ext uri="{FF2B5EF4-FFF2-40B4-BE49-F238E27FC236}">
                <a16:creationId xmlns:a16="http://schemas.microsoft.com/office/drawing/2014/main" id="{7189A0FC-9A6D-DBBD-61F8-405E70AF0184}"/>
              </a:ext>
            </a:extLst>
          </p:cNvPr>
          <p:cNvSpPr/>
          <p:nvPr/>
        </p:nvSpPr>
        <p:spPr>
          <a:xfrm>
            <a:off x="6024970" y="5858308"/>
            <a:ext cx="225020" cy="9175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9pPr>
          </a:lstStyle>
          <a:p>
            <a:pPr algn="ctr"/>
            <a:endParaRPr kumimoji="1" lang="ja-JP" altLang="en-US"/>
          </a:p>
        </p:txBody>
      </p:sp>
      <p:sp>
        <p:nvSpPr>
          <p:cNvPr id="1276" name="テキスト ボックス 1275">
            <a:extLst>
              <a:ext uri="{FF2B5EF4-FFF2-40B4-BE49-F238E27FC236}">
                <a16:creationId xmlns:a16="http://schemas.microsoft.com/office/drawing/2014/main" id="{307F3B42-4E80-F233-8E00-5357C0716ECE}"/>
              </a:ext>
            </a:extLst>
          </p:cNvPr>
          <p:cNvSpPr txBox="1"/>
          <p:nvPr/>
        </p:nvSpPr>
        <p:spPr>
          <a:xfrm>
            <a:off x="5948717" y="5798509"/>
            <a:ext cx="323219" cy="169277"/>
          </a:xfrm>
          <a:prstGeom prst="rect">
            <a:avLst/>
          </a:prstGeom>
          <a:noFill/>
        </p:spPr>
        <p:txBody>
          <a:bodyPr wrap="square" rtlCol="0">
            <a:spAutoFit/>
          </a:bodyPr>
          <a:lstStyle/>
          <a:p>
            <a:r>
              <a:rPr kumimoji="1" lang="ja-JP" altLang="en-US" sz="500" b="1" dirty="0">
                <a:latin typeface="游ゴシック" panose="020B0400000000000000" pitchFamily="50" charset="-128"/>
                <a:ea typeface="游ゴシック" panose="020B0400000000000000" pitchFamily="50" charset="-128"/>
              </a:rPr>
              <a:t>時間</a:t>
            </a:r>
          </a:p>
        </p:txBody>
      </p:sp>
      <p:sp>
        <p:nvSpPr>
          <p:cNvPr id="1277" name="四角形: 角を丸くする 1276">
            <a:extLst>
              <a:ext uri="{FF2B5EF4-FFF2-40B4-BE49-F238E27FC236}">
                <a16:creationId xmlns:a16="http://schemas.microsoft.com/office/drawing/2014/main" id="{22975E60-DE91-57B0-27DC-FA834862E66C}"/>
              </a:ext>
            </a:extLst>
          </p:cNvPr>
          <p:cNvSpPr/>
          <p:nvPr/>
        </p:nvSpPr>
        <p:spPr>
          <a:xfrm>
            <a:off x="4457497" y="5021117"/>
            <a:ext cx="208519" cy="9618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9pPr>
          </a:lstStyle>
          <a:p>
            <a:pPr algn="ctr"/>
            <a:endParaRPr kumimoji="1" lang="ja-JP" altLang="en-US"/>
          </a:p>
        </p:txBody>
      </p:sp>
      <p:sp>
        <p:nvSpPr>
          <p:cNvPr id="1278" name="テキスト ボックス 1277">
            <a:extLst>
              <a:ext uri="{FF2B5EF4-FFF2-40B4-BE49-F238E27FC236}">
                <a16:creationId xmlns:a16="http://schemas.microsoft.com/office/drawing/2014/main" id="{91ADAB71-9BBC-30BC-0094-E3DE27A1FD81}"/>
              </a:ext>
            </a:extLst>
          </p:cNvPr>
          <p:cNvSpPr txBox="1"/>
          <p:nvPr/>
        </p:nvSpPr>
        <p:spPr>
          <a:xfrm>
            <a:off x="3970390" y="4986805"/>
            <a:ext cx="323219" cy="169277"/>
          </a:xfrm>
          <a:prstGeom prst="rect">
            <a:avLst/>
          </a:prstGeom>
          <a:noFill/>
        </p:spPr>
        <p:txBody>
          <a:bodyPr wrap="square" rtlCol="0">
            <a:spAutoFit/>
          </a:bodyPr>
          <a:lstStyle/>
          <a:p>
            <a:r>
              <a:rPr kumimoji="1" lang="ja-JP" altLang="en-US" sz="500" b="1" dirty="0">
                <a:latin typeface="游ゴシック" panose="020B0400000000000000" pitchFamily="50" charset="-128"/>
                <a:ea typeface="游ゴシック" panose="020B0400000000000000" pitchFamily="50" charset="-128"/>
              </a:rPr>
              <a:t>速度</a:t>
            </a:r>
          </a:p>
        </p:txBody>
      </p:sp>
      <p:sp>
        <p:nvSpPr>
          <p:cNvPr id="1279" name="テキスト ボックス 1138">
            <a:extLst>
              <a:ext uri="{FF2B5EF4-FFF2-40B4-BE49-F238E27FC236}">
                <a16:creationId xmlns:a16="http://schemas.microsoft.com/office/drawing/2014/main" id="{F2C73DDE-83A5-BD55-DCF1-2FF65CFF497B}"/>
              </a:ext>
            </a:extLst>
          </p:cNvPr>
          <p:cNvSpPr txBox="1"/>
          <p:nvPr/>
        </p:nvSpPr>
        <p:spPr>
          <a:xfrm>
            <a:off x="7028195" y="4452594"/>
            <a:ext cx="3976818" cy="116955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700" dirty="0">
                <a:latin typeface="游ゴシック" panose="020B0400000000000000" pitchFamily="50" charset="-128"/>
                <a:ea typeface="游ゴシック" panose="020B0400000000000000" pitchFamily="50" charset="-128"/>
              </a:rPr>
              <a:t>　今シーズン、キッカーを初めて搭載しました。</a:t>
            </a:r>
            <a:endParaRPr kumimoji="1" lang="en-US" altLang="ja-JP" sz="700" dirty="0">
              <a:latin typeface="游ゴシック" panose="020B0400000000000000" pitchFamily="50" charset="-128"/>
              <a:ea typeface="游ゴシック" panose="020B0400000000000000" pitchFamily="50" charset="-128"/>
            </a:endParaRPr>
          </a:p>
          <a:p>
            <a:r>
              <a:rPr kumimoji="1" lang="ja-JP" altLang="en-US" sz="700" dirty="0">
                <a:latin typeface="游ゴシック" panose="020B0400000000000000" pitchFamily="50" charset="-128"/>
                <a:ea typeface="游ゴシック" panose="020B0400000000000000" pitchFamily="50" charset="-128"/>
              </a:rPr>
              <a:t>キッカーの威力を十分にボールに伝えるために</a:t>
            </a:r>
            <a:r>
              <a:rPr kumimoji="1" lang="en-US" altLang="ja-JP" sz="700" dirty="0">
                <a:latin typeface="游ゴシック" panose="020B0400000000000000" pitchFamily="50" charset="-128"/>
                <a:ea typeface="游ゴシック" panose="020B0400000000000000" pitchFamily="50" charset="-128"/>
              </a:rPr>
              <a:t>3D</a:t>
            </a:r>
            <a:r>
              <a:rPr kumimoji="1" lang="ja-JP" altLang="en-US" sz="700" dirty="0">
                <a:latin typeface="游ゴシック" panose="020B0400000000000000" pitchFamily="50" charset="-128"/>
                <a:ea typeface="游ゴシック" panose="020B0400000000000000" pitchFamily="50" charset="-128"/>
              </a:rPr>
              <a:t>プリンターでボールの形に合わせた</a:t>
            </a:r>
            <a:endParaRPr kumimoji="1" lang="en-US" altLang="ja-JP" sz="700" dirty="0">
              <a:latin typeface="游ゴシック" panose="020B0400000000000000" pitchFamily="50" charset="-128"/>
              <a:ea typeface="游ゴシック" panose="020B0400000000000000" pitchFamily="50" charset="-128"/>
            </a:endParaRPr>
          </a:p>
          <a:p>
            <a:r>
              <a:rPr kumimoji="1" lang="ja-JP" altLang="en-US" sz="700" dirty="0">
                <a:latin typeface="游ゴシック" panose="020B0400000000000000" pitchFamily="50" charset="-128"/>
                <a:ea typeface="游ゴシック" panose="020B0400000000000000" pitchFamily="50" charset="-128"/>
              </a:rPr>
              <a:t>ボール捕捉ゾーンを製作し、（図</a:t>
            </a:r>
            <a:r>
              <a:rPr kumimoji="1" lang="en-US" altLang="ja-JP" sz="700" dirty="0">
                <a:latin typeface="游ゴシック" panose="020B0400000000000000" pitchFamily="50" charset="-128"/>
                <a:ea typeface="游ゴシック" panose="020B0400000000000000" pitchFamily="50" charset="-128"/>
              </a:rPr>
              <a:t>2</a:t>
            </a:r>
            <a:r>
              <a:rPr kumimoji="1" lang="ja-JP" altLang="en-US" sz="700" dirty="0">
                <a:latin typeface="游ゴシック" panose="020B0400000000000000" pitchFamily="50" charset="-128"/>
                <a:ea typeface="游ゴシック" panose="020B0400000000000000" pitchFamily="50" charset="-128"/>
              </a:rPr>
              <a:t>参照）</a:t>
            </a:r>
            <a:r>
              <a:rPr kumimoji="1" lang="ja-JP" altLang="en-US" sz="700" b="1" dirty="0">
                <a:latin typeface="游ゴシック" panose="020B0400000000000000" pitchFamily="50" charset="-128"/>
                <a:ea typeface="游ゴシック" panose="020B0400000000000000" pitchFamily="50" charset="-128"/>
              </a:rPr>
              <a:t>キックの成功率と捕捉力向上を目指しました。</a:t>
            </a:r>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700" dirty="0">
              <a:latin typeface="游ゴシック" panose="020B0400000000000000" pitchFamily="50" charset="-128"/>
              <a:ea typeface="游ゴシック" panose="020B0400000000000000" pitchFamily="50" charset="-128"/>
            </a:endParaRPr>
          </a:p>
        </p:txBody>
      </p:sp>
      <p:sp>
        <p:nvSpPr>
          <p:cNvPr id="2112" name="矢印: 右 2111">
            <a:extLst>
              <a:ext uri="{FF2B5EF4-FFF2-40B4-BE49-F238E27FC236}">
                <a16:creationId xmlns:a16="http://schemas.microsoft.com/office/drawing/2014/main" id="{429ED311-5C9C-DE25-D757-89D23043B42B}"/>
              </a:ext>
            </a:extLst>
          </p:cNvPr>
          <p:cNvSpPr/>
          <p:nvPr/>
        </p:nvSpPr>
        <p:spPr>
          <a:xfrm>
            <a:off x="8248962" y="5057447"/>
            <a:ext cx="333774" cy="21556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kumimoji="1" lang="ja-JP" altLang="en-US"/>
          </a:p>
        </p:txBody>
      </p:sp>
      <p:pic>
        <p:nvPicPr>
          <p:cNvPr id="2113" name="図 2112">
            <a:extLst>
              <a:ext uri="{FF2B5EF4-FFF2-40B4-BE49-F238E27FC236}">
                <a16:creationId xmlns:a16="http://schemas.microsoft.com/office/drawing/2014/main" id="{297E61A4-34A2-AD1A-7F1D-1C1F042FA601}"/>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03307" y="4897310"/>
            <a:ext cx="1073908" cy="711005"/>
          </a:xfrm>
          <a:prstGeom prst="rect">
            <a:avLst/>
          </a:prstGeom>
        </p:spPr>
      </p:pic>
      <p:pic>
        <p:nvPicPr>
          <p:cNvPr id="2114" name="図 2113">
            <a:extLst>
              <a:ext uri="{FF2B5EF4-FFF2-40B4-BE49-F238E27FC236}">
                <a16:creationId xmlns:a16="http://schemas.microsoft.com/office/drawing/2014/main" id="{BDA3D43D-21C2-F851-5547-F8E4B59AB36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168745" y="4910217"/>
            <a:ext cx="1030585" cy="681515"/>
          </a:xfrm>
          <a:prstGeom prst="rect">
            <a:avLst/>
          </a:prstGeom>
        </p:spPr>
      </p:pic>
      <p:pic>
        <p:nvPicPr>
          <p:cNvPr id="2115" name="図 2114">
            <a:extLst>
              <a:ext uri="{FF2B5EF4-FFF2-40B4-BE49-F238E27FC236}">
                <a16:creationId xmlns:a16="http://schemas.microsoft.com/office/drawing/2014/main" id="{B3BC869C-9539-DB91-200F-18EB219B4E36}"/>
              </a:ext>
            </a:extLst>
          </p:cNvPr>
          <p:cNvPicPr>
            <a:picLocks noChangeAspect="1"/>
          </p:cNvPicPr>
          <p:nvPr/>
        </p:nvPicPr>
        <p:blipFill>
          <a:blip r:embed="rId45">
            <a:extLst>
              <a:ext uri="{28A0092B-C50C-407E-A947-70E740481C1C}">
                <a14:useLocalDpi xmlns:a14="http://schemas.microsoft.com/office/drawing/2010/main" val="0"/>
              </a:ext>
            </a:extLst>
          </a:blip>
          <a:srcRect l="12868" t="27083" r="12883" b="24949"/>
          <a:stretch/>
        </p:blipFill>
        <p:spPr>
          <a:xfrm>
            <a:off x="7112760" y="5790668"/>
            <a:ext cx="1492788" cy="574759"/>
          </a:xfrm>
          <a:prstGeom prst="rect">
            <a:avLst/>
          </a:prstGeom>
        </p:spPr>
      </p:pic>
      <p:sp>
        <p:nvSpPr>
          <p:cNvPr id="2116" name="テキスト ボックス 1151">
            <a:extLst>
              <a:ext uri="{FF2B5EF4-FFF2-40B4-BE49-F238E27FC236}">
                <a16:creationId xmlns:a16="http://schemas.microsoft.com/office/drawing/2014/main" id="{11A8DCB7-805C-37AA-7368-84D6042A0B69}"/>
              </a:ext>
            </a:extLst>
          </p:cNvPr>
          <p:cNvSpPr txBox="1"/>
          <p:nvPr/>
        </p:nvSpPr>
        <p:spPr>
          <a:xfrm>
            <a:off x="7335749" y="5422067"/>
            <a:ext cx="723275" cy="20005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700" dirty="0">
                <a:latin typeface="游ゴシック" panose="020B0400000000000000" pitchFamily="50" charset="-128"/>
                <a:ea typeface="游ゴシック" panose="020B0400000000000000" pitchFamily="50" charset="-128"/>
              </a:rPr>
              <a:t>旧捕捉ゾーン</a:t>
            </a:r>
          </a:p>
        </p:txBody>
      </p:sp>
      <p:sp>
        <p:nvSpPr>
          <p:cNvPr id="2117" name="テキスト ボックス 1152">
            <a:extLst>
              <a:ext uri="{FF2B5EF4-FFF2-40B4-BE49-F238E27FC236}">
                <a16:creationId xmlns:a16="http://schemas.microsoft.com/office/drawing/2014/main" id="{B914150A-C51F-899A-9F42-DE1F1EC25D02}"/>
              </a:ext>
            </a:extLst>
          </p:cNvPr>
          <p:cNvSpPr txBox="1"/>
          <p:nvPr/>
        </p:nvSpPr>
        <p:spPr>
          <a:xfrm>
            <a:off x="8833628" y="5422067"/>
            <a:ext cx="723275" cy="20005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700" dirty="0">
                <a:latin typeface="游ゴシック" panose="020B0400000000000000" pitchFamily="50" charset="-128"/>
                <a:ea typeface="游ゴシック" panose="020B0400000000000000" pitchFamily="50" charset="-128"/>
              </a:rPr>
              <a:t>新捕捉ゾーン</a:t>
            </a:r>
          </a:p>
        </p:txBody>
      </p:sp>
      <p:pic>
        <p:nvPicPr>
          <p:cNvPr id="2118" name="図 2117">
            <a:extLst>
              <a:ext uri="{FF2B5EF4-FFF2-40B4-BE49-F238E27FC236}">
                <a16:creationId xmlns:a16="http://schemas.microsoft.com/office/drawing/2014/main" id="{781265AC-1E98-F3D5-8F51-659EF1CBF2AE}"/>
              </a:ext>
            </a:extLst>
          </p:cNvPr>
          <p:cNvPicPr>
            <a:picLocks noChangeAspect="1"/>
          </p:cNvPicPr>
          <p:nvPr/>
        </p:nvPicPr>
        <p:blipFill>
          <a:blip r:embed="rId46"/>
          <a:srcRect l="10288" t="18523" r="23605" b="15029"/>
          <a:stretch/>
        </p:blipFill>
        <p:spPr>
          <a:xfrm>
            <a:off x="9816223" y="4891866"/>
            <a:ext cx="1060192" cy="640632"/>
          </a:xfrm>
          <a:prstGeom prst="rect">
            <a:avLst/>
          </a:prstGeom>
        </p:spPr>
      </p:pic>
      <p:sp>
        <p:nvSpPr>
          <p:cNvPr id="2119" name="テキスト ボックス 1204">
            <a:extLst>
              <a:ext uri="{FF2B5EF4-FFF2-40B4-BE49-F238E27FC236}">
                <a16:creationId xmlns:a16="http://schemas.microsoft.com/office/drawing/2014/main" id="{1BB2119A-3DD6-A473-BB7F-F05A2D41C7F9}"/>
              </a:ext>
            </a:extLst>
          </p:cNvPr>
          <p:cNvSpPr txBox="1"/>
          <p:nvPr/>
        </p:nvSpPr>
        <p:spPr>
          <a:xfrm>
            <a:off x="8583894" y="5667504"/>
            <a:ext cx="2523098" cy="7386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700" b="0" i="0" dirty="0">
                <a:solidFill>
                  <a:schemeClr val="tx1"/>
                </a:solidFill>
                <a:effectLst/>
                <a:latin typeface="游ゴシック" panose="020B0400000000000000" pitchFamily="50" charset="-128"/>
                <a:ea typeface="游ゴシック" panose="020B0400000000000000" pitchFamily="50" charset="-128"/>
              </a:rPr>
              <a:t>Robot2</a:t>
            </a:r>
            <a:r>
              <a:rPr lang="ja-JP" altLang="en-US" sz="700" b="0" i="0" dirty="0">
                <a:solidFill>
                  <a:schemeClr val="tx1"/>
                </a:solidFill>
                <a:effectLst/>
                <a:latin typeface="游ゴシック" panose="020B0400000000000000" pitchFamily="50" charset="-128"/>
                <a:ea typeface="游ゴシック" panose="020B0400000000000000" pitchFamily="50" charset="-128"/>
              </a:rPr>
              <a:t>の捕捉ゾーンにはドリブラーを搭載しています。</a:t>
            </a:r>
            <a:endParaRPr lang="en-US" altLang="ja-JP" sz="700" b="0" i="0" dirty="0">
              <a:solidFill>
                <a:schemeClr val="tx1"/>
              </a:solidFill>
              <a:effectLst/>
              <a:latin typeface="游ゴシック" panose="020B0400000000000000" pitchFamily="50" charset="-128"/>
              <a:ea typeface="游ゴシック" panose="020B0400000000000000" pitchFamily="50" charset="-128"/>
            </a:endParaRPr>
          </a:p>
          <a:p>
            <a:r>
              <a:rPr lang="ja-JP" altLang="en-US" sz="700" b="0" i="0" dirty="0">
                <a:solidFill>
                  <a:schemeClr val="tx1"/>
                </a:solidFill>
                <a:effectLst/>
                <a:latin typeface="游ゴシック" panose="020B0400000000000000" pitchFamily="50" charset="-128"/>
                <a:ea typeface="游ゴシック" panose="020B0400000000000000" pitchFamily="50" charset="-128"/>
              </a:rPr>
              <a:t>・</a:t>
            </a:r>
            <a:r>
              <a:rPr lang="ja-JP" altLang="en-US" sz="700" b="1" i="0" dirty="0">
                <a:solidFill>
                  <a:schemeClr val="tx1"/>
                </a:solidFill>
                <a:effectLst/>
                <a:latin typeface="游ゴシック" panose="020B0400000000000000" pitchFamily="50" charset="-128"/>
                <a:ea typeface="游ゴシック" panose="020B0400000000000000" pitchFamily="50" charset="-128"/>
              </a:rPr>
              <a:t>ドリブルのタイミングを早める</a:t>
            </a:r>
            <a:r>
              <a:rPr lang="ja-JP" altLang="en-US" sz="700" b="0" i="0" dirty="0">
                <a:solidFill>
                  <a:schemeClr val="tx1"/>
                </a:solidFill>
                <a:effectLst/>
                <a:latin typeface="游ゴシック" panose="020B0400000000000000" pitchFamily="50" charset="-128"/>
                <a:ea typeface="游ゴシック" panose="020B0400000000000000" pitchFamily="50" charset="-128"/>
              </a:rPr>
              <a:t>ために</a:t>
            </a:r>
            <a:endParaRPr lang="en-US" altLang="ja-JP" sz="700" b="0" i="0" dirty="0">
              <a:solidFill>
                <a:schemeClr val="tx1"/>
              </a:solidFill>
              <a:effectLst/>
              <a:latin typeface="游ゴシック" panose="020B0400000000000000" pitchFamily="50" charset="-128"/>
              <a:ea typeface="游ゴシック" panose="020B0400000000000000" pitchFamily="50" charset="-128"/>
            </a:endParaRPr>
          </a:p>
          <a:p>
            <a:r>
              <a:rPr lang="ja-JP" altLang="en-US" sz="700" b="0" i="0" dirty="0">
                <a:solidFill>
                  <a:schemeClr val="tx1"/>
                </a:solidFill>
                <a:effectLst/>
                <a:latin typeface="游ゴシック" panose="020B0400000000000000" pitchFamily="50" charset="-128"/>
                <a:ea typeface="游ゴシック" panose="020B0400000000000000" pitchFamily="50" charset="-128"/>
              </a:rPr>
              <a:t>　ホールドセンサをなるべく前方に搭載しています。</a:t>
            </a:r>
            <a:br>
              <a:rPr lang="en-US" altLang="ja-JP" sz="700" b="0" i="0" dirty="0">
                <a:solidFill>
                  <a:schemeClr val="tx1"/>
                </a:solidFill>
                <a:effectLst/>
                <a:latin typeface="游ゴシック" panose="020B0400000000000000" pitchFamily="50" charset="-128"/>
                <a:ea typeface="游ゴシック" panose="020B0400000000000000" pitchFamily="50" charset="-128"/>
              </a:rPr>
            </a:br>
            <a:r>
              <a:rPr lang="ja-JP" altLang="en-US" sz="700" b="0" i="0" dirty="0">
                <a:solidFill>
                  <a:schemeClr val="tx1"/>
                </a:solidFill>
                <a:effectLst/>
                <a:latin typeface="游ゴシック" panose="020B0400000000000000" pitchFamily="50" charset="-128"/>
                <a:ea typeface="游ゴシック" panose="020B0400000000000000" pitchFamily="50" charset="-128"/>
              </a:rPr>
              <a:t>・</a:t>
            </a:r>
            <a:r>
              <a:rPr lang="ja-JP" altLang="en-US" sz="700" b="1" i="0" dirty="0">
                <a:solidFill>
                  <a:schemeClr val="tx1"/>
                </a:solidFill>
                <a:effectLst/>
                <a:latin typeface="游ゴシック" panose="020B0400000000000000" pitchFamily="50" charset="-128"/>
                <a:ea typeface="游ゴシック" panose="020B0400000000000000" pitchFamily="50" charset="-128"/>
              </a:rPr>
              <a:t>捕捉ゾーンの幅を広く、ボールの形に合わせた設計</a:t>
            </a:r>
            <a:r>
              <a:rPr lang="ja-JP" altLang="en-US" sz="700" b="0" i="0" dirty="0">
                <a:solidFill>
                  <a:schemeClr val="tx1"/>
                </a:solidFill>
                <a:effectLst/>
                <a:latin typeface="游ゴシック" panose="020B0400000000000000" pitchFamily="50" charset="-128"/>
                <a:ea typeface="游ゴシック" panose="020B0400000000000000" pitchFamily="50" charset="-128"/>
              </a:rPr>
              <a:t>に</a:t>
            </a:r>
            <a:endParaRPr lang="en-US" altLang="ja-JP" sz="700" b="0" i="0" dirty="0">
              <a:solidFill>
                <a:schemeClr val="tx1"/>
              </a:solidFill>
              <a:effectLst/>
              <a:latin typeface="游ゴシック" panose="020B0400000000000000" pitchFamily="50" charset="-128"/>
              <a:ea typeface="游ゴシック" panose="020B0400000000000000" pitchFamily="50" charset="-128"/>
            </a:endParaRPr>
          </a:p>
          <a:p>
            <a:r>
              <a:rPr lang="ja-JP" altLang="en-US" sz="700" b="0" i="0" dirty="0">
                <a:solidFill>
                  <a:schemeClr val="tx1"/>
                </a:solidFill>
                <a:effectLst/>
                <a:latin typeface="游ゴシック" panose="020B0400000000000000" pitchFamily="50" charset="-128"/>
                <a:ea typeface="游ゴシック" panose="020B0400000000000000" pitchFamily="50" charset="-128"/>
              </a:rPr>
              <a:t>　することで</a:t>
            </a:r>
            <a:r>
              <a:rPr lang="en-US" altLang="ja-JP" sz="700" b="0" i="0" dirty="0">
                <a:solidFill>
                  <a:schemeClr val="tx1"/>
                </a:solidFill>
                <a:effectLst/>
                <a:latin typeface="游ゴシック" panose="020B0400000000000000" pitchFamily="50" charset="-128"/>
                <a:ea typeface="游ゴシック" panose="020B0400000000000000" pitchFamily="50" charset="-128"/>
              </a:rPr>
              <a:t>(</a:t>
            </a:r>
            <a:r>
              <a:rPr lang="ja-JP" altLang="en-US" sz="700" dirty="0">
                <a:solidFill>
                  <a:schemeClr val="tx1"/>
                </a:solidFill>
                <a:latin typeface="游ゴシック" panose="020B0400000000000000" pitchFamily="50" charset="-128"/>
                <a:ea typeface="游ゴシック" panose="020B0400000000000000" pitchFamily="50" charset="-128"/>
              </a:rPr>
              <a:t>図</a:t>
            </a:r>
            <a:r>
              <a:rPr lang="en-US" altLang="ja-JP" sz="700" dirty="0">
                <a:solidFill>
                  <a:schemeClr val="tx1"/>
                </a:solidFill>
                <a:latin typeface="游ゴシック" panose="020B0400000000000000" pitchFamily="50" charset="-128"/>
                <a:ea typeface="游ゴシック" panose="020B0400000000000000" pitchFamily="50" charset="-128"/>
              </a:rPr>
              <a:t>3</a:t>
            </a:r>
            <a:r>
              <a:rPr lang="ja-JP" altLang="en-US" sz="700" dirty="0">
                <a:solidFill>
                  <a:schemeClr val="tx1"/>
                </a:solidFill>
                <a:latin typeface="游ゴシック" panose="020B0400000000000000" pitchFamily="50" charset="-128"/>
                <a:ea typeface="游ゴシック" panose="020B0400000000000000" pitchFamily="50" charset="-128"/>
              </a:rPr>
              <a:t>参照</a:t>
            </a:r>
            <a:r>
              <a:rPr lang="en-US" altLang="ja-JP" sz="700" b="0" i="0" dirty="0">
                <a:solidFill>
                  <a:schemeClr val="tx1"/>
                </a:solidFill>
                <a:effectLst/>
                <a:latin typeface="游ゴシック" panose="020B0400000000000000" pitchFamily="50" charset="-128"/>
                <a:ea typeface="游ゴシック" panose="020B0400000000000000" pitchFamily="50" charset="-128"/>
              </a:rPr>
              <a:t>)</a:t>
            </a:r>
            <a:r>
              <a:rPr lang="ja-JP" altLang="en-US" sz="700" b="1" i="0" dirty="0">
                <a:solidFill>
                  <a:schemeClr val="tx1"/>
                </a:solidFill>
                <a:effectLst/>
                <a:latin typeface="游ゴシック" panose="020B0400000000000000" pitchFamily="50" charset="-128"/>
                <a:ea typeface="游ゴシック" panose="020B0400000000000000" pitchFamily="50" charset="-128"/>
              </a:rPr>
              <a:t>ドリブル成功率の向上を</a:t>
            </a:r>
            <a:endParaRPr lang="en-US" altLang="ja-JP" sz="700" b="1" i="0" dirty="0">
              <a:solidFill>
                <a:schemeClr val="tx1"/>
              </a:solidFill>
              <a:effectLst/>
              <a:latin typeface="游ゴシック" panose="020B0400000000000000" pitchFamily="50" charset="-128"/>
              <a:ea typeface="游ゴシック" panose="020B0400000000000000" pitchFamily="50" charset="-128"/>
            </a:endParaRPr>
          </a:p>
          <a:p>
            <a:r>
              <a:rPr lang="ja-JP" altLang="en-US" sz="700" b="1" dirty="0">
                <a:solidFill>
                  <a:schemeClr val="tx1"/>
                </a:solidFill>
                <a:latin typeface="游ゴシック" panose="020B0400000000000000" pitchFamily="50" charset="-128"/>
                <a:ea typeface="游ゴシック" panose="020B0400000000000000" pitchFamily="50" charset="-128"/>
              </a:rPr>
              <a:t>　</a:t>
            </a:r>
            <a:r>
              <a:rPr lang="ja-JP" altLang="en-US" sz="700" b="1" i="0" dirty="0">
                <a:solidFill>
                  <a:schemeClr val="tx1"/>
                </a:solidFill>
                <a:effectLst/>
                <a:latin typeface="游ゴシック" panose="020B0400000000000000" pitchFamily="50" charset="-128"/>
                <a:ea typeface="游ゴシック" panose="020B0400000000000000" pitchFamily="50" charset="-128"/>
              </a:rPr>
              <a:t>目指しました。　　　</a:t>
            </a:r>
            <a:endParaRPr kumimoji="1" lang="en-US" altLang="ja-JP" sz="700" b="1" dirty="0">
              <a:solidFill>
                <a:schemeClr val="tx1"/>
              </a:solidFill>
              <a:latin typeface="游ゴシック" panose="020B0400000000000000" pitchFamily="50" charset="-128"/>
              <a:ea typeface="游ゴシック" panose="020B0400000000000000" pitchFamily="50" charset="-128"/>
            </a:endParaRPr>
          </a:p>
        </p:txBody>
      </p:sp>
      <p:sp>
        <p:nvSpPr>
          <p:cNvPr id="2120" name="テキスト ボックス 75">
            <a:extLst>
              <a:ext uri="{FF2B5EF4-FFF2-40B4-BE49-F238E27FC236}">
                <a16:creationId xmlns:a16="http://schemas.microsoft.com/office/drawing/2014/main" id="{91D18FC8-5139-469D-B872-31D2C06FA7E1}"/>
              </a:ext>
            </a:extLst>
          </p:cNvPr>
          <p:cNvSpPr txBox="1"/>
          <p:nvPr/>
        </p:nvSpPr>
        <p:spPr>
          <a:xfrm>
            <a:off x="7022259" y="4300985"/>
            <a:ext cx="1489510" cy="2308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キッカー側の捕捉ゾーン</a:t>
            </a:r>
          </a:p>
        </p:txBody>
      </p:sp>
      <p:sp>
        <p:nvSpPr>
          <p:cNvPr id="2121" name="テキスト ボックス 78">
            <a:extLst>
              <a:ext uri="{FF2B5EF4-FFF2-40B4-BE49-F238E27FC236}">
                <a16:creationId xmlns:a16="http://schemas.microsoft.com/office/drawing/2014/main" id="{A1090960-4EE2-60CB-37E1-CF7AD63CD93D}"/>
              </a:ext>
            </a:extLst>
          </p:cNvPr>
          <p:cNvSpPr txBox="1"/>
          <p:nvPr/>
        </p:nvSpPr>
        <p:spPr>
          <a:xfrm>
            <a:off x="7083850" y="5622145"/>
            <a:ext cx="1569660" cy="2308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900" b="1" dirty="0">
                <a:latin typeface="游ゴシック" panose="020B0400000000000000" pitchFamily="50" charset="-128"/>
                <a:ea typeface="游ゴシック" panose="020B0400000000000000" pitchFamily="50" charset="-128"/>
              </a:rPr>
              <a:t>ドリブラー側の捕捉ゾーン</a:t>
            </a:r>
          </a:p>
        </p:txBody>
      </p:sp>
      <p:sp>
        <p:nvSpPr>
          <p:cNvPr id="2122" name="テキスト ボックス 1154">
            <a:extLst>
              <a:ext uri="{FF2B5EF4-FFF2-40B4-BE49-F238E27FC236}">
                <a16:creationId xmlns:a16="http://schemas.microsoft.com/office/drawing/2014/main" id="{22B127EC-685D-CDAC-E2C6-CBE77ACEF7A1}"/>
              </a:ext>
            </a:extLst>
          </p:cNvPr>
          <p:cNvSpPr txBox="1"/>
          <p:nvPr/>
        </p:nvSpPr>
        <p:spPr>
          <a:xfrm>
            <a:off x="6948740" y="4003387"/>
            <a:ext cx="3005951" cy="4001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1600" b="1" dirty="0">
                <a:latin typeface="游ゴシック" panose="020B0400000000000000" pitchFamily="50" charset="-128"/>
                <a:ea typeface="游ゴシック" panose="020B0400000000000000" pitchFamily="50" charset="-128"/>
              </a:rPr>
              <a:t>「</a:t>
            </a:r>
            <a:r>
              <a:rPr kumimoji="1" lang="ja-JP" altLang="en-US" sz="2000" b="1" dirty="0">
                <a:latin typeface="游ゴシック" panose="020B0400000000000000" pitchFamily="50" charset="-128"/>
                <a:ea typeface="游ゴシック" panose="020B0400000000000000" pitchFamily="50" charset="-128"/>
              </a:rPr>
              <a:t>ボール</a:t>
            </a:r>
            <a:r>
              <a:rPr kumimoji="1" lang="ja-JP" altLang="en-US" sz="1600" b="1" dirty="0">
                <a:latin typeface="游ゴシック" panose="020B0400000000000000" pitchFamily="50" charset="-128"/>
                <a:ea typeface="游ゴシック" panose="020B0400000000000000" pitchFamily="50" charset="-128"/>
              </a:rPr>
              <a:t>の</a:t>
            </a:r>
            <a:r>
              <a:rPr kumimoji="1" lang="ja-JP" altLang="en-US" sz="2000" b="1" dirty="0">
                <a:solidFill>
                  <a:srgbClr val="FF0000"/>
                </a:solidFill>
                <a:latin typeface="游ゴシック" panose="020B0400000000000000" pitchFamily="50" charset="-128"/>
                <a:ea typeface="游ゴシック" panose="020B0400000000000000" pitchFamily="50" charset="-128"/>
              </a:rPr>
              <a:t>主導権</a:t>
            </a:r>
            <a:r>
              <a:rPr kumimoji="1" lang="ja-JP" altLang="en-US" sz="1600" b="1" dirty="0">
                <a:latin typeface="游ゴシック" panose="020B0400000000000000" pitchFamily="50" charset="-128"/>
                <a:ea typeface="游ゴシック" panose="020B0400000000000000" pitchFamily="50" charset="-128"/>
              </a:rPr>
              <a:t>を</a:t>
            </a:r>
            <a:r>
              <a:rPr kumimoji="1" lang="ja-JP" altLang="en-US" sz="2000" b="1" dirty="0">
                <a:latin typeface="游ゴシック" panose="020B0400000000000000" pitchFamily="50" charset="-128"/>
                <a:ea typeface="游ゴシック" panose="020B0400000000000000" pitchFamily="50" charset="-128"/>
              </a:rPr>
              <a:t>握</a:t>
            </a:r>
            <a:r>
              <a:rPr kumimoji="1" lang="ja-JP" altLang="en-US" sz="1600" b="1" dirty="0">
                <a:latin typeface="游ゴシック" panose="020B0400000000000000" pitchFamily="50" charset="-128"/>
                <a:ea typeface="游ゴシック" panose="020B0400000000000000" pitchFamily="50" charset="-128"/>
              </a:rPr>
              <a:t>る」</a:t>
            </a:r>
          </a:p>
        </p:txBody>
      </p:sp>
      <p:sp>
        <p:nvSpPr>
          <p:cNvPr id="2123" name="テキスト ボックス 2122">
            <a:extLst>
              <a:ext uri="{FF2B5EF4-FFF2-40B4-BE49-F238E27FC236}">
                <a16:creationId xmlns:a16="http://schemas.microsoft.com/office/drawing/2014/main" id="{66F5245F-144A-FA67-95F7-E8BE73277AF6}"/>
              </a:ext>
            </a:extLst>
          </p:cNvPr>
          <p:cNvSpPr txBox="1"/>
          <p:nvPr/>
        </p:nvSpPr>
        <p:spPr>
          <a:xfrm>
            <a:off x="1279147" y="7722350"/>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▷写真１</a:t>
            </a:r>
          </a:p>
        </p:txBody>
      </p:sp>
      <p:sp>
        <p:nvSpPr>
          <p:cNvPr id="2124" name="テキスト ボックス 2123">
            <a:extLst>
              <a:ext uri="{FF2B5EF4-FFF2-40B4-BE49-F238E27FC236}">
                <a16:creationId xmlns:a16="http://schemas.microsoft.com/office/drawing/2014/main" id="{11B3114F-EBD2-2702-41B3-C379434ED6E2}"/>
              </a:ext>
            </a:extLst>
          </p:cNvPr>
          <p:cNvSpPr txBox="1"/>
          <p:nvPr/>
        </p:nvSpPr>
        <p:spPr>
          <a:xfrm>
            <a:off x="2937290" y="7741400"/>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▷写真２</a:t>
            </a:r>
          </a:p>
        </p:txBody>
      </p:sp>
      <p:sp>
        <p:nvSpPr>
          <p:cNvPr id="2125" name="テキスト ボックス 2124">
            <a:extLst>
              <a:ext uri="{FF2B5EF4-FFF2-40B4-BE49-F238E27FC236}">
                <a16:creationId xmlns:a16="http://schemas.microsoft.com/office/drawing/2014/main" id="{DDDC8E13-F1E1-0139-C3AF-A10B9133D816}"/>
              </a:ext>
            </a:extLst>
          </p:cNvPr>
          <p:cNvSpPr txBox="1"/>
          <p:nvPr/>
        </p:nvSpPr>
        <p:spPr>
          <a:xfrm>
            <a:off x="2483079" y="10163027"/>
            <a:ext cx="854868" cy="169277"/>
          </a:xfrm>
          <a:prstGeom prst="rect">
            <a:avLst/>
          </a:prstGeom>
          <a:noFill/>
        </p:spPr>
        <p:txBody>
          <a:bodyPr wrap="square" rtlCol="0">
            <a:spAutoFit/>
          </a:bodyPr>
          <a:lstStyle/>
          <a:p>
            <a:r>
              <a:rPr kumimoji="1" lang="ja-JP" altLang="en-US" sz="500" dirty="0">
                <a:latin typeface="游ゴシック" panose="020B0400000000000000" pitchFamily="50" charset="-128"/>
                <a:ea typeface="游ゴシック" panose="020B0400000000000000" pitchFamily="50" charset="-128"/>
              </a:rPr>
              <a:t>▷グラフ１</a:t>
            </a:r>
          </a:p>
        </p:txBody>
      </p:sp>
      <p:pic>
        <p:nvPicPr>
          <p:cNvPr id="2126" name="Picture 13">
            <a:extLst>
              <a:ext uri="{FF2B5EF4-FFF2-40B4-BE49-F238E27FC236}">
                <a16:creationId xmlns:a16="http://schemas.microsoft.com/office/drawing/2014/main" id="{6C77213B-B3FB-26E6-1E9C-2B40C6CC5E5B}"/>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9932575" y="2835444"/>
            <a:ext cx="1241915" cy="827418"/>
          </a:xfrm>
          <a:prstGeom prst="rect">
            <a:avLst/>
          </a:prstGeom>
          <a:noFill/>
          <a:extLst>
            <a:ext uri="{909E8E84-426E-40DD-AFC4-6F175D3DCCD1}">
              <a14:hiddenFill xmlns:a14="http://schemas.microsoft.com/office/drawing/2010/main">
                <a:solidFill>
                  <a:srgbClr val="FFFFFF"/>
                </a:solidFill>
              </a14:hiddenFill>
            </a:ext>
          </a:extLst>
        </p:spPr>
      </p:pic>
      <p:sp>
        <p:nvSpPr>
          <p:cNvPr id="2127" name="テキスト ボックス 2126">
            <a:extLst>
              <a:ext uri="{FF2B5EF4-FFF2-40B4-BE49-F238E27FC236}">
                <a16:creationId xmlns:a16="http://schemas.microsoft.com/office/drawing/2014/main" id="{4295A8DB-5C2B-2DF3-4297-6A0A340373FC}"/>
              </a:ext>
            </a:extLst>
          </p:cNvPr>
          <p:cNvSpPr txBox="1"/>
          <p:nvPr/>
        </p:nvSpPr>
        <p:spPr>
          <a:xfrm>
            <a:off x="7377016" y="5764343"/>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▷図</a:t>
            </a:r>
            <a:r>
              <a:rPr kumimoji="1" lang="en-US" altLang="ja-JP" sz="600" dirty="0">
                <a:latin typeface="游ゴシック" panose="020B0400000000000000" pitchFamily="50" charset="-128"/>
                <a:ea typeface="游ゴシック" panose="020B0400000000000000" pitchFamily="50" charset="-128"/>
              </a:rPr>
              <a:t>3</a:t>
            </a:r>
            <a:endParaRPr kumimoji="1" lang="ja-JP" altLang="en-US" sz="600" dirty="0">
              <a:latin typeface="游ゴシック" panose="020B0400000000000000" pitchFamily="50" charset="-128"/>
              <a:ea typeface="游ゴシック" panose="020B0400000000000000" pitchFamily="50" charset="-128"/>
            </a:endParaRPr>
          </a:p>
        </p:txBody>
      </p:sp>
      <p:sp>
        <p:nvSpPr>
          <p:cNvPr id="2128" name="テキスト ボックス 2127">
            <a:extLst>
              <a:ext uri="{FF2B5EF4-FFF2-40B4-BE49-F238E27FC236}">
                <a16:creationId xmlns:a16="http://schemas.microsoft.com/office/drawing/2014/main" id="{ED97219E-36D1-2367-7D85-E1BAB8377859}"/>
              </a:ext>
            </a:extLst>
          </p:cNvPr>
          <p:cNvSpPr txBox="1"/>
          <p:nvPr/>
        </p:nvSpPr>
        <p:spPr>
          <a:xfrm>
            <a:off x="3520528" y="7189847"/>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▷表１</a:t>
            </a:r>
          </a:p>
        </p:txBody>
      </p:sp>
      <p:sp>
        <p:nvSpPr>
          <p:cNvPr id="2129" name="テキスト ボックス 2128">
            <a:extLst>
              <a:ext uri="{FF2B5EF4-FFF2-40B4-BE49-F238E27FC236}">
                <a16:creationId xmlns:a16="http://schemas.microsoft.com/office/drawing/2014/main" id="{F5D154E0-F9A8-A753-F41A-9BBC779CE3AC}"/>
              </a:ext>
            </a:extLst>
          </p:cNvPr>
          <p:cNvSpPr txBox="1"/>
          <p:nvPr/>
        </p:nvSpPr>
        <p:spPr>
          <a:xfrm>
            <a:off x="6218383" y="5911141"/>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▷グラフ</a:t>
            </a:r>
            <a:r>
              <a:rPr kumimoji="1" lang="en-US" altLang="ja-JP" sz="600" dirty="0">
                <a:latin typeface="游ゴシック" panose="020B0400000000000000" pitchFamily="50" charset="-128"/>
                <a:ea typeface="游ゴシック" panose="020B0400000000000000" pitchFamily="50" charset="-128"/>
              </a:rPr>
              <a:t>2</a:t>
            </a:r>
            <a:endParaRPr kumimoji="1" lang="ja-JP" altLang="en-US" sz="600" dirty="0">
              <a:latin typeface="游ゴシック" panose="020B0400000000000000" pitchFamily="50" charset="-128"/>
              <a:ea typeface="游ゴシック" panose="020B0400000000000000" pitchFamily="50" charset="-128"/>
            </a:endParaRPr>
          </a:p>
        </p:txBody>
      </p:sp>
      <p:sp>
        <p:nvSpPr>
          <p:cNvPr id="2130" name="テキスト ボックス 2129">
            <a:extLst>
              <a:ext uri="{FF2B5EF4-FFF2-40B4-BE49-F238E27FC236}">
                <a16:creationId xmlns:a16="http://schemas.microsoft.com/office/drawing/2014/main" id="{D39C62BB-82DA-E17C-6075-7F8486EFBC29}"/>
              </a:ext>
            </a:extLst>
          </p:cNvPr>
          <p:cNvSpPr txBox="1"/>
          <p:nvPr/>
        </p:nvSpPr>
        <p:spPr>
          <a:xfrm>
            <a:off x="8551409" y="5428747"/>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▷図</a:t>
            </a:r>
            <a:r>
              <a:rPr kumimoji="1" lang="en-US" altLang="ja-JP" sz="600" dirty="0">
                <a:latin typeface="游ゴシック" panose="020B0400000000000000" pitchFamily="50" charset="-128"/>
                <a:ea typeface="游ゴシック" panose="020B0400000000000000" pitchFamily="50" charset="-128"/>
              </a:rPr>
              <a:t>2</a:t>
            </a:r>
            <a:endParaRPr kumimoji="1" lang="ja-JP" altLang="en-US" sz="600" dirty="0">
              <a:latin typeface="游ゴシック" panose="020B0400000000000000" pitchFamily="50" charset="-128"/>
              <a:ea typeface="游ゴシック" panose="020B0400000000000000" pitchFamily="50" charset="-128"/>
            </a:endParaRPr>
          </a:p>
        </p:txBody>
      </p:sp>
      <p:sp>
        <p:nvSpPr>
          <p:cNvPr id="2131" name="テキスト ボックス 2130">
            <a:extLst>
              <a:ext uri="{FF2B5EF4-FFF2-40B4-BE49-F238E27FC236}">
                <a16:creationId xmlns:a16="http://schemas.microsoft.com/office/drawing/2014/main" id="{2F7928AD-3146-ED53-C6AC-A87821650448}"/>
              </a:ext>
            </a:extLst>
          </p:cNvPr>
          <p:cNvSpPr txBox="1"/>
          <p:nvPr/>
        </p:nvSpPr>
        <p:spPr>
          <a:xfrm>
            <a:off x="10631450" y="7472680"/>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▷図</a:t>
            </a:r>
            <a:r>
              <a:rPr kumimoji="1" lang="en-US" altLang="ja-JP" sz="600" dirty="0">
                <a:latin typeface="游ゴシック" panose="020B0400000000000000" pitchFamily="50" charset="-128"/>
                <a:ea typeface="游ゴシック" panose="020B0400000000000000" pitchFamily="50" charset="-128"/>
              </a:rPr>
              <a:t>4</a:t>
            </a:r>
            <a:endParaRPr kumimoji="1" lang="ja-JP" altLang="en-US" sz="600" dirty="0">
              <a:latin typeface="游ゴシック" panose="020B0400000000000000" pitchFamily="50" charset="-128"/>
              <a:ea typeface="游ゴシック" panose="020B0400000000000000" pitchFamily="50" charset="-128"/>
            </a:endParaRPr>
          </a:p>
        </p:txBody>
      </p:sp>
      <p:sp>
        <p:nvSpPr>
          <p:cNvPr id="2132" name="テキスト ボックス 2131">
            <a:extLst>
              <a:ext uri="{FF2B5EF4-FFF2-40B4-BE49-F238E27FC236}">
                <a16:creationId xmlns:a16="http://schemas.microsoft.com/office/drawing/2014/main" id="{0526D335-22FF-6CC5-67A3-2163495D2F3C}"/>
              </a:ext>
            </a:extLst>
          </p:cNvPr>
          <p:cNvSpPr txBox="1"/>
          <p:nvPr/>
        </p:nvSpPr>
        <p:spPr>
          <a:xfrm>
            <a:off x="7071321" y="7682980"/>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▷図</a:t>
            </a:r>
            <a:r>
              <a:rPr kumimoji="1" lang="en-US" altLang="ja-JP" sz="600" dirty="0">
                <a:latin typeface="游ゴシック" panose="020B0400000000000000" pitchFamily="50" charset="-128"/>
                <a:ea typeface="游ゴシック" panose="020B0400000000000000" pitchFamily="50" charset="-128"/>
              </a:rPr>
              <a:t>5</a:t>
            </a:r>
            <a:endParaRPr kumimoji="1" lang="ja-JP" altLang="en-US" sz="600" dirty="0">
              <a:latin typeface="游ゴシック" panose="020B0400000000000000" pitchFamily="50" charset="-128"/>
              <a:ea typeface="游ゴシック" panose="020B0400000000000000" pitchFamily="50" charset="-128"/>
            </a:endParaRPr>
          </a:p>
        </p:txBody>
      </p:sp>
      <p:sp>
        <p:nvSpPr>
          <p:cNvPr id="2133" name="テキスト ボックス 2132">
            <a:extLst>
              <a:ext uri="{FF2B5EF4-FFF2-40B4-BE49-F238E27FC236}">
                <a16:creationId xmlns:a16="http://schemas.microsoft.com/office/drawing/2014/main" id="{4E2BD353-D950-ABA5-4C79-B7ED04E3D525}"/>
              </a:ext>
            </a:extLst>
          </p:cNvPr>
          <p:cNvSpPr txBox="1"/>
          <p:nvPr/>
        </p:nvSpPr>
        <p:spPr>
          <a:xfrm>
            <a:off x="10542488" y="10454113"/>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▷図</a:t>
            </a:r>
            <a:r>
              <a:rPr kumimoji="1" lang="en-US" altLang="ja-JP" sz="600" dirty="0">
                <a:latin typeface="游ゴシック" panose="020B0400000000000000" pitchFamily="50" charset="-128"/>
                <a:ea typeface="游ゴシック" panose="020B0400000000000000" pitchFamily="50" charset="-128"/>
              </a:rPr>
              <a:t>7</a:t>
            </a:r>
            <a:endParaRPr kumimoji="1" lang="ja-JP" altLang="en-US" sz="600" dirty="0">
              <a:latin typeface="游ゴシック" panose="020B0400000000000000" pitchFamily="50" charset="-128"/>
              <a:ea typeface="游ゴシック" panose="020B0400000000000000" pitchFamily="50" charset="-128"/>
            </a:endParaRPr>
          </a:p>
        </p:txBody>
      </p:sp>
      <p:sp>
        <p:nvSpPr>
          <p:cNvPr id="2134" name="テキスト ボックス 2133">
            <a:extLst>
              <a:ext uri="{FF2B5EF4-FFF2-40B4-BE49-F238E27FC236}">
                <a16:creationId xmlns:a16="http://schemas.microsoft.com/office/drawing/2014/main" id="{5EF93AC2-A4A6-491C-72A0-762F30B148ED}"/>
              </a:ext>
            </a:extLst>
          </p:cNvPr>
          <p:cNvSpPr txBox="1"/>
          <p:nvPr/>
        </p:nvSpPr>
        <p:spPr>
          <a:xfrm>
            <a:off x="8599034" y="10444632"/>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▷図</a:t>
            </a:r>
            <a:r>
              <a:rPr kumimoji="1" lang="en-US" altLang="ja-JP" sz="600" dirty="0">
                <a:latin typeface="游ゴシック" panose="020B0400000000000000" pitchFamily="50" charset="-128"/>
                <a:ea typeface="游ゴシック" panose="020B0400000000000000" pitchFamily="50" charset="-128"/>
              </a:rPr>
              <a:t>6</a:t>
            </a:r>
            <a:endParaRPr kumimoji="1" lang="ja-JP" altLang="en-US" sz="600" dirty="0">
              <a:latin typeface="游ゴシック" panose="020B0400000000000000" pitchFamily="50" charset="-128"/>
              <a:ea typeface="游ゴシック" panose="020B0400000000000000" pitchFamily="50" charset="-128"/>
            </a:endParaRPr>
          </a:p>
        </p:txBody>
      </p:sp>
      <p:sp>
        <p:nvSpPr>
          <p:cNvPr id="2135" name="テキスト ボックス 2134">
            <a:extLst>
              <a:ext uri="{FF2B5EF4-FFF2-40B4-BE49-F238E27FC236}">
                <a16:creationId xmlns:a16="http://schemas.microsoft.com/office/drawing/2014/main" id="{41C0D11D-BE8F-DE97-9284-738EB3BEDF43}"/>
              </a:ext>
            </a:extLst>
          </p:cNvPr>
          <p:cNvSpPr txBox="1"/>
          <p:nvPr/>
        </p:nvSpPr>
        <p:spPr>
          <a:xfrm>
            <a:off x="10485338" y="8642350"/>
            <a:ext cx="854868"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（図５参照）</a:t>
            </a:r>
          </a:p>
        </p:txBody>
      </p:sp>
      <p:pic>
        <p:nvPicPr>
          <p:cNvPr id="2136" name="Picture 12">
            <a:extLst>
              <a:ext uri="{FF2B5EF4-FFF2-40B4-BE49-F238E27FC236}">
                <a16:creationId xmlns:a16="http://schemas.microsoft.com/office/drawing/2014/main" id="{389F6B58-9FE0-0915-7D9C-992EB4A05AED}"/>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3141029" y="6214052"/>
            <a:ext cx="1805999" cy="1092724"/>
          </a:xfrm>
          <a:prstGeom prst="rect">
            <a:avLst/>
          </a:prstGeom>
          <a:noFill/>
          <a:extLst>
            <a:ext uri="{909E8E84-426E-40DD-AFC4-6F175D3DCCD1}">
              <a14:hiddenFill xmlns:a14="http://schemas.microsoft.com/office/drawing/2010/main">
                <a:solidFill>
                  <a:srgbClr val="FFFFFF"/>
                </a:solidFill>
              </a14:hiddenFill>
            </a:ext>
          </a:extLst>
        </p:spPr>
      </p:pic>
      <p:sp>
        <p:nvSpPr>
          <p:cNvPr id="2137" name="テキスト ボックス 74">
            <a:extLst>
              <a:ext uri="{FF2B5EF4-FFF2-40B4-BE49-F238E27FC236}">
                <a16:creationId xmlns:a16="http://schemas.microsoft.com/office/drawing/2014/main" id="{AEC258FD-72D7-66BA-0898-7906754D51D5}"/>
              </a:ext>
            </a:extLst>
          </p:cNvPr>
          <p:cNvSpPr txBox="1"/>
          <p:nvPr/>
        </p:nvSpPr>
        <p:spPr>
          <a:xfrm>
            <a:off x="11031356" y="5611176"/>
            <a:ext cx="3462825"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1600" b="1" dirty="0">
                <a:latin typeface="游ゴシック" panose="020B0400000000000000" pitchFamily="50" charset="-128"/>
                <a:ea typeface="游ゴシック" panose="020B0400000000000000" pitchFamily="50" charset="-128"/>
              </a:rPr>
              <a:t>「ラグ</a:t>
            </a:r>
            <a:r>
              <a:rPr lang="ja-JP" altLang="en-US" sz="1800" b="1" dirty="0">
                <a:solidFill>
                  <a:srgbClr val="FF0000"/>
                </a:solidFill>
                <a:latin typeface="游ゴシック" panose="020B0400000000000000" pitchFamily="50" charset="-128"/>
                <a:ea typeface="游ゴシック" panose="020B0400000000000000" pitchFamily="50" charset="-128"/>
              </a:rPr>
              <a:t>低減</a:t>
            </a:r>
            <a:r>
              <a:rPr lang="ja-JP" altLang="en-US" sz="1600" b="1" dirty="0">
                <a:latin typeface="游ゴシック" panose="020B0400000000000000" pitchFamily="50" charset="-128"/>
                <a:ea typeface="游ゴシック" panose="020B0400000000000000" pitchFamily="50" charset="-128"/>
              </a:rPr>
              <a:t>とブレ</a:t>
            </a:r>
            <a:r>
              <a:rPr lang="ja-JP" altLang="en-US" sz="1800" b="1" dirty="0">
                <a:solidFill>
                  <a:srgbClr val="FF0000"/>
                </a:solidFill>
                <a:latin typeface="游ゴシック" panose="020B0400000000000000" pitchFamily="50" charset="-128"/>
                <a:ea typeface="游ゴシック" panose="020B0400000000000000" pitchFamily="50" charset="-128"/>
              </a:rPr>
              <a:t>抑制</a:t>
            </a:r>
            <a:r>
              <a:rPr lang="ja-JP" altLang="en-US" sz="1600" b="1" dirty="0">
                <a:latin typeface="游ゴシック" panose="020B0400000000000000" pitchFamily="50" charset="-128"/>
                <a:ea typeface="游ゴシック" panose="020B0400000000000000" pitchFamily="50" charset="-128"/>
              </a:rPr>
              <a:t>」</a:t>
            </a:r>
            <a:endParaRPr kumimoji="1" lang="ja-JP" altLang="en-US" sz="1600" b="1" dirty="0">
              <a:latin typeface="游ゴシック" panose="020B0400000000000000" pitchFamily="50" charset="-128"/>
              <a:ea typeface="游ゴシック" panose="020B0400000000000000" pitchFamily="50" charset="-128"/>
            </a:endParaRPr>
          </a:p>
        </p:txBody>
      </p:sp>
      <p:sp>
        <p:nvSpPr>
          <p:cNvPr id="2138" name="四角形: 角を丸くする 2137">
            <a:extLst>
              <a:ext uri="{FF2B5EF4-FFF2-40B4-BE49-F238E27FC236}">
                <a16:creationId xmlns:a16="http://schemas.microsoft.com/office/drawing/2014/main" id="{C644CCD5-87AA-6783-399D-1A2366D6C488}"/>
              </a:ext>
            </a:extLst>
          </p:cNvPr>
          <p:cNvSpPr/>
          <p:nvPr/>
        </p:nvSpPr>
        <p:spPr>
          <a:xfrm>
            <a:off x="13422472" y="6318082"/>
            <a:ext cx="365678" cy="7747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9pPr>
          </a:lstStyle>
          <a:p>
            <a:pPr algn="ctr"/>
            <a:endParaRPr kumimoji="1" lang="ja-JP" altLang="en-US"/>
          </a:p>
        </p:txBody>
      </p:sp>
      <p:sp>
        <p:nvSpPr>
          <p:cNvPr id="2139" name="テキスト ボックス 79">
            <a:extLst>
              <a:ext uri="{FF2B5EF4-FFF2-40B4-BE49-F238E27FC236}">
                <a16:creationId xmlns:a16="http://schemas.microsoft.com/office/drawing/2014/main" id="{F0C353CE-5513-E215-9883-F42CDCE037E2}"/>
              </a:ext>
            </a:extLst>
          </p:cNvPr>
          <p:cNvSpPr txBox="1"/>
          <p:nvPr/>
        </p:nvSpPr>
        <p:spPr>
          <a:xfrm>
            <a:off x="13198542" y="6255058"/>
            <a:ext cx="519113" cy="1692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500" b="1" dirty="0">
                <a:latin typeface="游ゴシック" panose="020B0400000000000000" pitchFamily="50" charset="-128"/>
                <a:ea typeface="游ゴシック" panose="020B0400000000000000" pitchFamily="50" charset="-128"/>
              </a:rPr>
              <a:t>アナログ値</a:t>
            </a:r>
          </a:p>
        </p:txBody>
      </p:sp>
      <p:sp>
        <p:nvSpPr>
          <p:cNvPr id="2140" name="四角形: 角を丸くする 2139">
            <a:extLst>
              <a:ext uri="{FF2B5EF4-FFF2-40B4-BE49-F238E27FC236}">
                <a16:creationId xmlns:a16="http://schemas.microsoft.com/office/drawing/2014/main" id="{76DDBA11-2C3C-FC37-6E17-122BAD16C03B}"/>
              </a:ext>
            </a:extLst>
          </p:cNvPr>
          <p:cNvSpPr/>
          <p:nvPr/>
        </p:nvSpPr>
        <p:spPr>
          <a:xfrm>
            <a:off x="14434373" y="7077701"/>
            <a:ext cx="484740" cy="9175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9pPr>
          </a:lstStyle>
          <a:p>
            <a:pPr algn="ctr"/>
            <a:endParaRPr kumimoji="1" lang="ja-JP" altLang="en-US"/>
          </a:p>
        </p:txBody>
      </p:sp>
      <p:sp>
        <p:nvSpPr>
          <p:cNvPr id="2141" name="四角形: 角を丸くする 2140">
            <a:extLst>
              <a:ext uri="{FF2B5EF4-FFF2-40B4-BE49-F238E27FC236}">
                <a16:creationId xmlns:a16="http://schemas.microsoft.com/office/drawing/2014/main" id="{F9B6E788-4CD5-BE92-0C8F-953594852F09}"/>
              </a:ext>
            </a:extLst>
          </p:cNvPr>
          <p:cNvSpPr/>
          <p:nvPr/>
        </p:nvSpPr>
        <p:spPr>
          <a:xfrm>
            <a:off x="13758007" y="6920759"/>
            <a:ext cx="538163" cy="12509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9pPr>
          </a:lstStyle>
          <a:p>
            <a:pPr algn="ctr"/>
            <a:endParaRPr kumimoji="1" lang="ja-JP" altLang="en-US"/>
          </a:p>
        </p:txBody>
      </p:sp>
      <p:sp>
        <p:nvSpPr>
          <p:cNvPr id="2142" name="矢印: 下 2141">
            <a:extLst>
              <a:ext uri="{FF2B5EF4-FFF2-40B4-BE49-F238E27FC236}">
                <a16:creationId xmlns:a16="http://schemas.microsoft.com/office/drawing/2014/main" id="{573A38E2-D9D6-C639-51F2-9F9D8B9BC7A9}"/>
              </a:ext>
            </a:extLst>
          </p:cNvPr>
          <p:cNvSpPr/>
          <p:nvPr/>
        </p:nvSpPr>
        <p:spPr>
          <a:xfrm rot="16200000">
            <a:off x="14030974" y="6437968"/>
            <a:ext cx="72394" cy="865824"/>
          </a:xfrm>
          <a:prstGeom prst="downArrow">
            <a:avLst>
              <a:gd name="adj1" fmla="val 50000"/>
              <a:gd name="adj2" fmla="val 198018"/>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kumimoji="1" lang="ja-JP" altLang="en-US"/>
          </a:p>
        </p:txBody>
      </p:sp>
      <p:sp>
        <p:nvSpPr>
          <p:cNvPr id="2143" name="テキスト ボックス 87">
            <a:extLst>
              <a:ext uri="{FF2B5EF4-FFF2-40B4-BE49-F238E27FC236}">
                <a16:creationId xmlns:a16="http://schemas.microsoft.com/office/drawing/2014/main" id="{0FFC33EE-A7C4-A01D-17F7-5C8F99A5AE0F}"/>
              </a:ext>
            </a:extLst>
          </p:cNvPr>
          <p:cNvSpPr txBox="1"/>
          <p:nvPr/>
        </p:nvSpPr>
        <p:spPr>
          <a:xfrm>
            <a:off x="13681889" y="6869217"/>
            <a:ext cx="732374" cy="1692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500" b="1" dirty="0">
                <a:latin typeface="游ゴシック" panose="020B0400000000000000" pitchFamily="50" charset="-128"/>
                <a:ea typeface="游ゴシック" panose="020B0400000000000000" pitchFamily="50" charset="-128"/>
              </a:rPr>
              <a:t>ボールが遠ざかる</a:t>
            </a:r>
          </a:p>
        </p:txBody>
      </p:sp>
      <p:pic>
        <p:nvPicPr>
          <p:cNvPr id="2144" name="図 2143">
            <a:extLst>
              <a:ext uri="{FF2B5EF4-FFF2-40B4-BE49-F238E27FC236}">
                <a16:creationId xmlns:a16="http://schemas.microsoft.com/office/drawing/2014/main" id="{04BD8AB9-B49A-2ADC-53E1-17FE1448FF7A}"/>
              </a:ext>
            </a:extLst>
          </p:cNvPr>
          <p:cNvPicPr>
            <a:picLocks noChangeAspect="1"/>
          </p:cNvPicPr>
          <p:nvPr/>
        </p:nvPicPr>
        <p:blipFill>
          <a:blip r:embed="rId49"/>
          <a:stretch>
            <a:fillRect/>
          </a:stretch>
        </p:blipFill>
        <p:spPr>
          <a:xfrm>
            <a:off x="13287059" y="6420745"/>
            <a:ext cx="859800" cy="86219"/>
          </a:xfrm>
          <a:prstGeom prst="rect">
            <a:avLst/>
          </a:prstGeom>
        </p:spPr>
      </p:pic>
      <p:sp>
        <p:nvSpPr>
          <p:cNvPr id="2145" name="テキスト ボックス 1206">
            <a:extLst>
              <a:ext uri="{FF2B5EF4-FFF2-40B4-BE49-F238E27FC236}">
                <a16:creationId xmlns:a16="http://schemas.microsoft.com/office/drawing/2014/main" id="{D6C2997A-70EA-ADAB-B67D-22F72FCC6FBD}"/>
              </a:ext>
            </a:extLst>
          </p:cNvPr>
          <p:cNvSpPr txBox="1"/>
          <p:nvPr/>
        </p:nvSpPr>
        <p:spPr>
          <a:xfrm>
            <a:off x="13038305" y="7280214"/>
            <a:ext cx="854868" cy="18466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600" dirty="0">
                <a:latin typeface="游ゴシック" panose="020B0400000000000000" pitchFamily="50" charset="-128"/>
                <a:ea typeface="游ゴシック" panose="020B0400000000000000" pitchFamily="50" charset="-128"/>
              </a:rPr>
              <a:t>▷グラフ</a:t>
            </a:r>
            <a:r>
              <a:rPr kumimoji="1" lang="en-US" altLang="ja-JP" sz="600" dirty="0">
                <a:latin typeface="游ゴシック" panose="020B0400000000000000" pitchFamily="50" charset="-128"/>
                <a:ea typeface="游ゴシック" panose="020B0400000000000000" pitchFamily="50" charset="-128"/>
              </a:rPr>
              <a:t>3</a:t>
            </a:r>
            <a:endParaRPr kumimoji="1" lang="ja-JP" altLang="en-US" sz="600" dirty="0">
              <a:latin typeface="游ゴシック" panose="020B0400000000000000" pitchFamily="50" charset="-128"/>
              <a:ea typeface="游ゴシック" panose="020B0400000000000000" pitchFamily="50" charset="-128"/>
            </a:endParaRPr>
          </a:p>
        </p:txBody>
      </p:sp>
      <p:sp>
        <p:nvSpPr>
          <p:cNvPr id="2146" name="正方形/長方形 2145">
            <a:extLst>
              <a:ext uri="{FF2B5EF4-FFF2-40B4-BE49-F238E27FC236}">
                <a16:creationId xmlns:a16="http://schemas.microsoft.com/office/drawing/2014/main" id="{9FCEB462-F102-4C8D-4DD3-4291E1E5C43D}"/>
              </a:ext>
            </a:extLst>
          </p:cNvPr>
          <p:cNvSpPr/>
          <p:nvPr/>
        </p:nvSpPr>
        <p:spPr>
          <a:xfrm>
            <a:off x="14009688" y="7081836"/>
            <a:ext cx="928688" cy="90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7" name="テキスト ボックス 82">
            <a:extLst>
              <a:ext uri="{FF2B5EF4-FFF2-40B4-BE49-F238E27FC236}">
                <a16:creationId xmlns:a16="http://schemas.microsoft.com/office/drawing/2014/main" id="{B21DF464-51A6-2EE9-0A76-C8A80E6A073A}"/>
              </a:ext>
            </a:extLst>
          </p:cNvPr>
          <p:cNvSpPr txBox="1"/>
          <p:nvPr/>
        </p:nvSpPr>
        <p:spPr>
          <a:xfrm>
            <a:off x="14671665" y="7048006"/>
            <a:ext cx="322799" cy="1692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500" b="1" dirty="0">
                <a:latin typeface="游ゴシック" panose="020B0400000000000000" pitchFamily="50" charset="-128"/>
                <a:ea typeface="游ゴシック" panose="020B0400000000000000" pitchFamily="50" charset="-128"/>
              </a:rPr>
              <a:t>時間</a:t>
            </a:r>
          </a:p>
        </p:txBody>
      </p:sp>
      <p:pic>
        <p:nvPicPr>
          <p:cNvPr id="2148" name="図 2147">
            <a:extLst>
              <a:ext uri="{FF2B5EF4-FFF2-40B4-BE49-F238E27FC236}">
                <a16:creationId xmlns:a16="http://schemas.microsoft.com/office/drawing/2014/main" id="{2A169A83-F823-8169-5EA3-83A3F8F1BA98}"/>
              </a:ext>
            </a:extLst>
          </p:cNvPr>
          <p:cNvPicPr>
            <a:picLocks noChangeAspect="1"/>
          </p:cNvPicPr>
          <p:nvPr/>
        </p:nvPicPr>
        <p:blipFill>
          <a:blip r:embed="rId50"/>
          <a:stretch>
            <a:fillRect/>
          </a:stretch>
        </p:blipFill>
        <p:spPr>
          <a:xfrm>
            <a:off x="11153143" y="8782626"/>
            <a:ext cx="1722580" cy="1252290"/>
          </a:xfrm>
          <a:prstGeom prst="rect">
            <a:avLst/>
          </a:prstGeom>
        </p:spPr>
      </p:pic>
      <p:sp>
        <p:nvSpPr>
          <p:cNvPr id="2149" name="テキスト ボックス 2148">
            <a:extLst>
              <a:ext uri="{FF2B5EF4-FFF2-40B4-BE49-F238E27FC236}">
                <a16:creationId xmlns:a16="http://schemas.microsoft.com/office/drawing/2014/main" id="{ED27A1AE-18DD-5C72-2333-E7B61092FE0E}"/>
              </a:ext>
            </a:extLst>
          </p:cNvPr>
          <p:cNvSpPr txBox="1"/>
          <p:nvPr/>
        </p:nvSpPr>
        <p:spPr>
          <a:xfrm>
            <a:off x="11080046" y="8384023"/>
            <a:ext cx="2546776" cy="415498"/>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グラフ</a:t>
            </a:r>
            <a:r>
              <a:rPr lang="en-US" altLang="ja-JP" sz="700" dirty="0">
                <a:latin typeface="游ゴシック" panose="020B0400000000000000" pitchFamily="50" charset="-128"/>
                <a:ea typeface="游ゴシック" panose="020B0400000000000000" pitchFamily="50" charset="-128"/>
              </a:rPr>
              <a:t>4</a:t>
            </a:r>
            <a:r>
              <a:rPr lang="ja-JP" altLang="en-US" sz="700" dirty="0">
                <a:latin typeface="游ゴシック" panose="020B0400000000000000" pitchFamily="50" charset="-128"/>
                <a:ea typeface="游ゴシック" panose="020B0400000000000000" pitchFamily="50" charset="-128"/>
              </a:rPr>
              <a:t>を見ると、白色光を使った場合の</a:t>
            </a:r>
            <a:endParaRPr lang="en-US" altLang="ja-JP" sz="700" dirty="0">
              <a:latin typeface="游ゴシック" panose="020B0400000000000000" pitchFamily="50" charset="-128"/>
              <a:ea typeface="游ゴシック" panose="020B0400000000000000" pitchFamily="50" charset="-128"/>
            </a:endParaRPr>
          </a:p>
          <a:p>
            <a:r>
              <a:rPr lang="ja-JP" altLang="en-US" sz="700" dirty="0">
                <a:latin typeface="游ゴシック" panose="020B0400000000000000" pitchFamily="50" charset="-128"/>
                <a:ea typeface="游ゴシック" panose="020B0400000000000000" pitchFamily="50" charset="-128"/>
              </a:rPr>
              <a:t>最小値と最大値が</a:t>
            </a:r>
            <a:r>
              <a:rPr lang="ja-JP" altLang="en-US" sz="700" b="1" dirty="0">
                <a:latin typeface="游ゴシック" panose="020B0400000000000000" pitchFamily="50" charset="-128"/>
                <a:ea typeface="游ゴシック" panose="020B0400000000000000" pitchFamily="50" charset="-128"/>
              </a:rPr>
              <a:t>他の色よりも高く</a:t>
            </a:r>
            <a:endParaRPr lang="en-US" altLang="ja-JP" sz="700" b="1" dirty="0">
              <a:latin typeface="游ゴシック" panose="020B0400000000000000" pitchFamily="50" charset="-128"/>
              <a:ea typeface="游ゴシック" panose="020B0400000000000000" pitchFamily="50" charset="-128"/>
            </a:endParaRPr>
          </a:p>
          <a:p>
            <a:r>
              <a:rPr lang="ja-JP" altLang="en-US" sz="700" b="1" dirty="0">
                <a:latin typeface="游ゴシック" panose="020B0400000000000000" pitchFamily="50" charset="-128"/>
                <a:ea typeface="游ゴシック" panose="020B0400000000000000" pitchFamily="50" charset="-128"/>
              </a:rPr>
              <a:t>なっている</a:t>
            </a:r>
            <a:r>
              <a:rPr lang="ja-JP" altLang="en-US" sz="700" dirty="0">
                <a:latin typeface="游ゴシック" panose="020B0400000000000000" pitchFamily="50" charset="-128"/>
                <a:ea typeface="游ゴシック" panose="020B0400000000000000" pitchFamily="50" charset="-128"/>
              </a:rPr>
              <a:t>ことがわかります。</a:t>
            </a:r>
            <a:endParaRPr lang="en-US" altLang="ja-JP" sz="700" dirty="0">
              <a:latin typeface="游ゴシック" panose="020B0400000000000000" pitchFamily="50" charset="-128"/>
              <a:ea typeface="游ゴシック" panose="020B0400000000000000" pitchFamily="50" charset="-128"/>
            </a:endParaRPr>
          </a:p>
        </p:txBody>
      </p:sp>
      <p:pic>
        <p:nvPicPr>
          <p:cNvPr id="2150" name="Picture 5">
            <a:extLst>
              <a:ext uri="{FF2B5EF4-FFF2-40B4-BE49-F238E27FC236}">
                <a16:creationId xmlns:a16="http://schemas.microsoft.com/office/drawing/2014/main" id="{C44695AC-46FF-6BCC-C8EE-639983ADCA4F}"/>
              </a:ext>
            </a:extLst>
          </p:cNvPr>
          <p:cNvPicPr>
            <a:picLocks noChangeAspect="1" noChangeArrowheads="1"/>
          </p:cNvPicPr>
          <p:nvPr/>
        </p:nvPicPr>
        <p:blipFill rotWithShape="1">
          <a:blip r:embed="rId51">
            <a:extLst>
              <a:ext uri="{28A0092B-C50C-407E-A947-70E740481C1C}">
                <a14:useLocalDpi xmlns:a14="http://schemas.microsoft.com/office/drawing/2010/main" val="0"/>
              </a:ext>
            </a:extLst>
          </a:blip>
          <a:srcRect l="2416" t="10111" r="7536" b="4538"/>
          <a:stretch/>
        </p:blipFill>
        <p:spPr bwMode="auto">
          <a:xfrm>
            <a:off x="13241828" y="8921223"/>
            <a:ext cx="1681678" cy="1125146"/>
          </a:xfrm>
          <a:prstGeom prst="rect">
            <a:avLst/>
          </a:prstGeom>
          <a:noFill/>
          <a:extLst>
            <a:ext uri="{909E8E84-426E-40DD-AFC4-6F175D3DCCD1}">
              <a14:hiddenFill xmlns:a14="http://schemas.microsoft.com/office/drawing/2010/main">
                <a:solidFill>
                  <a:srgbClr val="FFFFFF"/>
                </a:solidFill>
              </a14:hiddenFill>
            </a:ext>
          </a:extLst>
        </p:spPr>
      </p:pic>
      <p:sp>
        <p:nvSpPr>
          <p:cNvPr id="2151" name="正方形/長方形 2150">
            <a:extLst>
              <a:ext uri="{FF2B5EF4-FFF2-40B4-BE49-F238E27FC236}">
                <a16:creationId xmlns:a16="http://schemas.microsoft.com/office/drawing/2014/main" id="{8284D5F7-A4FD-D897-0A76-E97C856524B2}"/>
              </a:ext>
            </a:extLst>
          </p:cNvPr>
          <p:cNvSpPr/>
          <p:nvPr/>
        </p:nvSpPr>
        <p:spPr>
          <a:xfrm>
            <a:off x="11432343" y="8831315"/>
            <a:ext cx="1225950" cy="1424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2" name="テキスト ボックス 2151">
            <a:extLst>
              <a:ext uri="{FF2B5EF4-FFF2-40B4-BE49-F238E27FC236}">
                <a16:creationId xmlns:a16="http://schemas.microsoft.com/office/drawing/2014/main" id="{410CF6A4-CD64-9CC6-A83B-11252AE4BAD2}"/>
              </a:ext>
            </a:extLst>
          </p:cNvPr>
          <p:cNvSpPr txBox="1"/>
          <p:nvPr/>
        </p:nvSpPr>
        <p:spPr>
          <a:xfrm>
            <a:off x="11575649" y="8783331"/>
            <a:ext cx="1200394" cy="200055"/>
          </a:xfrm>
          <a:prstGeom prst="rect">
            <a:avLst/>
          </a:prstGeom>
          <a:noFill/>
        </p:spPr>
        <p:txBody>
          <a:bodyPr wrap="square" rtlCol="0">
            <a:spAutoFit/>
          </a:bodyPr>
          <a:lstStyle/>
          <a:p>
            <a:r>
              <a:rPr kumimoji="1" lang="ja-JP" altLang="en-US" sz="700" b="1" dirty="0">
                <a:latin typeface="游ゴシック" panose="020B0400000000000000" pitchFamily="50" charset="-128"/>
                <a:ea typeface="游ゴシック" panose="020B0400000000000000" pitchFamily="50" charset="-128"/>
              </a:rPr>
              <a:t>色ごとの反応値の違い</a:t>
            </a:r>
            <a:endParaRPr kumimoji="1" lang="ja-JP" altLang="en-US" sz="600" b="1" dirty="0">
              <a:latin typeface="游ゴシック" panose="020B0400000000000000" pitchFamily="50" charset="-128"/>
              <a:ea typeface="游ゴシック" panose="020B0400000000000000" pitchFamily="50" charset="-128"/>
            </a:endParaRPr>
          </a:p>
        </p:txBody>
      </p:sp>
      <p:sp>
        <p:nvSpPr>
          <p:cNvPr id="2153" name="テキスト ボックス 2152">
            <a:extLst>
              <a:ext uri="{FF2B5EF4-FFF2-40B4-BE49-F238E27FC236}">
                <a16:creationId xmlns:a16="http://schemas.microsoft.com/office/drawing/2014/main" id="{8490061C-2D98-5922-2F42-E53CECF92208}"/>
              </a:ext>
            </a:extLst>
          </p:cNvPr>
          <p:cNvSpPr txBox="1"/>
          <p:nvPr/>
        </p:nvSpPr>
        <p:spPr>
          <a:xfrm>
            <a:off x="13601048" y="8757526"/>
            <a:ext cx="1257951" cy="200055"/>
          </a:xfrm>
          <a:prstGeom prst="rect">
            <a:avLst/>
          </a:prstGeom>
          <a:noFill/>
        </p:spPr>
        <p:txBody>
          <a:bodyPr wrap="square" rtlCol="0">
            <a:spAutoFit/>
          </a:bodyPr>
          <a:lstStyle/>
          <a:p>
            <a:r>
              <a:rPr kumimoji="1" lang="ja-JP" altLang="en-US" sz="700" b="1" dirty="0">
                <a:latin typeface="游ゴシック" panose="020B0400000000000000" pitchFamily="50" charset="-128"/>
                <a:ea typeface="游ゴシック" panose="020B0400000000000000" pitchFamily="50" charset="-128"/>
              </a:rPr>
              <a:t>各色の最大値と最小値の差</a:t>
            </a:r>
            <a:endParaRPr kumimoji="1" lang="ja-JP" altLang="en-US" sz="600" b="1" dirty="0">
              <a:latin typeface="游ゴシック" panose="020B0400000000000000" pitchFamily="50" charset="-128"/>
              <a:ea typeface="游ゴシック" panose="020B0400000000000000" pitchFamily="50" charset="-128"/>
            </a:endParaRPr>
          </a:p>
        </p:txBody>
      </p:sp>
      <p:sp>
        <p:nvSpPr>
          <p:cNvPr id="2154" name="四角形: 角を丸くする 2153">
            <a:extLst>
              <a:ext uri="{FF2B5EF4-FFF2-40B4-BE49-F238E27FC236}">
                <a16:creationId xmlns:a16="http://schemas.microsoft.com/office/drawing/2014/main" id="{D30F3204-C799-A4FA-1A39-CBD3629E489A}"/>
              </a:ext>
            </a:extLst>
          </p:cNvPr>
          <p:cNvSpPr/>
          <p:nvPr/>
        </p:nvSpPr>
        <p:spPr>
          <a:xfrm>
            <a:off x="4125485" y="1420861"/>
            <a:ext cx="2579942" cy="1338474"/>
          </a:xfrm>
          <a:prstGeom prst="roundRect">
            <a:avLst>
              <a:gd name="adj" fmla="val 10146"/>
            </a:avLst>
          </a:prstGeom>
          <a:noFill/>
          <a:ln w="952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155" name="フローチャート: 他ページ結合子 2154">
            <a:extLst>
              <a:ext uri="{FF2B5EF4-FFF2-40B4-BE49-F238E27FC236}">
                <a16:creationId xmlns:a16="http://schemas.microsoft.com/office/drawing/2014/main" id="{D86B0363-D485-00E4-0DBE-CDE2D69B5B52}"/>
              </a:ext>
            </a:extLst>
          </p:cNvPr>
          <p:cNvSpPr/>
          <p:nvPr/>
        </p:nvSpPr>
        <p:spPr>
          <a:xfrm rot="16200000">
            <a:off x="4404455" y="1728504"/>
            <a:ext cx="137297" cy="621318"/>
          </a:xfrm>
          <a:prstGeom prst="flowChartOffpageConnector">
            <a:avLst/>
          </a:prstGeom>
          <a:solidFill>
            <a:schemeClr val="accent4">
              <a:lumMod val="60000"/>
              <a:lumOff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vert="eaVert" lIns="0" tIns="0" rIns="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ltLang="ja-JP" sz="500">
              <a:solidFill>
                <a:schemeClr val="tx1"/>
              </a:solidFill>
            </a:endParaRPr>
          </a:p>
        </p:txBody>
      </p:sp>
      <p:sp>
        <p:nvSpPr>
          <p:cNvPr id="2156" name="テキスト ボックス 124">
            <a:extLst>
              <a:ext uri="{FF2B5EF4-FFF2-40B4-BE49-F238E27FC236}">
                <a16:creationId xmlns:a16="http://schemas.microsoft.com/office/drawing/2014/main" id="{F42ACE52-7E3F-2164-CCA8-6326A6D2663A}"/>
              </a:ext>
            </a:extLst>
          </p:cNvPr>
          <p:cNvSpPr txBox="1"/>
          <p:nvPr/>
        </p:nvSpPr>
        <p:spPr>
          <a:xfrm>
            <a:off x="4175950" y="2177136"/>
            <a:ext cx="548715" cy="53860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500" dirty="0">
                <a:latin typeface="游ゴシック" panose="020B0400000000000000" pitchFamily="50" charset="-128"/>
                <a:ea typeface="游ゴシック" panose="020B0400000000000000" pitchFamily="50" charset="-128"/>
              </a:rPr>
              <a:t>チームの</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各メンバーが、</a:t>
            </a:r>
            <a:br>
              <a:rPr lang="ja-JP" altLang="en-US" sz="500" dirty="0">
                <a:latin typeface="游ゴシック" panose="020B0400000000000000" pitchFamily="50" charset="-128"/>
                <a:ea typeface="游ゴシック" panose="020B0400000000000000" pitchFamily="50" charset="-128"/>
              </a:rPr>
            </a:br>
            <a:r>
              <a:rPr lang="ja-JP" altLang="en-US" sz="500" dirty="0">
                <a:latin typeface="游ゴシック" panose="020B0400000000000000" pitchFamily="50" charset="-128"/>
                <a:ea typeface="游ゴシック" panose="020B0400000000000000" pitchFamily="50" charset="-128"/>
              </a:rPr>
              <a:t>単独で単純な</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ロボットを組み</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立てられる</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程度の技術力を</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身につける</a:t>
            </a:r>
            <a:r>
              <a:rPr lang="ja-JP" altLang="en-US" sz="500" dirty="0"/>
              <a:t>。</a:t>
            </a:r>
            <a:endParaRPr lang="en-US" altLang="ja-JP" sz="500" dirty="0">
              <a:latin typeface="游ゴシック" panose="020B0400000000000000" pitchFamily="50" charset="-128"/>
              <a:ea typeface="游ゴシック" panose="020B0400000000000000" pitchFamily="50" charset="-128"/>
            </a:endParaRPr>
          </a:p>
        </p:txBody>
      </p:sp>
      <p:sp>
        <p:nvSpPr>
          <p:cNvPr id="2157" name="テキスト ボックス 126">
            <a:extLst>
              <a:ext uri="{FF2B5EF4-FFF2-40B4-BE49-F238E27FC236}">
                <a16:creationId xmlns:a16="http://schemas.microsoft.com/office/drawing/2014/main" id="{00813AA6-E9B0-DDB3-9AAE-D1902CBE514B}"/>
              </a:ext>
            </a:extLst>
          </p:cNvPr>
          <p:cNvSpPr txBox="1"/>
          <p:nvPr/>
        </p:nvSpPr>
        <p:spPr>
          <a:xfrm>
            <a:off x="4740849" y="2177282"/>
            <a:ext cx="548715" cy="53860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500" dirty="0">
                <a:latin typeface="游ゴシック" panose="020B0400000000000000" pitchFamily="50" charset="-128"/>
                <a:ea typeface="游ゴシック" panose="020B0400000000000000" pitchFamily="50" charset="-128"/>
              </a:rPr>
              <a:t>チーム内で</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担当分けをし、</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限られた</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時間の中で、</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各メンバーが</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特化した</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技術を習得する。</a:t>
            </a:r>
            <a:endParaRPr lang="en-US" altLang="ja-JP" sz="200" dirty="0">
              <a:latin typeface="游ゴシック" panose="020B0400000000000000" pitchFamily="50" charset="-128"/>
              <a:ea typeface="游ゴシック" panose="020B0400000000000000" pitchFamily="50" charset="-128"/>
            </a:endParaRPr>
          </a:p>
        </p:txBody>
      </p:sp>
      <p:sp>
        <p:nvSpPr>
          <p:cNvPr id="2158" name="テキスト ボックス 1024">
            <a:extLst>
              <a:ext uri="{FF2B5EF4-FFF2-40B4-BE49-F238E27FC236}">
                <a16:creationId xmlns:a16="http://schemas.microsoft.com/office/drawing/2014/main" id="{DCE497CB-D05B-E27C-B4B7-0ECDEEB1B825}"/>
              </a:ext>
            </a:extLst>
          </p:cNvPr>
          <p:cNvSpPr txBox="1"/>
          <p:nvPr/>
        </p:nvSpPr>
        <p:spPr>
          <a:xfrm>
            <a:off x="5332425" y="2182846"/>
            <a:ext cx="976733" cy="461665"/>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500" dirty="0">
                <a:latin typeface="游ゴシック" panose="020B0400000000000000" pitchFamily="50" charset="-128"/>
                <a:ea typeface="游ゴシック" panose="020B0400000000000000" pitchFamily="50" charset="-128"/>
              </a:rPr>
              <a:t>全国大会の反省を</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踏まえ、実装したい機構について</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話し合い、必要な技術を</a:t>
            </a:r>
            <a:endParaRPr lang="en-US" altLang="ja-JP" sz="500" dirty="0">
              <a:latin typeface="游ゴシック" panose="020B0400000000000000" pitchFamily="50" charset="-128"/>
              <a:ea typeface="游ゴシック" panose="020B0400000000000000" pitchFamily="50" charset="-128"/>
            </a:endParaRPr>
          </a:p>
          <a:p>
            <a:r>
              <a:rPr lang="ja-JP" altLang="en-US" sz="500" dirty="0">
                <a:latin typeface="游ゴシック" panose="020B0400000000000000" pitchFamily="50" charset="-128"/>
                <a:ea typeface="游ゴシック" panose="020B0400000000000000" pitchFamily="50" charset="-128"/>
              </a:rPr>
              <a:t>考えた上で計画を立てる。</a:t>
            </a:r>
            <a:br>
              <a:rPr lang="ja-JP" altLang="en-US" sz="500" dirty="0">
                <a:latin typeface="游ゴシック" panose="020B0400000000000000" pitchFamily="50" charset="-128"/>
                <a:ea typeface="游ゴシック" panose="020B0400000000000000" pitchFamily="50" charset="-128"/>
              </a:rPr>
            </a:br>
            <a:r>
              <a:rPr lang="ja-JP" altLang="en-US" sz="500" dirty="0">
                <a:latin typeface="游ゴシック" panose="020B0400000000000000" pitchFamily="50" charset="-128"/>
                <a:ea typeface="游ゴシック" panose="020B0400000000000000" pitchFamily="50" charset="-128"/>
              </a:rPr>
              <a:t>手順をしっかり踏みながら、</a:t>
            </a:r>
            <a:br>
              <a:rPr lang="ja-JP" altLang="en-US" sz="500" dirty="0">
                <a:latin typeface="游ゴシック" panose="020B0400000000000000" pitchFamily="50" charset="-128"/>
                <a:ea typeface="游ゴシック" panose="020B0400000000000000" pitchFamily="50" charset="-128"/>
              </a:rPr>
            </a:br>
            <a:r>
              <a:rPr lang="ja-JP" altLang="en-US" sz="500" dirty="0">
                <a:latin typeface="游ゴシック" panose="020B0400000000000000" pitchFamily="50" charset="-128"/>
                <a:ea typeface="游ゴシック" panose="020B0400000000000000" pitchFamily="50" charset="-128"/>
              </a:rPr>
              <a:t>チーム全体の技術力を向上させる。</a:t>
            </a:r>
            <a:endParaRPr lang="en-US" altLang="ja-JP" sz="200" dirty="0">
              <a:latin typeface="游ゴシック" panose="020B0400000000000000" pitchFamily="50" charset="-128"/>
              <a:ea typeface="游ゴシック" panose="020B0400000000000000" pitchFamily="50" charset="-128"/>
            </a:endParaRPr>
          </a:p>
        </p:txBody>
      </p:sp>
      <p:sp>
        <p:nvSpPr>
          <p:cNvPr id="2159" name="矢印: 山形 2158">
            <a:extLst>
              <a:ext uri="{FF2B5EF4-FFF2-40B4-BE49-F238E27FC236}">
                <a16:creationId xmlns:a16="http://schemas.microsoft.com/office/drawing/2014/main" id="{CE6DA8AB-8713-2947-C1DB-C176CA1602F3}"/>
              </a:ext>
            </a:extLst>
          </p:cNvPr>
          <p:cNvSpPr/>
          <p:nvPr/>
        </p:nvSpPr>
        <p:spPr>
          <a:xfrm>
            <a:off x="4713040" y="1976378"/>
            <a:ext cx="663032" cy="129658"/>
          </a:xfrm>
          <a:prstGeom prst="chevron">
            <a:avLst>
              <a:gd name="adj" fmla="val 86983"/>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60" name="テキスト ボックス 124">
            <a:extLst>
              <a:ext uri="{FF2B5EF4-FFF2-40B4-BE49-F238E27FC236}">
                <a16:creationId xmlns:a16="http://schemas.microsoft.com/office/drawing/2014/main" id="{698A48FB-6979-BE19-730A-D94F170AC024}"/>
              </a:ext>
            </a:extLst>
          </p:cNvPr>
          <p:cNvSpPr txBox="1"/>
          <p:nvPr/>
        </p:nvSpPr>
        <p:spPr>
          <a:xfrm>
            <a:off x="4170839" y="1997765"/>
            <a:ext cx="544162" cy="9233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b="1" dirty="0">
                <a:solidFill>
                  <a:schemeClr val="bg1"/>
                </a:solidFill>
                <a:latin typeface="游ゴシック" panose="020B0400000000000000" pitchFamily="50" charset="-128"/>
                <a:ea typeface="游ゴシック" panose="020B0400000000000000" pitchFamily="50" charset="-128"/>
              </a:rPr>
              <a:t>１年目（前半）</a:t>
            </a:r>
            <a:endParaRPr lang="en-US" altLang="ja-JP" sz="600" b="1" dirty="0">
              <a:solidFill>
                <a:schemeClr val="bg1"/>
              </a:solidFill>
              <a:latin typeface="游ゴシック" panose="020B0400000000000000" pitchFamily="50" charset="-128"/>
              <a:ea typeface="游ゴシック" panose="020B0400000000000000" pitchFamily="50" charset="-128"/>
            </a:endParaRPr>
          </a:p>
        </p:txBody>
      </p:sp>
      <p:sp>
        <p:nvSpPr>
          <p:cNvPr id="2161" name="テキスト ボックス 126">
            <a:extLst>
              <a:ext uri="{FF2B5EF4-FFF2-40B4-BE49-F238E27FC236}">
                <a16:creationId xmlns:a16="http://schemas.microsoft.com/office/drawing/2014/main" id="{30B32E2C-7F9E-C8EC-B5CB-39F4715DB131}"/>
              </a:ext>
            </a:extLst>
          </p:cNvPr>
          <p:cNvSpPr txBox="1"/>
          <p:nvPr/>
        </p:nvSpPr>
        <p:spPr>
          <a:xfrm>
            <a:off x="4805987" y="2000239"/>
            <a:ext cx="547861" cy="9233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b="1" dirty="0">
                <a:solidFill>
                  <a:schemeClr val="bg1"/>
                </a:solidFill>
                <a:latin typeface="游ゴシック" panose="020B0400000000000000" pitchFamily="50" charset="-128"/>
                <a:ea typeface="游ゴシック" panose="020B0400000000000000" pitchFamily="50" charset="-128"/>
              </a:rPr>
              <a:t>１年目（後半）</a:t>
            </a:r>
            <a:endParaRPr lang="en-US" altLang="ja-JP" sz="500" dirty="0">
              <a:solidFill>
                <a:schemeClr val="bg1"/>
              </a:solidFill>
              <a:latin typeface="游ゴシック" panose="020B0400000000000000" pitchFamily="50" charset="-128"/>
              <a:ea typeface="游ゴシック" panose="020B0400000000000000" pitchFamily="50" charset="-128"/>
            </a:endParaRPr>
          </a:p>
        </p:txBody>
      </p:sp>
      <p:sp>
        <p:nvSpPr>
          <p:cNvPr id="2162" name="矢印: 山形 2161">
            <a:extLst>
              <a:ext uri="{FF2B5EF4-FFF2-40B4-BE49-F238E27FC236}">
                <a16:creationId xmlns:a16="http://schemas.microsoft.com/office/drawing/2014/main" id="{FAEF1DDB-C7F7-394D-9160-43953E28A4B6}"/>
              </a:ext>
            </a:extLst>
          </p:cNvPr>
          <p:cNvSpPr/>
          <p:nvPr/>
        </p:nvSpPr>
        <p:spPr>
          <a:xfrm>
            <a:off x="5308528" y="1975454"/>
            <a:ext cx="1081478" cy="129658"/>
          </a:xfrm>
          <a:prstGeom prst="chevron">
            <a:avLst>
              <a:gd name="adj" fmla="val 86983"/>
            </a:avLst>
          </a:prstGeom>
          <a:solidFill>
            <a:srgbClr val="C5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63" name="テキスト ボックス 126">
            <a:extLst>
              <a:ext uri="{FF2B5EF4-FFF2-40B4-BE49-F238E27FC236}">
                <a16:creationId xmlns:a16="http://schemas.microsoft.com/office/drawing/2014/main" id="{DEF84CB1-102E-D700-6D11-2E525F19B84F}"/>
              </a:ext>
            </a:extLst>
          </p:cNvPr>
          <p:cNvSpPr txBox="1"/>
          <p:nvPr/>
        </p:nvSpPr>
        <p:spPr>
          <a:xfrm>
            <a:off x="5584467" y="1997554"/>
            <a:ext cx="376775" cy="9233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600" b="1" dirty="0">
                <a:solidFill>
                  <a:schemeClr val="bg1"/>
                </a:solidFill>
                <a:latin typeface="游ゴシック" panose="020B0400000000000000" pitchFamily="50" charset="-128"/>
                <a:ea typeface="游ゴシック" panose="020B0400000000000000" pitchFamily="50" charset="-128"/>
              </a:rPr>
              <a:t>2</a:t>
            </a:r>
            <a:r>
              <a:rPr lang="ja-JP" altLang="en-US" sz="600" b="1" dirty="0">
                <a:solidFill>
                  <a:schemeClr val="bg1"/>
                </a:solidFill>
                <a:latin typeface="游ゴシック" panose="020B0400000000000000" pitchFamily="50" charset="-128"/>
                <a:ea typeface="游ゴシック" panose="020B0400000000000000" pitchFamily="50" charset="-128"/>
              </a:rPr>
              <a:t>年目以降</a:t>
            </a:r>
            <a:endParaRPr lang="en-US" altLang="ja-JP" sz="500" dirty="0">
              <a:solidFill>
                <a:schemeClr val="bg1"/>
              </a:solidFill>
              <a:latin typeface="游ゴシック" panose="020B0400000000000000" pitchFamily="50" charset="-128"/>
              <a:ea typeface="游ゴシック" panose="020B0400000000000000" pitchFamily="50" charset="-128"/>
            </a:endParaRPr>
          </a:p>
        </p:txBody>
      </p:sp>
      <p:sp>
        <p:nvSpPr>
          <p:cNvPr id="2164" name="矢印: 山形 2163">
            <a:extLst>
              <a:ext uri="{FF2B5EF4-FFF2-40B4-BE49-F238E27FC236}">
                <a16:creationId xmlns:a16="http://schemas.microsoft.com/office/drawing/2014/main" id="{B1A709AA-1AA2-31E9-E46E-4C87CAE03CD6}"/>
              </a:ext>
            </a:extLst>
          </p:cNvPr>
          <p:cNvSpPr/>
          <p:nvPr/>
        </p:nvSpPr>
        <p:spPr>
          <a:xfrm>
            <a:off x="6320681" y="1978154"/>
            <a:ext cx="348927" cy="129658"/>
          </a:xfrm>
          <a:prstGeom prst="chevron">
            <a:avLst>
              <a:gd name="adj" fmla="val 86983"/>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65" name="正方形/長方形 2164">
            <a:extLst>
              <a:ext uri="{FF2B5EF4-FFF2-40B4-BE49-F238E27FC236}">
                <a16:creationId xmlns:a16="http://schemas.microsoft.com/office/drawing/2014/main" id="{8256A1C2-21D1-C39A-0762-0CB6FCF2E6C9}"/>
              </a:ext>
            </a:extLst>
          </p:cNvPr>
          <p:cNvSpPr/>
          <p:nvPr/>
        </p:nvSpPr>
        <p:spPr>
          <a:xfrm>
            <a:off x="6479603" y="1977834"/>
            <a:ext cx="190006" cy="12997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6" name="テキスト ボックス 126">
            <a:extLst>
              <a:ext uri="{FF2B5EF4-FFF2-40B4-BE49-F238E27FC236}">
                <a16:creationId xmlns:a16="http://schemas.microsoft.com/office/drawing/2014/main" id="{A90FE1D8-E912-5F69-A768-78F6B26D3412}"/>
              </a:ext>
            </a:extLst>
          </p:cNvPr>
          <p:cNvSpPr txBox="1"/>
          <p:nvPr/>
        </p:nvSpPr>
        <p:spPr>
          <a:xfrm>
            <a:off x="6442756" y="2002735"/>
            <a:ext cx="234566" cy="769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500" b="1" dirty="0">
                <a:solidFill>
                  <a:schemeClr val="bg1"/>
                </a:solidFill>
                <a:latin typeface="游ゴシック" panose="020B0400000000000000" pitchFamily="50" charset="-128"/>
                <a:ea typeface="游ゴシック" panose="020B0400000000000000" pitchFamily="50" charset="-128"/>
              </a:rPr>
              <a:t>目標</a:t>
            </a:r>
            <a:endParaRPr lang="en-US" altLang="ja-JP" sz="500" b="1" dirty="0">
              <a:solidFill>
                <a:schemeClr val="bg1"/>
              </a:solidFill>
              <a:latin typeface="游ゴシック" panose="020B0400000000000000" pitchFamily="50" charset="-128"/>
              <a:ea typeface="游ゴシック" panose="020B0400000000000000" pitchFamily="50" charset="-128"/>
            </a:endParaRPr>
          </a:p>
        </p:txBody>
      </p:sp>
      <p:sp>
        <p:nvSpPr>
          <p:cNvPr id="2167" name="テキスト ボックス 1024">
            <a:extLst>
              <a:ext uri="{FF2B5EF4-FFF2-40B4-BE49-F238E27FC236}">
                <a16:creationId xmlns:a16="http://schemas.microsoft.com/office/drawing/2014/main" id="{C9749385-5700-3C38-01D3-E8DA2678DC2F}"/>
              </a:ext>
            </a:extLst>
          </p:cNvPr>
          <p:cNvSpPr txBox="1"/>
          <p:nvPr/>
        </p:nvSpPr>
        <p:spPr>
          <a:xfrm>
            <a:off x="6362583" y="2303322"/>
            <a:ext cx="318914" cy="18466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b="1" dirty="0">
                <a:latin typeface="游ゴシック" panose="020B0400000000000000" pitchFamily="50" charset="-128"/>
                <a:ea typeface="游ゴシック" panose="020B0400000000000000" pitchFamily="50" charset="-128"/>
              </a:rPr>
              <a:t>世界大会</a:t>
            </a:r>
            <a:endParaRPr lang="en-US" altLang="ja-JP" sz="600" b="1" dirty="0">
              <a:solidFill>
                <a:srgbClr val="FF0000"/>
              </a:solidFill>
              <a:latin typeface="游ゴシック" panose="020B0400000000000000" pitchFamily="50" charset="-128"/>
              <a:ea typeface="游ゴシック" panose="020B0400000000000000" pitchFamily="50" charset="-128"/>
            </a:endParaRPr>
          </a:p>
          <a:p>
            <a:r>
              <a:rPr lang="ja-JP" altLang="en-US" sz="600" b="1" dirty="0">
                <a:solidFill>
                  <a:srgbClr val="FF0000"/>
                </a:solidFill>
                <a:latin typeface="游ゴシック" panose="020B0400000000000000" pitchFamily="50" charset="-128"/>
                <a:ea typeface="游ゴシック" panose="020B0400000000000000" pitchFamily="50" charset="-128"/>
              </a:rPr>
              <a:t>　優勝</a:t>
            </a:r>
            <a:endParaRPr lang="en-US" altLang="ja-JP" sz="600" b="1" dirty="0">
              <a:solidFill>
                <a:srgbClr val="FF0000"/>
              </a:solidFill>
              <a:latin typeface="游ゴシック" panose="020B0400000000000000" pitchFamily="50" charset="-128"/>
              <a:ea typeface="游ゴシック" panose="020B0400000000000000" pitchFamily="50" charset="-128"/>
            </a:endParaRPr>
          </a:p>
        </p:txBody>
      </p:sp>
      <p:sp>
        <p:nvSpPr>
          <p:cNvPr id="2168" name="四角形: 角を丸くする 2167">
            <a:extLst>
              <a:ext uri="{FF2B5EF4-FFF2-40B4-BE49-F238E27FC236}">
                <a16:creationId xmlns:a16="http://schemas.microsoft.com/office/drawing/2014/main" id="{FCA9B3A8-1EFB-B9FF-507F-E0E43B7CE826}"/>
              </a:ext>
            </a:extLst>
          </p:cNvPr>
          <p:cNvSpPr/>
          <p:nvPr/>
        </p:nvSpPr>
        <p:spPr>
          <a:xfrm>
            <a:off x="4250343" y="1311183"/>
            <a:ext cx="640737" cy="27937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lt1"/>
                </a:solidFill>
                <a:latin typeface="+mn-lt"/>
                <a:ea typeface="+mn-ea"/>
                <a:cs typeface="+mn-cs"/>
                <a:sym typeface="Arial"/>
              </a:defRPr>
            </a:lvl9pPr>
          </a:lstStyle>
          <a:p>
            <a:pPr algn="ctr"/>
            <a:endParaRPr kumimoji="1" lang="ja-JP" altLang="en-US"/>
          </a:p>
        </p:txBody>
      </p:sp>
      <p:sp>
        <p:nvSpPr>
          <p:cNvPr id="2169" name="Google Shape;94;p13">
            <a:extLst>
              <a:ext uri="{FF2B5EF4-FFF2-40B4-BE49-F238E27FC236}">
                <a16:creationId xmlns:a16="http://schemas.microsoft.com/office/drawing/2014/main" id="{ACF85868-D7B3-D8FD-5523-5F8FA065DA81}"/>
              </a:ext>
            </a:extLst>
          </p:cNvPr>
          <p:cNvSpPr txBox="1"/>
          <p:nvPr/>
        </p:nvSpPr>
        <p:spPr>
          <a:xfrm>
            <a:off x="4156420" y="1239960"/>
            <a:ext cx="896585" cy="355084"/>
          </a:xfrm>
          <a:prstGeom prst="rect">
            <a:avLst/>
          </a:prstGeom>
          <a:noFill/>
          <a:ln>
            <a:noFill/>
          </a:ln>
        </p:spPr>
        <p:txBody>
          <a:bodyPr spcFirstLastPara="1" wrap="square" lIns="123100" tIns="61525" rIns="123100" bIns="61525" anchor="t" anchorCtr="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200"/>
              <a:buFont typeface="Arial"/>
              <a:buNone/>
            </a:pPr>
            <a:r>
              <a:rPr lang="en-US" altLang="ja-JP" sz="1500" b="1" i="0" strike="noStrike" cap="none" dirty="0">
                <a:solidFill>
                  <a:srgbClr val="00B0F0"/>
                </a:solidFill>
                <a:latin typeface="游ゴシック" panose="020B0400000000000000" pitchFamily="50" charset="-128"/>
                <a:ea typeface="游ゴシック" panose="020B0400000000000000" pitchFamily="50" charset="-128"/>
                <a:cs typeface="Meiryo"/>
                <a:sym typeface="Meiryo"/>
              </a:rPr>
              <a:t>Policy</a:t>
            </a:r>
            <a:endParaRPr sz="1500" b="1" i="0" strike="noStrike" cap="none" dirty="0">
              <a:solidFill>
                <a:srgbClr val="00B0F0"/>
              </a:solidFill>
              <a:latin typeface="游ゴシック" panose="020B0400000000000000" pitchFamily="50" charset="-128"/>
              <a:ea typeface="游ゴシック" panose="020B0400000000000000" pitchFamily="50" charset="-128"/>
              <a:cs typeface="Meiryo"/>
              <a:sym typeface="Meiryo"/>
            </a:endParaRPr>
          </a:p>
        </p:txBody>
      </p:sp>
      <p:sp>
        <p:nvSpPr>
          <p:cNvPr id="2170" name="テキスト ボックス 119">
            <a:extLst>
              <a:ext uri="{FF2B5EF4-FFF2-40B4-BE49-F238E27FC236}">
                <a16:creationId xmlns:a16="http://schemas.microsoft.com/office/drawing/2014/main" id="{A91298B0-32E8-2854-9BA6-0038BE8A2E2C}"/>
              </a:ext>
            </a:extLst>
          </p:cNvPr>
          <p:cNvSpPr txBox="1"/>
          <p:nvPr/>
        </p:nvSpPr>
        <p:spPr>
          <a:xfrm>
            <a:off x="4061712" y="1457419"/>
            <a:ext cx="2725592" cy="553998"/>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600" dirty="0">
                <a:latin typeface="游ゴシック" panose="020B0400000000000000" pitchFamily="50" charset="-128"/>
                <a:ea typeface="游ゴシック" panose="020B0400000000000000" pitchFamily="50" charset="-128"/>
              </a:rPr>
              <a:t>　昨シーズンからロボカップ・ライトウェイトに参加し、今年で</a:t>
            </a:r>
            <a:r>
              <a:rPr lang="en-US" altLang="ja-JP" sz="600" dirty="0">
                <a:latin typeface="游ゴシック" panose="020B0400000000000000" pitchFamily="50" charset="-128"/>
                <a:ea typeface="游ゴシック" panose="020B0400000000000000" pitchFamily="50" charset="-128"/>
              </a:rPr>
              <a:t>2</a:t>
            </a:r>
            <a:r>
              <a:rPr lang="ja-JP" altLang="en-US" sz="600" dirty="0">
                <a:latin typeface="游ゴシック" panose="020B0400000000000000" pitchFamily="50" charset="-128"/>
                <a:ea typeface="游ゴシック" panose="020B0400000000000000" pitchFamily="50" charset="-128"/>
              </a:rPr>
              <a:t>年目に</a:t>
            </a:r>
            <a:endParaRPr lang="en-US" altLang="ja-JP" sz="600" dirty="0">
              <a:latin typeface="游ゴシック" panose="020B0400000000000000" pitchFamily="50" charset="-128"/>
              <a:ea typeface="游ゴシック" panose="020B0400000000000000" pitchFamily="50" charset="-128"/>
            </a:endParaRPr>
          </a:p>
          <a:p>
            <a:r>
              <a:rPr lang="ja-JP" altLang="en-US" sz="600" dirty="0">
                <a:latin typeface="游ゴシック" panose="020B0400000000000000" pitchFamily="50" charset="-128"/>
                <a:ea typeface="游ゴシック" panose="020B0400000000000000" pitchFamily="50" charset="-128"/>
              </a:rPr>
              <a:t>なります。私たちのチームは、ほとんどのメンバーが高校生に</a:t>
            </a:r>
            <a:endParaRPr lang="en-US" altLang="ja-JP" sz="600" dirty="0">
              <a:latin typeface="游ゴシック" panose="020B0400000000000000" pitchFamily="50" charset="-128"/>
              <a:ea typeface="游ゴシック" panose="020B0400000000000000" pitchFamily="50" charset="-128"/>
            </a:endParaRPr>
          </a:p>
          <a:p>
            <a:r>
              <a:rPr lang="ja-JP" altLang="en-US" sz="600" dirty="0">
                <a:latin typeface="游ゴシック" panose="020B0400000000000000" pitchFamily="50" charset="-128"/>
                <a:ea typeface="游ゴシック" panose="020B0400000000000000" pitchFamily="50" charset="-128"/>
              </a:rPr>
              <a:t>なってから競技を始めたため、技術力も経験もほとんどありませんでした。限られた時間の中でメンバー全員が成長するために、私たちはチームの</a:t>
            </a:r>
            <a:endParaRPr lang="en-US" altLang="ja-JP" sz="600" dirty="0">
              <a:latin typeface="游ゴシック" panose="020B0400000000000000" pitchFamily="50" charset="-128"/>
              <a:ea typeface="游ゴシック" panose="020B0400000000000000" pitchFamily="50" charset="-128"/>
            </a:endParaRPr>
          </a:p>
          <a:p>
            <a:r>
              <a:rPr lang="ja-JP" altLang="en-US" sz="600" dirty="0">
                <a:latin typeface="游ゴシック" panose="020B0400000000000000" pitchFamily="50" charset="-128"/>
                <a:ea typeface="游ゴシック" panose="020B0400000000000000" pitchFamily="50" charset="-128"/>
              </a:rPr>
              <a:t>方針を考えました。今回は、その方針について紹介したいと思います。</a:t>
            </a:r>
          </a:p>
        </p:txBody>
      </p:sp>
      <p:cxnSp>
        <p:nvCxnSpPr>
          <p:cNvPr id="2171" name="直線コネクタ 2170">
            <a:extLst>
              <a:ext uri="{FF2B5EF4-FFF2-40B4-BE49-F238E27FC236}">
                <a16:creationId xmlns:a16="http://schemas.microsoft.com/office/drawing/2014/main" id="{D76223C5-25BD-E2BD-1883-0029CE81D919}"/>
              </a:ext>
            </a:extLst>
          </p:cNvPr>
          <p:cNvCxnSpPr>
            <a:cxnSpLocks/>
          </p:cNvCxnSpPr>
          <p:nvPr/>
        </p:nvCxnSpPr>
        <p:spPr>
          <a:xfrm>
            <a:off x="4166077" y="2150150"/>
            <a:ext cx="520223"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72" name="直線コネクタ 2171">
            <a:extLst>
              <a:ext uri="{FF2B5EF4-FFF2-40B4-BE49-F238E27FC236}">
                <a16:creationId xmlns:a16="http://schemas.microsoft.com/office/drawing/2014/main" id="{3A249702-5D24-417F-11BD-3908F8C9DC82}"/>
              </a:ext>
            </a:extLst>
          </p:cNvPr>
          <p:cNvCxnSpPr>
            <a:cxnSpLocks/>
          </p:cNvCxnSpPr>
          <p:nvPr/>
        </p:nvCxnSpPr>
        <p:spPr>
          <a:xfrm>
            <a:off x="4713040" y="2146975"/>
            <a:ext cx="563810"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73" name="直線コネクタ 2172">
            <a:extLst>
              <a:ext uri="{FF2B5EF4-FFF2-40B4-BE49-F238E27FC236}">
                <a16:creationId xmlns:a16="http://schemas.microsoft.com/office/drawing/2014/main" id="{F028C2F4-6750-35EF-1B6E-57B434BDB00F}"/>
              </a:ext>
            </a:extLst>
          </p:cNvPr>
          <p:cNvCxnSpPr>
            <a:cxnSpLocks/>
          </p:cNvCxnSpPr>
          <p:nvPr/>
        </p:nvCxnSpPr>
        <p:spPr>
          <a:xfrm>
            <a:off x="5302264" y="2146975"/>
            <a:ext cx="979474"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74" name="直線コネクタ 2173">
            <a:extLst>
              <a:ext uri="{FF2B5EF4-FFF2-40B4-BE49-F238E27FC236}">
                <a16:creationId xmlns:a16="http://schemas.microsoft.com/office/drawing/2014/main" id="{7BE075FB-14C5-FEA0-1725-73B8E9411C76}"/>
              </a:ext>
            </a:extLst>
          </p:cNvPr>
          <p:cNvCxnSpPr>
            <a:cxnSpLocks/>
          </p:cNvCxnSpPr>
          <p:nvPr/>
        </p:nvCxnSpPr>
        <p:spPr>
          <a:xfrm>
            <a:off x="6320678" y="2146975"/>
            <a:ext cx="348927"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75" name="テキスト ボックス 1206">
            <a:extLst>
              <a:ext uri="{FF2B5EF4-FFF2-40B4-BE49-F238E27FC236}">
                <a16:creationId xmlns:a16="http://schemas.microsoft.com/office/drawing/2014/main" id="{E49D27DB-BF44-E186-7922-64F68B0CB65A}"/>
              </a:ext>
            </a:extLst>
          </p:cNvPr>
          <p:cNvSpPr txBox="1"/>
          <p:nvPr/>
        </p:nvSpPr>
        <p:spPr>
          <a:xfrm>
            <a:off x="11135828" y="8795722"/>
            <a:ext cx="854868" cy="18466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600" dirty="0">
                <a:latin typeface="游ゴシック" panose="020B0400000000000000" pitchFamily="50" charset="-128"/>
                <a:ea typeface="游ゴシック" panose="020B0400000000000000" pitchFamily="50" charset="-128"/>
              </a:rPr>
              <a:t>▷グラフ</a:t>
            </a:r>
            <a:r>
              <a:rPr kumimoji="1" lang="en-US" altLang="ja-JP" sz="600" dirty="0">
                <a:latin typeface="游ゴシック" panose="020B0400000000000000" pitchFamily="50" charset="-128"/>
                <a:ea typeface="游ゴシック" panose="020B0400000000000000" pitchFamily="50" charset="-128"/>
              </a:rPr>
              <a:t>4</a:t>
            </a:r>
            <a:endParaRPr kumimoji="1" lang="ja-JP" altLang="en-US" sz="600" dirty="0">
              <a:latin typeface="游ゴシック" panose="020B0400000000000000" pitchFamily="50" charset="-128"/>
              <a:ea typeface="游ゴシック" panose="020B0400000000000000" pitchFamily="50" charset="-128"/>
            </a:endParaRPr>
          </a:p>
        </p:txBody>
      </p:sp>
      <p:sp>
        <p:nvSpPr>
          <p:cNvPr id="2176" name="テキスト ボックス 1206">
            <a:extLst>
              <a:ext uri="{FF2B5EF4-FFF2-40B4-BE49-F238E27FC236}">
                <a16:creationId xmlns:a16="http://schemas.microsoft.com/office/drawing/2014/main" id="{96BB6E8C-10BE-1927-2D78-BD7B02B5775A}"/>
              </a:ext>
            </a:extLst>
          </p:cNvPr>
          <p:cNvSpPr txBox="1"/>
          <p:nvPr/>
        </p:nvSpPr>
        <p:spPr>
          <a:xfrm>
            <a:off x="13184367" y="8769139"/>
            <a:ext cx="854868" cy="18466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sz="600" dirty="0">
                <a:latin typeface="游ゴシック" panose="020B0400000000000000" pitchFamily="50" charset="-128"/>
                <a:ea typeface="游ゴシック" panose="020B0400000000000000" pitchFamily="50" charset="-128"/>
              </a:rPr>
              <a:t>▷グラフ</a:t>
            </a:r>
            <a:r>
              <a:rPr kumimoji="1" lang="en-US" altLang="ja-JP" sz="600" dirty="0">
                <a:latin typeface="游ゴシック" panose="020B0400000000000000" pitchFamily="50" charset="-128"/>
                <a:ea typeface="游ゴシック" panose="020B0400000000000000" pitchFamily="50" charset="-128"/>
              </a:rPr>
              <a:t>5</a:t>
            </a:r>
            <a:endParaRPr kumimoji="1" lang="ja-JP" altLang="en-US" sz="600" dirty="0">
              <a:latin typeface="游ゴシック" panose="020B0400000000000000" pitchFamily="50" charset="-128"/>
              <a:ea typeface="游ゴシック" panose="020B0400000000000000" pitchFamily="50" charset="-128"/>
            </a:endParaRPr>
          </a:p>
        </p:txBody>
      </p:sp>
      <p:sp>
        <p:nvSpPr>
          <p:cNvPr id="2177" name="テキスト ボックス 2176">
            <a:extLst>
              <a:ext uri="{FF2B5EF4-FFF2-40B4-BE49-F238E27FC236}">
                <a16:creationId xmlns:a16="http://schemas.microsoft.com/office/drawing/2014/main" id="{78BB9D31-32F6-51E7-0B74-2B6CE2BDBFAC}"/>
              </a:ext>
            </a:extLst>
          </p:cNvPr>
          <p:cNvSpPr txBox="1"/>
          <p:nvPr/>
        </p:nvSpPr>
        <p:spPr>
          <a:xfrm>
            <a:off x="3116266" y="8526059"/>
            <a:ext cx="449672" cy="184666"/>
          </a:xfrm>
          <a:prstGeom prst="rect">
            <a:avLst/>
          </a:prstGeom>
          <a:noFill/>
        </p:spPr>
        <p:txBody>
          <a:bodyPr wrap="square" rtlCol="0">
            <a:spAutoFit/>
          </a:bodyPr>
          <a:lstStyle/>
          <a:p>
            <a:r>
              <a:rPr kumimoji="1" lang="ja-JP" altLang="en-US" sz="600" dirty="0">
                <a:latin typeface="游ゴシック" panose="020B0400000000000000" pitchFamily="50" charset="-128"/>
                <a:ea typeface="游ゴシック" panose="020B0400000000000000" pitchFamily="50" charset="-128"/>
              </a:rPr>
              <a:t>▷図１</a:t>
            </a:r>
          </a:p>
        </p:txBody>
      </p:sp>
      <p:sp>
        <p:nvSpPr>
          <p:cNvPr id="2178" name="テキスト ボックス 2177">
            <a:extLst>
              <a:ext uri="{FF2B5EF4-FFF2-40B4-BE49-F238E27FC236}">
                <a16:creationId xmlns:a16="http://schemas.microsoft.com/office/drawing/2014/main" id="{30F0A67F-AEF4-1C6D-831F-EC2B3ADEB46C}"/>
              </a:ext>
            </a:extLst>
          </p:cNvPr>
          <p:cNvSpPr txBox="1"/>
          <p:nvPr/>
        </p:nvSpPr>
        <p:spPr>
          <a:xfrm>
            <a:off x="3344723" y="3485134"/>
            <a:ext cx="738781" cy="307777"/>
          </a:xfrm>
          <a:prstGeom prst="rect">
            <a:avLst/>
          </a:prstGeom>
          <a:noFill/>
        </p:spPr>
        <p:txBody>
          <a:bodyPr wrap="square" rtlCol="0">
            <a:spAutoFit/>
          </a:bodyPr>
          <a:lstStyle/>
          <a:p>
            <a:r>
              <a:rPr kumimoji="1" lang="en-US" altLang="ja-JP" dirty="0">
                <a:solidFill>
                  <a:schemeClr val="bg1"/>
                </a:solidFill>
              </a:rPr>
              <a:t>robot1</a:t>
            </a:r>
            <a:endParaRPr kumimoji="1" lang="ja-JP" altLang="en-US" dirty="0">
              <a:solidFill>
                <a:schemeClr val="bg1"/>
              </a:solidFill>
            </a:endParaRPr>
          </a:p>
        </p:txBody>
      </p:sp>
      <p:sp>
        <p:nvSpPr>
          <p:cNvPr id="2179" name="テキスト ボックス 2178">
            <a:extLst>
              <a:ext uri="{FF2B5EF4-FFF2-40B4-BE49-F238E27FC236}">
                <a16:creationId xmlns:a16="http://schemas.microsoft.com/office/drawing/2014/main" id="{0E441F1F-7012-34B2-5746-DF674A6970FE}"/>
              </a:ext>
            </a:extLst>
          </p:cNvPr>
          <p:cNvSpPr txBox="1"/>
          <p:nvPr/>
        </p:nvSpPr>
        <p:spPr>
          <a:xfrm>
            <a:off x="22271" y="3516907"/>
            <a:ext cx="738781" cy="307777"/>
          </a:xfrm>
          <a:prstGeom prst="rect">
            <a:avLst/>
          </a:prstGeom>
          <a:noFill/>
        </p:spPr>
        <p:txBody>
          <a:bodyPr wrap="square" rtlCol="0">
            <a:spAutoFit/>
          </a:bodyPr>
          <a:lstStyle/>
          <a:p>
            <a:r>
              <a:rPr kumimoji="1" lang="en-US" altLang="ja-JP" dirty="0">
                <a:solidFill>
                  <a:schemeClr val="bg1"/>
                </a:solidFill>
              </a:rPr>
              <a:t>robot2</a:t>
            </a:r>
            <a:endParaRPr kumimoji="1" lang="ja-JP" altLang="en-US" dirty="0">
              <a:solidFill>
                <a:schemeClr val="bg1"/>
              </a:solidFill>
            </a:endParaRPr>
          </a:p>
        </p:txBody>
      </p:sp>
      <p:sp>
        <p:nvSpPr>
          <p:cNvPr id="2180" name="テキスト ボックス 2179">
            <a:extLst>
              <a:ext uri="{FF2B5EF4-FFF2-40B4-BE49-F238E27FC236}">
                <a16:creationId xmlns:a16="http://schemas.microsoft.com/office/drawing/2014/main" id="{5B280534-A84A-8A78-11A5-E0BE9EB70033}"/>
              </a:ext>
            </a:extLst>
          </p:cNvPr>
          <p:cNvSpPr txBox="1"/>
          <p:nvPr/>
        </p:nvSpPr>
        <p:spPr>
          <a:xfrm>
            <a:off x="2629716" y="9297551"/>
            <a:ext cx="809873" cy="200055"/>
          </a:xfrm>
          <a:prstGeom prst="rect">
            <a:avLst/>
          </a:prstGeom>
          <a:noFill/>
        </p:spPr>
        <p:txBody>
          <a:bodyPr wrap="square" rtlCol="0">
            <a:spAutoFit/>
          </a:bodyPr>
          <a:lstStyle/>
          <a:p>
            <a:r>
              <a:rPr kumimoji="1" lang="ja-JP" altLang="en-US" sz="700" b="1" dirty="0">
                <a:latin typeface="游ゴシック" panose="020B0400000000000000" pitchFamily="50" charset="-128"/>
                <a:ea typeface="游ゴシック" panose="020B0400000000000000" pitchFamily="50" charset="-128"/>
              </a:rPr>
              <a:t>加速度制御あり</a:t>
            </a:r>
          </a:p>
        </p:txBody>
      </p:sp>
      <p:sp>
        <p:nvSpPr>
          <p:cNvPr id="2181" name="テキスト ボックス 2180">
            <a:extLst>
              <a:ext uri="{FF2B5EF4-FFF2-40B4-BE49-F238E27FC236}">
                <a16:creationId xmlns:a16="http://schemas.microsoft.com/office/drawing/2014/main" id="{96912BB5-C809-72DC-9109-D42AC4574599}"/>
              </a:ext>
            </a:extLst>
          </p:cNvPr>
          <p:cNvSpPr txBox="1"/>
          <p:nvPr/>
        </p:nvSpPr>
        <p:spPr>
          <a:xfrm>
            <a:off x="2626337" y="9550550"/>
            <a:ext cx="809873" cy="200055"/>
          </a:xfrm>
          <a:prstGeom prst="rect">
            <a:avLst/>
          </a:prstGeom>
          <a:noFill/>
        </p:spPr>
        <p:txBody>
          <a:bodyPr wrap="square" rtlCol="0">
            <a:spAutoFit/>
          </a:bodyPr>
          <a:lstStyle/>
          <a:p>
            <a:r>
              <a:rPr kumimoji="1" lang="ja-JP" altLang="en-US" sz="700" b="1" dirty="0">
                <a:latin typeface="游ゴシック" panose="020B0400000000000000" pitchFamily="50" charset="-128"/>
                <a:ea typeface="游ゴシック" panose="020B0400000000000000" pitchFamily="50" charset="-128"/>
              </a:rPr>
              <a:t>加速度制御なし</a:t>
            </a:r>
          </a:p>
        </p:txBody>
      </p:sp>
      <p:cxnSp>
        <p:nvCxnSpPr>
          <p:cNvPr id="2182" name="直線コネクタ 2181">
            <a:extLst>
              <a:ext uri="{FF2B5EF4-FFF2-40B4-BE49-F238E27FC236}">
                <a16:creationId xmlns:a16="http://schemas.microsoft.com/office/drawing/2014/main" id="{716C1F4E-6926-64EF-B254-296968E08A5C}"/>
              </a:ext>
            </a:extLst>
          </p:cNvPr>
          <p:cNvCxnSpPr>
            <a:cxnSpLocks/>
          </p:cNvCxnSpPr>
          <p:nvPr/>
        </p:nvCxnSpPr>
        <p:spPr>
          <a:xfrm>
            <a:off x="2616200" y="9464254"/>
            <a:ext cx="711200" cy="0"/>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183" name="直線コネクタ 2182">
            <a:extLst>
              <a:ext uri="{FF2B5EF4-FFF2-40B4-BE49-F238E27FC236}">
                <a16:creationId xmlns:a16="http://schemas.microsoft.com/office/drawing/2014/main" id="{2A0B49FD-D83D-1817-1CC7-3DCCA4ABB923}"/>
              </a:ext>
            </a:extLst>
          </p:cNvPr>
          <p:cNvCxnSpPr>
            <a:cxnSpLocks/>
          </p:cNvCxnSpPr>
          <p:nvPr/>
        </p:nvCxnSpPr>
        <p:spPr>
          <a:xfrm>
            <a:off x="2606675" y="9718254"/>
            <a:ext cx="7112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184" name="楕円 2183">
            <a:extLst>
              <a:ext uri="{FF2B5EF4-FFF2-40B4-BE49-F238E27FC236}">
                <a16:creationId xmlns:a16="http://schemas.microsoft.com/office/drawing/2014/main" id="{CD211EA5-F2C2-415E-D61E-78C040EC3782}"/>
              </a:ext>
            </a:extLst>
          </p:cNvPr>
          <p:cNvSpPr/>
          <p:nvPr/>
        </p:nvSpPr>
        <p:spPr>
          <a:xfrm>
            <a:off x="2599733" y="9348366"/>
            <a:ext cx="95795" cy="972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5" name="楕円 2184">
            <a:extLst>
              <a:ext uri="{FF2B5EF4-FFF2-40B4-BE49-F238E27FC236}">
                <a16:creationId xmlns:a16="http://schemas.microsoft.com/office/drawing/2014/main" id="{F5E24C68-CCC1-EA7E-5BA8-C2DBC70562E1}"/>
              </a:ext>
            </a:extLst>
          </p:cNvPr>
          <p:cNvSpPr/>
          <p:nvPr/>
        </p:nvSpPr>
        <p:spPr>
          <a:xfrm>
            <a:off x="2587033" y="9602366"/>
            <a:ext cx="95795" cy="9725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6" name="テキスト ボックス 2185">
            <a:extLst>
              <a:ext uri="{FF2B5EF4-FFF2-40B4-BE49-F238E27FC236}">
                <a16:creationId xmlns:a16="http://schemas.microsoft.com/office/drawing/2014/main" id="{DC089DC8-7BBE-3C1F-6353-93A3AE2963A4}"/>
              </a:ext>
            </a:extLst>
          </p:cNvPr>
          <p:cNvSpPr txBox="1"/>
          <p:nvPr/>
        </p:nvSpPr>
        <p:spPr>
          <a:xfrm>
            <a:off x="6187928" y="4977381"/>
            <a:ext cx="809873" cy="200055"/>
          </a:xfrm>
          <a:prstGeom prst="rect">
            <a:avLst/>
          </a:prstGeom>
          <a:noFill/>
        </p:spPr>
        <p:txBody>
          <a:bodyPr wrap="square" rtlCol="0">
            <a:spAutoFit/>
          </a:bodyPr>
          <a:lstStyle/>
          <a:p>
            <a:r>
              <a:rPr kumimoji="1" lang="ja-JP" altLang="en-US" sz="700" b="1" dirty="0">
                <a:latin typeface="游ゴシック" panose="020B0400000000000000" pitchFamily="50" charset="-128"/>
                <a:ea typeface="游ゴシック" panose="020B0400000000000000" pitchFamily="50" charset="-128"/>
              </a:rPr>
              <a:t>加速度制御あり</a:t>
            </a:r>
          </a:p>
        </p:txBody>
      </p:sp>
      <p:sp>
        <p:nvSpPr>
          <p:cNvPr id="2187" name="テキスト ボックス 2186">
            <a:extLst>
              <a:ext uri="{FF2B5EF4-FFF2-40B4-BE49-F238E27FC236}">
                <a16:creationId xmlns:a16="http://schemas.microsoft.com/office/drawing/2014/main" id="{1F505807-6679-EB04-8DA9-B875509CEB2C}"/>
              </a:ext>
            </a:extLst>
          </p:cNvPr>
          <p:cNvSpPr txBox="1"/>
          <p:nvPr/>
        </p:nvSpPr>
        <p:spPr>
          <a:xfrm>
            <a:off x="6184549" y="5230380"/>
            <a:ext cx="809873" cy="200055"/>
          </a:xfrm>
          <a:prstGeom prst="rect">
            <a:avLst/>
          </a:prstGeom>
          <a:noFill/>
        </p:spPr>
        <p:txBody>
          <a:bodyPr wrap="square" rtlCol="0">
            <a:spAutoFit/>
          </a:bodyPr>
          <a:lstStyle/>
          <a:p>
            <a:r>
              <a:rPr kumimoji="1" lang="ja-JP" altLang="en-US" sz="700" b="1" dirty="0">
                <a:latin typeface="游ゴシック" panose="020B0400000000000000" pitchFamily="50" charset="-128"/>
                <a:ea typeface="游ゴシック" panose="020B0400000000000000" pitchFamily="50" charset="-128"/>
              </a:rPr>
              <a:t>加速度制御なし</a:t>
            </a:r>
          </a:p>
        </p:txBody>
      </p:sp>
      <p:cxnSp>
        <p:nvCxnSpPr>
          <p:cNvPr id="2188" name="直線コネクタ 2187">
            <a:extLst>
              <a:ext uri="{FF2B5EF4-FFF2-40B4-BE49-F238E27FC236}">
                <a16:creationId xmlns:a16="http://schemas.microsoft.com/office/drawing/2014/main" id="{63EA58A0-1E4D-875C-E09E-114E7771D1B2}"/>
              </a:ext>
            </a:extLst>
          </p:cNvPr>
          <p:cNvCxnSpPr>
            <a:cxnSpLocks/>
          </p:cNvCxnSpPr>
          <p:nvPr/>
        </p:nvCxnSpPr>
        <p:spPr>
          <a:xfrm>
            <a:off x="6174412" y="5144084"/>
            <a:ext cx="711200" cy="0"/>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189" name="直線コネクタ 2188">
            <a:extLst>
              <a:ext uri="{FF2B5EF4-FFF2-40B4-BE49-F238E27FC236}">
                <a16:creationId xmlns:a16="http://schemas.microsoft.com/office/drawing/2014/main" id="{1823CADE-6A0C-5383-54EC-87B13E36DEC8}"/>
              </a:ext>
            </a:extLst>
          </p:cNvPr>
          <p:cNvCxnSpPr>
            <a:cxnSpLocks/>
          </p:cNvCxnSpPr>
          <p:nvPr/>
        </p:nvCxnSpPr>
        <p:spPr>
          <a:xfrm>
            <a:off x="6164887" y="5398084"/>
            <a:ext cx="711200" cy="0"/>
          </a:xfrm>
          <a:prstGeom prst="line">
            <a:avLst/>
          </a:prstGeom>
          <a:ln w="19050">
            <a:solidFill>
              <a:srgbClr val="FFD965"/>
            </a:solidFill>
          </a:ln>
        </p:spPr>
        <p:style>
          <a:lnRef idx="1">
            <a:schemeClr val="accent1"/>
          </a:lnRef>
          <a:fillRef idx="0">
            <a:schemeClr val="accent1"/>
          </a:fillRef>
          <a:effectRef idx="0">
            <a:schemeClr val="accent1"/>
          </a:effectRef>
          <a:fontRef idx="minor">
            <a:schemeClr val="tx1"/>
          </a:fontRef>
        </p:style>
      </p:cxnSp>
      <p:sp>
        <p:nvSpPr>
          <p:cNvPr id="2190" name="楕円 2189">
            <a:extLst>
              <a:ext uri="{FF2B5EF4-FFF2-40B4-BE49-F238E27FC236}">
                <a16:creationId xmlns:a16="http://schemas.microsoft.com/office/drawing/2014/main" id="{8BE6FE42-9D6A-CCF3-51FD-E514BAAB697A}"/>
              </a:ext>
            </a:extLst>
          </p:cNvPr>
          <p:cNvSpPr/>
          <p:nvPr/>
        </p:nvSpPr>
        <p:spPr>
          <a:xfrm>
            <a:off x="6157945" y="5028196"/>
            <a:ext cx="95795" cy="972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1" name="楕円 2190">
            <a:extLst>
              <a:ext uri="{FF2B5EF4-FFF2-40B4-BE49-F238E27FC236}">
                <a16:creationId xmlns:a16="http://schemas.microsoft.com/office/drawing/2014/main" id="{146404DE-9C8B-1B58-1F4C-F5A270BA81C8}"/>
              </a:ext>
            </a:extLst>
          </p:cNvPr>
          <p:cNvSpPr/>
          <p:nvPr/>
        </p:nvSpPr>
        <p:spPr>
          <a:xfrm>
            <a:off x="6145245" y="5282196"/>
            <a:ext cx="95795" cy="97259"/>
          </a:xfrm>
          <a:prstGeom prst="ellipse">
            <a:avLst/>
          </a:prstGeom>
          <a:solidFill>
            <a:srgbClr val="FFB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2" name="テキスト ボックス 2191">
            <a:extLst>
              <a:ext uri="{FF2B5EF4-FFF2-40B4-BE49-F238E27FC236}">
                <a16:creationId xmlns:a16="http://schemas.microsoft.com/office/drawing/2014/main" id="{78F08DB3-6FA5-BA9B-F2C7-F54CFDBEC672}"/>
              </a:ext>
            </a:extLst>
          </p:cNvPr>
          <p:cNvSpPr txBox="1"/>
          <p:nvPr/>
        </p:nvSpPr>
        <p:spPr>
          <a:xfrm rot="5400000">
            <a:off x="8674247" y="1632915"/>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sp>
        <p:nvSpPr>
          <p:cNvPr id="2193" name="テキスト ボックス 2192">
            <a:extLst>
              <a:ext uri="{FF2B5EF4-FFF2-40B4-BE49-F238E27FC236}">
                <a16:creationId xmlns:a16="http://schemas.microsoft.com/office/drawing/2014/main" id="{C39B18CB-B5D4-39BC-E8A0-F1C0163BF553}"/>
              </a:ext>
            </a:extLst>
          </p:cNvPr>
          <p:cNvSpPr txBox="1"/>
          <p:nvPr/>
        </p:nvSpPr>
        <p:spPr>
          <a:xfrm>
            <a:off x="10354550" y="1856931"/>
            <a:ext cx="670269" cy="153888"/>
          </a:xfrm>
          <a:prstGeom prst="rect">
            <a:avLst/>
          </a:prstGeom>
          <a:noFill/>
        </p:spPr>
        <p:txBody>
          <a:bodyPr wrap="square" rtlCol="0">
            <a:spAutoFit/>
          </a:bodyPr>
          <a:lstStyle/>
          <a:p>
            <a:r>
              <a:rPr kumimoji="1" lang="en-US" altLang="ja-JP" sz="400" dirty="0">
                <a:solidFill>
                  <a:schemeClr val="bg1"/>
                </a:solidFill>
                <a:latin typeface="游ゴシック" panose="020B0400000000000000" pitchFamily="50" charset="-128"/>
                <a:ea typeface="游ゴシック" panose="020B0400000000000000" pitchFamily="50" charset="-128"/>
              </a:rPr>
              <a:t>Serial</a:t>
            </a:r>
          </a:p>
        </p:txBody>
      </p:sp>
      <p:sp>
        <p:nvSpPr>
          <p:cNvPr id="2194" name="テキスト ボックス 2193">
            <a:extLst>
              <a:ext uri="{FF2B5EF4-FFF2-40B4-BE49-F238E27FC236}">
                <a16:creationId xmlns:a16="http://schemas.microsoft.com/office/drawing/2014/main" id="{14540E69-5A1D-B4AA-2550-DED6CA177199}"/>
              </a:ext>
            </a:extLst>
          </p:cNvPr>
          <p:cNvSpPr txBox="1"/>
          <p:nvPr/>
        </p:nvSpPr>
        <p:spPr>
          <a:xfrm rot="5400000">
            <a:off x="9465799" y="2807239"/>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sp>
        <p:nvSpPr>
          <p:cNvPr id="2195" name="テキスト ボックス 2194">
            <a:extLst>
              <a:ext uri="{FF2B5EF4-FFF2-40B4-BE49-F238E27FC236}">
                <a16:creationId xmlns:a16="http://schemas.microsoft.com/office/drawing/2014/main" id="{DD92D0FB-CE67-662A-04DF-BE9BC880D222}"/>
              </a:ext>
            </a:extLst>
          </p:cNvPr>
          <p:cNvSpPr txBox="1"/>
          <p:nvPr/>
        </p:nvSpPr>
        <p:spPr>
          <a:xfrm rot="5400000">
            <a:off x="9358938" y="2808978"/>
            <a:ext cx="670269" cy="153888"/>
          </a:xfrm>
          <a:prstGeom prst="rect">
            <a:avLst/>
          </a:prstGeom>
          <a:noFill/>
        </p:spPr>
        <p:txBody>
          <a:bodyPr wrap="square" rtlCol="0">
            <a:spAutoFit/>
          </a:bodyPr>
          <a:lstStyle/>
          <a:p>
            <a:r>
              <a:rPr kumimoji="1" lang="en-US" altLang="ja-JP" sz="400" dirty="0">
                <a:solidFill>
                  <a:schemeClr val="bg1"/>
                </a:solidFill>
                <a:latin typeface="游ゴシック" panose="020B0400000000000000" pitchFamily="50" charset="-128"/>
                <a:ea typeface="游ゴシック" panose="020B0400000000000000" pitchFamily="50" charset="-128"/>
              </a:rPr>
              <a:t>PWM</a:t>
            </a:r>
          </a:p>
        </p:txBody>
      </p:sp>
      <p:pic>
        <p:nvPicPr>
          <p:cNvPr id="2196" name="図 2195">
            <a:extLst>
              <a:ext uri="{FF2B5EF4-FFF2-40B4-BE49-F238E27FC236}">
                <a16:creationId xmlns:a16="http://schemas.microsoft.com/office/drawing/2014/main" id="{D3E2783C-B06F-F98C-CCC1-296BD47B829D}"/>
              </a:ext>
            </a:extLst>
          </p:cNvPr>
          <p:cNvPicPr>
            <a:picLocks noChangeAspect="1"/>
          </p:cNvPicPr>
          <p:nvPr/>
        </p:nvPicPr>
        <p:blipFill>
          <a:blip r:embed="rId52"/>
          <a:stretch>
            <a:fillRect/>
          </a:stretch>
        </p:blipFill>
        <p:spPr>
          <a:xfrm>
            <a:off x="3560357" y="7320281"/>
            <a:ext cx="3234668" cy="575106"/>
          </a:xfrm>
          <a:prstGeom prst="rect">
            <a:avLst/>
          </a:prstGeom>
        </p:spPr>
      </p:pic>
      <p:sp>
        <p:nvSpPr>
          <p:cNvPr id="2197" name="テキスト ボックス 2196">
            <a:extLst>
              <a:ext uri="{FF2B5EF4-FFF2-40B4-BE49-F238E27FC236}">
                <a16:creationId xmlns:a16="http://schemas.microsoft.com/office/drawing/2014/main" id="{356864C4-4FFA-2C75-522E-35A8059C9080}"/>
              </a:ext>
            </a:extLst>
          </p:cNvPr>
          <p:cNvSpPr txBox="1"/>
          <p:nvPr/>
        </p:nvSpPr>
        <p:spPr>
          <a:xfrm>
            <a:off x="3499372" y="10237195"/>
            <a:ext cx="629398" cy="215444"/>
          </a:xfrm>
          <a:prstGeom prst="rect">
            <a:avLst/>
          </a:prstGeom>
          <a:noFill/>
        </p:spPr>
        <p:txBody>
          <a:bodyPr wrap="square" rtlCol="0">
            <a:spAutoFit/>
          </a:bodyPr>
          <a:lstStyle/>
          <a:p>
            <a:r>
              <a:rPr kumimoji="1" lang="ja-JP" altLang="en-US" sz="800" b="1" dirty="0">
                <a:latin typeface="游ゴシック" panose="020B0400000000000000" pitchFamily="50" charset="-128"/>
                <a:ea typeface="游ゴシック" panose="020B0400000000000000" pitchFamily="50" charset="-128"/>
              </a:rPr>
              <a:t>検証</a:t>
            </a:r>
            <a:r>
              <a:rPr kumimoji="1" lang="en-US" altLang="ja-JP" sz="800" b="1" dirty="0">
                <a:latin typeface="游ゴシック" panose="020B0400000000000000" pitchFamily="50" charset="-128"/>
                <a:ea typeface="游ゴシック" panose="020B0400000000000000" pitchFamily="50" charset="-128"/>
              </a:rPr>
              <a:t>3</a:t>
            </a:r>
            <a:endParaRPr kumimoji="1" lang="ja-JP" altLang="en-US" sz="800"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4005022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
            <a:extLst>
              <a:ext uri="{FF2B5EF4-FFF2-40B4-BE49-F238E27FC236}">
                <a16:creationId xmlns:a16="http://schemas.microsoft.com/office/drawing/2014/main" id="{673F42D6-D190-FD94-0751-892CE12B7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2" y="0"/>
            <a:ext cx="30254341" cy="2136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4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D40FED2-9E9F-E774-625B-78E89165042A}"/>
              </a:ext>
            </a:extLst>
          </p:cNvPr>
          <p:cNvSpPr/>
          <p:nvPr/>
        </p:nvSpPr>
        <p:spPr>
          <a:xfrm>
            <a:off x="24721704" y="16907638"/>
            <a:ext cx="5463340" cy="981082"/>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D9C2261-C158-4763-14EF-908D5DC2F91A}"/>
              </a:ext>
            </a:extLst>
          </p:cNvPr>
          <p:cNvSpPr/>
          <p:nvPr/>
        </p:nvSpPr>
        <p:spPr>
          <a:xfrm>
            <a:off x="24721704" y="16045646"/>
            <a:ext cx="5463340" cy="848373"/>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F110A85-DA21-3A9D-C1E5-DDA59F8BBFFA}"/>
              </a:ext>
            </a:extLst>
          </p:cNvPr>
          <p:cNvSpPr/>
          <p:nvPr/>
        </p:nvSpPr>
        <p:spPr>
          <a:xfrm>
            <a:off x="91146" y="12247963"/>
            <a:ext cx="7585267" cy="4499189"/>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400" b="1" dirty="0">
              <a:solidFill>
                <a:schemeClr val="tx1"/>
              </a:solidFill>
            </a:endParaRPr>
          </a:p>
          <a:p>
            <a:r>
              <a:rPr kumimoji="1" lang="en-US" altLang="ja-JP" sz="1400" b="1" dirty="0">
                <a:solidFill>
                  <a:schemeClr val="tx1"/>
                </a:solidFill>
              </a:rPr>
              <a:t>  </a:t>
            </a:r>
            <a:r>
              <a:rPr kumimoji="1" lang="en-US" altLang="ja-JP" b="1" dirty="0">
                <a:solidFill>
                  <a:schemeClr val="tx1"/>
                </a:solidFill>
              </a:rPr>
              <a:t>Robo.1 </a:t>
            </a:r>
            <a:endParaRPr kumimoji="1" lang="ja-JP" altLang="en-US" sz="1400" b="1" dirty="0">
              <a:solidFill>
                <a:schemeClr val="tx1"/>
              </a:solidFill>
            </a:endParaRPr>
          </a:p>
        </p:txBody>
      </p:sp>
      <p:sp>
        <p:nvSpPr>
          <p:cNvPr id="9" name="正方形/長方形 8">
            <a:extLst>
              <a:ext uri="{FF2B5EF4-FFF2-40B4-BE49-F238E27FC236}">
                <a16:creationId xmlns:a16="http://schemas.microsoft.com/office/drawing/2014/main" id="{2A5DAE43-0A70-F7CD-3612-B85163822E55}"/>
              </a:ext>
            </a:extLst>
          </p:cNvPr>
          <p:cNvSpPr/>
          <p:nvPr/>
        </p:nvSpPr>
        <p:spPr>
          <a:xfrm>
            <a:off x="-3609" y="0"/>
            <a:ext cx="30275213" cy="1498600"/>
          </a:xfrm>
          <a:prstGeom prst="rect">
            <a:avLst/>
          </a:prstGeom>
          <a:solidFill>
            <a:srgbClr val="12270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C3EFC701-FC08-0436-EEF1-71BE73DA6CA6}"/>
              </a:ext>
            </a:extLst>
          </p:cNvPr>
          <p:cNvSpPr txBox="1"/>
          <p:nvPr/>
        </p:nvSpPr>
        <p:spPr>
          <a:xfrm>
            <a:off x="100373" y="98775"/>
            <a:ext cx="5848562" cy="1231106"/>
          </a:xfrm>
          <a:prstGeom prst="rect">
            <a:avLst/>
          </a:prstGeom>
          <a:noFill/>
        </p:spPr>
        <p:txBody>
          <a:bodyPr wrap="square" rtlCol="0">
            <a:spAutoFit/>
          </a:bodyPr>
          <a:lstStyle/>
          <a:p>
            <a:pPr algn="ctr"/>
            <a:r>
              <a:rPr kumimoji="1" lang="en-US" altLang="ja-JP" sz="5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Munako Artemis</a:t>
            </a:r>
            <a:br>
              <a:rPr kumimoji="1" lang="en-US" altLang="ja-JP" sz="48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20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Munakata High School</a:t>
            </a:r>
            <a:endParaRPr kumimoji="1" lang="ja-JP" altLang="en-US" sz="48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1" name="テキスト ボックス 10">
            <a:extLst>
              <a:ext uri="{FF2B5EF4-FFF2-40B4-BE49-F238E27FC236}">
                <a16:creationId xmlns:a16="http://schemas.microsoft.com/office/drawing/2014/main" id="{9535BCFD-1AC1-4555-F535-7A3BFFD2198E}"/>
              </a:ext>
            </a:extLst>
          </p:cNvPr>
          <p:cNvSpPr txBox="1"/>
          <p:nvPr/>
        </p:nvSpPr>
        <p:spPr>
          <a:xfrm>
            <a:off x="6344018" y="207252"/>
            <a:ext cx="2023117"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REGION</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2" name="テキスト ボックス 11">
            <a:extLst>
              <a:ext uri="{FF2B5EF4-FFF2-40B4-BE49-F238E27FC236}">
                <a16:creationId xmlns:a16="http://schemas.microsoft.com/office/drawing/2014/main" id="{980EEF2E-8970-9A61-C02F-811888CF7F68}"/>
              </a:ext>
            </a:extLst>
          </p:cNvPr>
          <p:cNvSpPr txBox="1"/>
          <p:nvPr/>
        </p:nvSpPr>
        <p:spPr>
          <a:xfrm>
            <a:off x="6692895" y="626882"/>
            <a:ext cx="2023117" cy="707886"/>
          </a:xfrm>
          <a:prstGeom prst="rect">
            <a:avLst/>
          </a:prstGeom>
          <a:noFill/>
        </p:spPr>
        <p:txBody>
          <a:bodyPr wrap="square" rtlCol="0">
            <a:spAutoFit/>
          </a:bodyPr>
          <a:lstStyle/>
          <a:p>
            <a:r>
              <a:rPr kumimoji="1" lang="en-US" altLang="ja-JP"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JAPAN</a:t>
            </a:r>
            <a:endParaRPr kumimoji="1" lang="ja-JP" altLang="en-US"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13" name="Picture 2" descr="国旗・国歌」について - 内閣府">
            <a:extLst>
              <a:ext uri="{FF2B5EF4-FFF2-40B4-BE49-F238E27FC236}">
                <a16:creationId xmlns:a16="http://schemas.microsoft.com/office/drawing/2014/main" id="{F989D60A-A079-8133-1425-E97EF4CC3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042" y="282649"/>
            <a:ext cx="1578179" cy="105211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7413A64D-2D19-07EF-2456-875B96BF9B85}"/>
              </a:ext>
            </a:extLst>
          </p:cNvPr>
          <p:cNvSpPr txBox="1"/>
          <p:nvPr/>
        </p:nvSpPr>
        <p:spPr>
          <a:xfrm>
            <a:off x="10458143" y="577422"/>
            <a:ext cx="3382128" cy="707886"/>
          </a:xfrm>
          <a:prstGeom prst="rect">
            <a:avLst/>
          </a:prstGeom>
          <a:noFill/>
        </p:spPr>
        <p:txBody>
          <a:bodyPr wrap="square" rtlCol="0">
            <a:spAutoFit/>
          </a:bodyPr>
          <a:lstStyle/>
          <a:p>
            <a:r>
              <a:rPr kumimoji="1" lang="en-US" altLang="ja-JP"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Soccer LWL</a:t>
            </a:r>
            <a:endParaRPr kumimoji="1" lang="ja-JP" altLang="en-US" sz="4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15" name="テキスト ボックス 14">
            <a:extLst>
              <a:ext uri="{FF2B5EF4-FFF2-40B4-BE49-F238E27FC236}">
                <a16:creationId xmlns:a16="http://schemas.microsoft.com/office/drawing/2014/main" id="{F637B359-E0FD-84B7-EFD6-6859227B9E57}"/>
              </a:ext>
            </a:extLst>
          </p:cNvPr>
          <p:cNvSpPr txBox="1"/>
          <p:nvPr/>
        </p:nvSpPr>
        <p:spPr>
          <a:xfrm>
            <a:off x="10279474" y="206540"/>
            <a:ext cx="2023117"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LEAGUE</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cxnSp>
        <p:nvCxnSpPr>
          <p:cNvPr id="16" name="直線コネクタ 15">
            <a:extLst>
              <a:ext uri="{FF2B5EF4-FFF2-40B4-BE49-F238E27FC236}">
                <a16:creationId xmlns:a16="http://schemas.microsoft.com/office/drawing/2014/main" id="{3B8A7837-04F7-D051-C828-5B1A833D7418}"/>
              </a:ext>
            </a:extLst>
          </p:cNvPr>
          <p:cNvCxnSpPr>
            <a:cxnSpLocks/>
          </p:cNvCxnSpPr>
          <p:nvPr/>
        </p:nvCxnSpPr>
        <p:spPr>
          <a:xfrm>
            <a:off x="6088378" y="113289"/>
            <a:ext cx="0" cy="127228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7" name="直線コネクタ 16">
            <a:extLst>
              <a:ext uri="{FF2B5EF4-FFF2-40B4-BE49-F238E27FC236}">
                <a16:creationId xmlns:a16="http://schemas.microsoft.com/office/drawing/2014/main" id="{87D1D76E-749A-D94F-85BC-D2CF2068FD17}"/>
              </a:ext>
            </a:extLst>
          </p:cNvPr>
          <p:cNvCxnSpPr>
            <a:cxnSpLocks/>
          </p:cNvCxnSpPr>
          <p:nvPr/>
        </p:nvCxnSpPr>
        <p:spPr>
          <a:xfrm>
            <a:off x="13847675"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8" name="グループ化 17">
            <a:extLst>
              <a:ext uri="{FF2B5EF4-FFF2-40B4-BE49-F238E27FC236}">
                <a16:creationId xmlns:a16="http://schemas.microsoft.com/office/drawing/2014/main" id="{EF70DE6A-C69D-3C8E-57B6-06350E3761CD}"/>
              </a:ext>
            </a:extLst>
          </p:cNvPr>
          <p:cNvGrpSpPr/>
          <p:nvPr/>
        </p:nvGrpSpPr>
        <p:grpSpPr>
          <a:xfrm>
            <a:off x="17645225" y="56802"/>
            <a:ext cx="6258224" cy="1424849"/>
            <a:chOff x="15582679" y="56802"/>
            <a:chExt cx="6258224" cy="1424849"/>
          </a:xfrm>
        </p:grpSpPr>
        <p:sp>
          <p:nvSpPr>
            <p:cNvPr id="19" name="テキスト ボックス 18">
              <a:extLst>
                <a:ext uri="{FF2B5EF4-FFF2-40B4-BE49-F238E27FC236}">
                  <a16:creationId xmlns:a16="http://schemas.microsoft.com/office/drawing/2014/main" id="{E8B39389-D548-967D-6E46-8ACA6197CB1D}"/>
                </a:ext>
              </a:extLst>
            </p:cNvPr>
            <p:cNvSpPr txBox="1"/>
            <p:nvPr/>
          </p:nvSpPr>
          <p:spPr>
            <a:xfrm>
              <a:off x="15582679" y="56802"/>
              <a:ext cx="3170142" cy="1384995"/>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Website</a:t>
              </a:r>
            </a:p>
            <a:p>
              <a:r>
                <a:rPr kumimoji="1" lang="en-US" altLang="ja-JP" sz="14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https://munako-artemis.github.io/</a:t>
              </a:r>
            </a:p>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X(Twitter)</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https://x.com/munako_artemis</a:t>
              </a:r>
              <a:br>
                <a:rPr kumimoji="1" lang="en-US" altLang="ja-JP" sz="12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GitHub</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 </a:t>
              </a:r>
              <a:r>
                <a:rPr kumimoji="1" lang="en-US" altLang="ja-JP"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rPr>
                <a:t>https://github.com/MUNAKATA-EPC </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20" name="図 19" descr="QR コード&#10;&#10;自動的に生成された説明">
              <a:extLst>
                <a:ext uri="{FF2B5EF4-FFF2-40B4-BE49-F238E27FC236}">
                  <a16:creationId xmlns:a16="http://schemas.microsoft.com/office/drawing/2014/main" id="{5367B4FF-B5A3-75F9-C832-E83F03D70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5019" y="113289"/>
              <a:ext cx="1043637" cy="1043637"/>
            </a:xfrm>
            <a:prstGeom prst="rect">
              <a:avLst/>
            </a:prstGeom>
          </p:spPr>
        </p:pic>
        <p:sp>
          <p:nvSpPr>
            <p:cNvPr id="21" name="テキスト ボックス 20">
              <a:extLst>
                <a:ext uri="{FF2B5EF4-FFF2-40B4-BE49-F238E27FC236}">
                  <a16:creationId xmlns:a16="http://schemas.microsoft.com/office/drawing/2014/main" id="{C2CC8808-36BD-79A8-0CA0-D1C995421D71}"/>
                </a:ext>
              </a:extLst>
            </p:cNvPr>
            <p:cNvSpPr txBox="1"/>
            <p:nvPr/>
          </p:nvSpPr>
          <p:spPr>
            <a:xfrm>
              <a:off x="18666683" y="1173874"/>
              <a:ext cx="946220"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Website</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22" name="図 21" descr="QR コード&#10;&#10;自動的に生成された説明">
              <a:extLst>
                <a:ext uri="{FF2B5EF4-FFF2-40B4-BE49-F238E27FC236}">
                  <a16:creationId xmlns:a16="http://schemas.microsoft.com/office/drawing/2014/main" id="{B392E464-F40A-E2DB-5403-5EB3DE62A0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93155" y="113289"/>
              <a:ext cx="1043637" cy="1043637"/>
            </a:xfrm>
            <a:prstGeom prst="rect">
              <a:avLst/>
            </a:prstGeom>
          </p:spPr>
        </p:pic>
        <p:sp>
          <p:nvSpPr>
            <p:cNvPr id="23" name="テキスト ボックス 22">
              <a:extLst>
                <a:ext uri="{FF2B5EF4-FFF2-40B4-BE49-F238E27FC236}">
                  <a16:creationId xmlns:a16="http://schemas.microsoft.com/office/drawing/2014/main" id="{C8EFD662-FD30-6EE4-79BC-180CEF776F04}"/>
                </a:ext>
              </a:extLst>
            </p:cNvPr>
            <p:cNvSpPr txBox="1"/>
            <p:nvPr/>
          </p:nvSpPr>
          <p:spPr>
            <a:xfrm>
              <a:off x="19612903" y="1173874"/>
              <a:ext cx="1310456"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X(Twitter)</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pic>
          <p:nvPicPr>
            <p:cNvPr id="24" name="図 23" descr="QR コード&#10;&#10;自動的に生成された説明">
              <a:extLst>
                <a:ext uri="{FF2B5EF4-FFF2-40B4-BE49-F238E27FC236}">
                  <a16:creationId xmlns:a16="http://schemas.microsoft.com/office/drawing/2014/main" id="{ACF8F5A1-2A5C-1E20-1850-871CB6BBD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97266" y="115178"/>
              <a:ext cx="1043637" cy="1043637"/>
            </a:xfrm>
            <a:prstGeom prst="rect">
              <a:avLst/>
            </a:prstGeom>
          </p:spPr>
        </p:pic>
        <p:sp>
          <p:nvSpPr>
            <p:cNvPr id="25" name="テキスト ボックス 24">
              <a:extLst>
                <a:ext uri="{FF2B5EF4-FFF2-40B4-BE49-F238E27FC236}">
                  <a16:creationId xmlns:a16="http://schemas.microsoft.com/office/drawing/2014/main" id="{81DAAC10-E622-0A9D-8103-1AC3AE54D550}"/>
                </a:ext>
              </a:extLst>
            </p:cNvPr>
            <p:cNvSpPr txBox="1"/>
            <p:nvPr/>
          </p:nvSpPr>
          <p:spPr>
            <a:xfrm>
              <a:off x="20913938" y="1173874"/>
              <a:ext cx="872355" cy="307777"/>
            </a:xfrm>
            <a:prstGeom prst="rect">
              <a:avLst/>
            </a:prstGeom>
            <a:noFill/>
          </p:spPr>
          <p:txBody>
            <a:bodyPr wrap="square" rtlCol="0">
              <a:spAutoFit/>
            </a:bodyPr>
            <a:lstStyle/>
            <a:p>
              <a:r>
                <a:rPr kumimoji="1" lang="en-US" altLang="ja-JP" sz="1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GitHub</a:t>
              </a:r>
              <a:endParaRPr kumimoji="1" lang="ja-JP" altLang="en-US" sz="1100" dirty="0">
                <a:solidFill>
                  <a:schemeClr val="accent1">
                    <a:lumMod val="60000"/>
                    <a:lumOff val="40000"/>
                  </a:schemeClr>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grpSp>
      <p:cxnSp>
        <p:nvCxnSpPr>
          <p:cNvPr id="26" name="直線コネクタ 25">
            <a:extLst>
              <a:ext uri="{FF2B5EF4-FFF2-40B4-BE49-F238E27FC236}">
                <a16:creationId xmlns:a16="http://schemas.microsoft.com/office/drawing/2014/main" id="{0D75A8CD-F33E-5AC3-CA9D-103898E71771}"/>
              </a:ext>
            </a:extLst>
          </p:cNvPr>
          <p:cNvCxnSpPr>
            <a:cxnSpLocks/>
          </p:cNvCxnSpPr>
          <p:nvPr/>
        </p:nvCxnSpPr>
        <p:spPr>
          <a:xfrm>
            <a:off x="17567694"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7D97D72B-BDFF-FA03-7FA1-93C358918CBF}"/>
              </a:ext>
            </a:extLst>
          </p:cNvPr>
          <p:cNvSpPr txBox="1"/>
          <p:nvPr/>
        </p:nvSpPr>
        <p:spPr>
          <a:xfrm>
            <a:off x="13967460" y="56802"/>
            <a:ext cx="2705100" cy="461665"/>
          </a:xfrm>
          <a:prstGeom prst="rect">
            <a:avLst/>
          </a:prstGeom>
          <a:noFill/>
        </p:spPr>
        <p:txBody>
          <a:bodyPr wrap="square" rtlCol="0">
            <a:spAutoFit/>
          </a:bodyPr>
          <a:lstStyle/>
          <a:p>
            <a:r>
              <a:rPr kumimoji="1" lang="en-US" altLang="ja-JP"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Team Member</a:t>
            </a:r>
            <a:endParaRPr kumimoji="1" lang="ja-JP" altLang="en-US" sz="24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28" name="テキスト ボックス 27">
            <a:extLst>
              <a:ext uri="{FF2B5EF4-FFF2-40B4-BE49-F238E27FC236}">
                <a16:creationId xmlns:a16="http://schemas.microsoft.com/office/drawing/2014/main" id="{4EB9C044-8B31-F02F-CFB2-0BFEC8688AA5}"/>
              </a:ext>
            </a:extLst>
          </p:cNvPr>
          <p:cNvSpPr txBox="1"/>
          <p:nvPr/>
        </p:nvSpPr>
        <p:spPr>
          <a:xfrm>
            <a:off x="14235168" y="454323"/>
            <a:ext cx="3199086" cy="954107"/>
          </a:xfrm>
          <a:prstGeom prst="rect">
            <a:avLst/>
          </a:prstGeom>
          <a:noFill/>
        </p:spPr>
        <p:txBody>
          <a:bodyPr wrap="square" rtlCol="0">
            <a:spAutoFit/>
          </a:bodyPr>
          <a:lstStyle/>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Kyle Matsuda	  	: Hardware</a:t>
            </a:r>
            <a:b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Yuki Meno		: Hardware </a:t>
            </a:r>
          </a:p>
          <a:p>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Rentaro Ishihara	: Software</a:t>
            </a:r>
            <a:b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br>
            <a:r>
              <a:rPr kumimoji="1" lang="en-US" altLang="ja-JP"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Ryota Kumadaki 	: Software</a:t>
            </a:r>
            <a:endParaRPr kumimoji="1" lang="ja-JP" altLang="en-US" sz="1400"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sp>
        <p:nvSpPr>
          <p:cNvPr id="29" name="テキスト ボックス 28">
            <a:extLst>
              <a:ext uri="{FF2B5EF4-FFF2-40B4-BE49-F238E27FC236}">
                <a16:creationId xmlns:a16="http://schemas.microsoft.com/office/drawing/2014/main" id="{F206F5D7-74AC-43DD-73F3-86441CE8BD32}"/>
              </a:ext>
            </a:extLst>
          </p:cNvPr>
          <p:cNvSpPr txBox="1"/>
          <p:nvPr/>
        </p:nvSpPr>
        <p:spPr>
          <a:xfrm>
            <a:off x="79561" y="7027274"/>
            <a:ext cx="7588246" cy="4493538"/>
          </a:xfrm>
          <a:prstGeom prst="rect">
            <a:avLst/>
          </a:prstGeom>
          <a:noFill/>
        </p:spPr>
        <p:txBody>
          <a:bodyPr wrap="square" rtlCol="0">
            <a:spAutoFit/>
          </a:bodyPr>
          <a:lstStyle/>
          <a:p>
            <a:r>
              <a:rPr lang="ja-JP" altLang="en-US" sz="1100" dirty="0">
                <a:latin typeface="Cascadia Code" panose="020B0609020000020004" pitchFamily="49" charset="0"/>
                <a:cs typeface="Cascadia Code" panose="020B0609020000020004" pitchFamily="49" charset="0"/>
              </a:rPr>
              <a:t> </a:t>
            </a:r>
            <a:r>
              <a:rPr lang="en-US" altLang="ja-JP" sz="1100" b="0" i="0" dirty="0">
                <a:effectLst/>
                <a:latin typeface="Cascadia Code" panose="020B0609020000020004" pitchFamily="49" charset="0"/>
                <a:cs typeface="Cascadia Code" panose="020B0609020000020004" pitchFamily="49" charset="0"/>
              </a:rPr>
              <a:t>Munako Artemis is a Japanese team participating in Soccer LWL. The team consists of four high school students and has been active since 2021.</a:t>
            </a:r>
          </a:p>
          <a:p>
            <a:endParaRPr lang="en-US" altLang="ja-JP" sz="1100" dirty="0">
              <a:latin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 </a:t>
            </a:r>
            <a:r>
              <a:rPr lang="en-US" altLang="ja-JP" sz="1100" b="0" i="0" dirty="0">
                <a:effectLst/>
                <a:latin typeface="Cascadia Code" panose="020B0609020000020004" pitchFamily="49" charset="0"/>
                <a:cs typeface="Cascadia Code" panose="020B0609020000020004" pitchFamily="49" charset="0"/>
              </a:rPr>
              <a:t>For robot design, we mainly use Autodesk Fusion, and for circuit design, we use KiCad. By utilizing 3D printers and CNC milling machines, we efficiently created our robots. Almost all the sensors and microcontrollers are the same among both of our robots, simplifying parts management and increasing compatibility. Additionally, the programming is primarily done in C++ for most microcontrollers and in MicroPython for the camera. </a:t>
            </a:r>
          </a:p>
          <a:p>
            <a:endParaRPr lang="en-US" altLang="ja-JP" sz="1100" dirty="0">
              <a:latin typeface="Cascadia Code" panose="020B0609020000020004" pitchFamily="49" charset="0"/>
              <a:cs typeface="Cascadia Code" panose="020B0609020000020004" pitchFamily="49" charset="0"/>
            </a:endParaRPr>
          </a:p>
          <a:p>
            <a:r>
              <a:rPr lang="en-US" altLang="ja-JP" sz="1100" b="0" i="0" dirty="0">
                <a:effectLst/>
                <a:latin typeface="Cascadia Code" panose="020B0609020000020004" pitchFamily="49" charset="0"/>
                <a:cs typeface="Cascadia Code" panose="020B0609020000020004" pitchFamily="49" charset="0"/>
              </a:rPr>
              <a:t> In preparation for the world tournament, we made modifications to our robots to address various issues identified in the Japan Open 2024. One significant problem was the frequent occurrence of out-of-bounds, so we improved the shape of the line sensors from a linear to a circular design and changed the sensor processing algorithm. Additionally, we often had difficulty carrying the ball forward, so we expanded the ball-capturing zone to make it easier to capture the ball and improved the ball-tracking algorithm. </a:t>
            </a:r>
          </a:p>
          <a:p>
            <a:endParaRPr lang="en-US" altLang="ja-JP" sz="1100" b="0" i="0" dirty="0">
              <a:effectLst/>
              <a:latin typeface="Cascadia Code" panose="020B0609020000020004" pitchFamily="49" charset="0"/>
              <a:cs typeface="Cascadia Code" panose="020B0609020000020004" pitchFamily="49" charset="0"/>
            </a:endParaRPr>
          </a:p>
          <a:p>
            <a:r>
              <a:rPr lang="en-US" altLang="ja-JP" sz="1100" dirty="0">
                <a:latin typeface="Cascadia Code" panose="020B0609020000020004" pitchFamily="49" charset="0"/>
                <a:cs typeface="Cascadia Code" panose="020B0609020000020004" pitchFamily="49" charset="0"/>
              </a:rPr>
              <a:t> </a:t>
            </a:r>
            <a:r>
              <a:rPr lang="en-US" altLang="ja-JP" sz="1100" b="0" i="0" dirty="0">
                <a:effectLst/>
                <a:latin typeface="Cascadia Code" panose="020B0609020000020004" pitchFamily="49" charset="0"/>
                <a:cs typeface="Cascadia Code" panose="020B0609020000020004" pitchFamily="49" charset="0"/>
              </a:rPr>
              <a:t>Both of our robots are equipped with a kicker mechanism that uses a solenoid to kick the ball. However, we had no idea which voltage and capacitor capacity would result in the strongest kick. Therefore, we investigated how the kicking power changes with different voltages and capacitor capacities and created graphs to determine the optimal settings for the strongest kick. </a:t>
            </a:r>
          </a:p>
          <a:p>
            <a:endParaRPr lang="en-US" altLang="ja-JP" sz="1100" dirty="0">
              <a:latin typeface="Cascadia Code" panose="020B0609020000020004" pitchFamily="49" charset="0"/>
              <a:cs typeface="Cascadia Code" panose="020B0609020000020004" pitchFamily="49" charset="0"/>
            </a:endParaRPr>
          </a:p>
          <a:p>
            <a:r>
              <a:rPr lang="en-US" altLang="ja-JP" sz="1100" b="0" i="0" dirty="0">
                <a:effectLst/>
                <a:latin typeface="Cascadia Code" panose="020B0609020000020004" pitchFamily="49" charset="0"/>
                <a:cs typeface="Cascadia Code" panose="020B0609020000020004" pitchFamily="49" charset="0"/>
              </a:rPr>
              <a:t> Although this is our first time participating in a world tournament, we are strongly motivated by the desire to "interact with various people, acquire diverse knowledge, and gain valuable experiences." To share our knowledge with a wider audience, we have created a website and social media accounts.</a:t>
            </a:r>
            <a:endParaRPr kumimoji="1" lang="en-US" altLang="ja-JP" sz="1100" dirty="0">
              <a:latin typeface="Cascadia Code" panose="020B0609020000020004" pitchFamily="49" charset="0"/>
              <a:cs typeface="Cascadia Code" panose="020B0609020000020004" pitchFamily="49" charset="0"/>
            </a:endParaRPr>
          </a:p>
        </p:txBody>
      </p:sp>
      <p:sp>
        <p:nvSpPr>
          <p:cNvPr id="30" name="正方形/長方形 29">
            <a:extLst>
              <a:ext uri="{FF2B5EF4-FFF2-40B4-BE49-F238E27FC236}">
                <a16:creationId xmlns:a16="http://schemas.microsoft.com/office/drawing/2014/main" id="{BA9A2EE9-3F94-809C-72FA-33B0F4480BA0}"/>
              </a:ext>
            </a:extLst>
          </p:cNvPr>
          <p:cNvSpPr/>
          <p:nvPr/>
        </p:nvSpPr>
        <p:spPr>
          <a:xfrm>
            <a:off x="82548" y="16845217"/>
            <a:ext cx="7585263" cy="4360626"/>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en-US" altLang="ja-JP" sz="200" b="1" dirty="0">
              <a:solidFill>
                <a:schemeClr val="tx1"/>
              </a:solidFill>
            </a:endParaRPr>
          </a:p>
          <a:p>
            <a:r>
              <a:rPr kumimoji="1" lang="en-US" altLang="ja-JP" b="1" dirty="0">
                <a:solidFill>
                  <a:schemeClr val="tx1"/>
                </a:solidFill>
              </a:rPr>
              <a:t>  Robo.2 </a:t>
            </a:r>
            <a:endParaRPr kumimoji="1" lang="ja-JP" altLang="en-US" b="1" dirty="0">
              <a:solidFill>
                <a:schemeClr val="tx1"/>
              </a:solidFill>
            </a:endParaRPr>
          </a:p>
        </p:txBody>
      </p:sp>
      <p:grpSp>
        <p:nvGrpSpPr>
          <p:cNvPr id="31" name="グループ化 30">
            <a:extLst>
              <a:ext uri="{FF2B5EF4-FFF2-40B4-BE49-F238E27FC236}">
                <a16:creationId xmlns:a16="http://schemas.microsoft.com/office/drawing/2014/main" id="{AEFA5DB8-AB84-4A0C-346A-B2DF68CDE146}"/>
              </a:ext>
            </a:extLst>
          </p:cNvPr>
          <p:cNvGrpSpPr/>
          <p:nvPr/>
        </p:nvGrpSpPr>
        <p:grpSpPr>
          <a:xfrm>
            <a:off x="2401459" y="16938345"/>
            <a:ext cx="866046" cy="1052755"/>
            <a:chOff x="1006457" y="11463974"/>
            <a:chExt cx="866046" cy="821079"/>
          </a:xfrm>
        </p:grpSpPr>
        <p:sp>
          <p:nvSpPr>
            <p:cNvPr id="32" name="四角形: 角を丸くする 31">
              <a:extLst>
                <a:ext uri="{FF2B5EF4-FFF2-40B4-BE49-F238E27FC236}">
                  <a16:creationId xmlns:a16="http://schemas.microsoft.com/office/drawing/2014/main" id="{2D1BFEC8-6743-6005-1DA0-B3DB094187A0}"/>
                </a:ext>
              </a:extLst>
            </p:cNvPr>
            <p:cNvSpPr/>
            <p:nvPr/>
          </p:nvSpPr>
          <p:spPr>
            <a:xfrm>
              <a:off x="1006457" y="11463974"/>
              <a:ext cx="866046" cy="821079"/>
            </a:xfrm>
            <a:prstGeom prst="roundRect">
              <a:avLst>
                <a:gd name="adj" fmla="val 10858"/>
              </a:avLst>
            </a:prstGeom>
            <a:solidFill>
              <a:schemeClr val="bg1"/>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Battery</a:t>
              </a:r>
            </a:p>
            <a:p>
              <a:pPr algn="ctr"/>
              <a:r>
                <a:rPr kumimoji="1" lang="en-US" altLang="ja-JP" sz="700" dirty="0">
                  <a:solidFill>
                    <a:schemeClr val="tx1"/>
                  </a:solidFill>
                </a:rPr>
                <a:t>Kypom 3S 11.1V </a:t>
              </a:r>
            </a:p>
            <a:p>
              <a:pPr algn="ctr"/>
              <a:r>
                <a:rPr kumimoji="1" lang="en-US" altLang="ja-JP" sz="700" dirty="0">
                  <a:solidFill>
                    <a:schemeClr val="tx1"/>
                  </a:solidFill>
                </a:rPr>
                <a:t>1300mAh</a:t>
              </a:r>
              <a:endParaRPr kumimoji="1" lang="ja-JP" altLang="en-US" sz="1200" dirty="0">
                <a:solidFill>
                  <a:schemeClr val="tx1"/>
                </a:solidFill>
              </a:endParaRPr>
            </a:p>
          </p:txBody>
        </p:sp>
        <p:pic>
          <p:nvPicPr>
            <p:cNvPr id="33" name="Picture 4" descr="Amazon.co.jp: Kypom K6 11.1V 1300mAh 35C70C リポ バッテリー : おもちゃ">
              <a:extLst>
                <a:ext uri="{FF2B5EF4-FFF2-40B4-BE49-F238E27FC236}">
                  <a16:creationId xmlns:a16="http://schemas.microsoft.com/office/drawing/2014/main" id="{7C8B73EC-0C59-C852-F6D2-8C0445E879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091" y="11862231"/>
              <a:ext cx="707036" cy="398461"/>
            </a:xfrm>
            <a:prstGeom prst="rect">
              <a:avLst/>
            </a:prstGeom>
            <a:noFill/>
            <a:ln w="12700">
              <a:noFill/>
            </a:ln>
            <a:extLst>
              <a:ext uri="{909E8E84-426E-40DD-AFC4-6F175D3DCCD1}">
                <a14:hiddenFill xmlns:a14="http://schemas.microsoft.com/office/drawing/2010/main">
                  <a:solidFill>
                    <a:srgbClr val="FFFFFF"/>
                  </a:solidFill>
                </a14:hiddenFill>
              </a:ext>
            </a:extLst>
          </p:spPr>
        </p:pic>
      </p:grpSp>
      <p:grpSp>
        <p:nvGrpSpPr>
          <p:cNvPr id="34" name="グループ化 33">
            <a:extLst>
              <a:ext uri="{FF2B5EF4-FFF2-40B4-BE49-F238E27FC236}">
                <a16:creationId xmlns:a16="http://schemas.microsoft.com/office/drawing/2014/main" id="{03C8C6A8-9728-7AE2-DE41-853913F98B64}"/>
              </a:ext>
            </a:extLst>
          </p:cNvPr>
          <p:cNvGrpSpPr/>
          <p:nvPr/>
        </p:nvGrpSpPr>
        <p:grpSpPr>
          <a:xfrm>
            <a:off x="2400337" y="20107278"/>
            <a:ext cx="1264996" cy="1010760"/>
            <a:chOff x="698793" y="19829939"/>
            <a:chExt cx="1264996" cy="1010760"/>
          </a:xfrm>
        </p:grpSpPr>
        <p:sp>
          <p:nvSpPr>
            <p:cNvPr id="35" name="四角形: 角を丸くする 34">
              <a:extLst>
                <a:ext uri="{FF2B5EF4-FFF2-40B4-BE49-F238E27FC236}">
                  <a16:creationId xmlns:a16="http://schemas.microsoft.com/office/drawing/2014/main" id="{A34CECD0-9D08-1925-4D18-70F7758FEFE5}"/>
                </a:ext>
              </a:extLst>
            </p:cNvPr>
            <p:cNvSpPr/>
            <p:nvPr/>
          </p:nvSpPr>
          <p:spPr>
            <a:xfrm>
              <a:off x="698793" y="19829939"/>
              <a:ext cx="1264996" cy="101076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r>
                <a:rPr kumimoji="1" lang="en-US" altLang="ja-JP" sz="1100" b="1" dirty="0">
                  <a:solidFill>
                    <a:schemeClr val="tx1"/>
                  </a:solidFill>
                </a:rPr>
                <a:t> Motor</a:t>
              </a:r>
            </a:p>
            <a:p>
              <a:pPr algn="ctr"/>
              <a:r>
                <a:rPr lang="en-US" altLang="ja-JP" sz="800" b="0" i="0" dirty="0">
                  <a:solidFill>
                    <a:srgbClr val="000000"/>
                  </a:solidFill>
                  <a:effectLst/>
                  <a:highlight>
                    <a:srgbClr val="FFFFFF"/>
                  </a:highlight>
                  <a:latin typeface="‘ヒラギノ明朝 Pro W3′"/>
                </a:rPr>
                <a:t>DIGILENT IG22 1/19</a:t>
              </a:r>
              <a:endParaRPr lang="en-US" altLang="ja-JP" sz="700" b="0" i="0" dirty="0">
                <a:solidFill>
                  <a:srgbClr val="000000"/>
                </a:solidFill>
                <a:effectLst/>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r>
                <a:rPr kumimoji="1" lang="en-US" altLang="ja-JP" sz="800" dirty="0">
                  <a:solidFill>
                    <a:srgbClr val="000000"/>
                  </a:solidFill>
                  <a:highlight>
                    <a:srgbClr val="FFFFFF"/>
                  </a:highlight>
                  <a:latin typeface="‘ヒラギノ明朝 Pro W3′"/>
                </a:rPr>
                <a:t>     </a:t>
              </a:r>
            </a:p>
            <a:p>
              <a:pPr algn="ctr"/>
              <a:r>
                <a:rPr kumimoji="1" lang="ja-JP" altLang="en-US" sz="1400" dirty="0">
                  <a:solidFill>
                    <a:schemeClr val="tx1"/>
                  </a:solidFill>
                  <a:highlight>
                    <a:srgbClr val="FFFFFF"/>
                  </a:highlight>
                  <a:latin typeface="‘ヒラギノ明朝 Pro W3′"/>
                </a:rPr>
                <a:t>           </a:t>
              </a:r>
              <a:r>
                <a:rPr kumimoji="1" lang="en-US" altLang="ja-JP" sz="1400" dirty="0">
                  <a:solidFill>
                    <a:schemeClr val="tx1"/>
                  </a:solidFill>
                  <a:highlight>
                    <a:srgbClr val="FFFFFF"/>
                  </a:highlight>
                  <a:latin typeface="‘ヒラギノ明朝 Pro W3′"/>
                </a:rPr>
                <a:t>           </a:t>
              </a:r>
              <a:endParaRPr kumimoji="1" lang="en-US" altLang="ja-JP" sz="800" dirty="0">
                <a:solidFill>
                  <a:srgbClr val="000000"/>
                </a:solidFill>
                <a:highlight>
                  <a:srgbClr val="FFFFFF"/>
                </a:highlight>
                <a:latin typeface="‘ヒラギノ明朝 Pro W3′"/>
              </a:endParaRPr>
            </a:p>
          </p:txBody>
        </p:sp>
        <p:pic>
          <p:nvPicPr>
            <p:cNvPr id="36" name="Picture 8" descr="MOT-IG-22-12V">
              <a:extLst>
                <a:ext uri="{FF2B5EF4-FFF2-40B4-BE49-F238E27FC236}">
                  <a16:creationId xmlns:a16="http://schemas.microsoft.com/office/drawing/2014/main" id="{80549FB8-07EC-D4BA-8DC3-A3F7C24DBF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011" t="32693" r="9140" b="23749"/>
            <a:stretch/>
          </p:blipFill>
          <p:spPr bwMode="auto">
            <a:xfrm rot="436617">
              <a:off x="744774" y="20318509"/>
              <a:ext cx="813759" cy="467302"/>
            </a:xfrm>
            <a:prstGeom prst="rect">
              <a:avLst/>
            </a:prstGeom>
            <a:noFill/>
            <a:extLst>
              <a:ext uri="{909E8E84-426E-40DD-AFC4-6F175D3DCCD1}">
                <a14:hiddenFill xmlns:a14="http://schemas.microsoft.com/office/drawing/2010/main">
                  <a:solidFill>
                    <a:srgbClr val="FFFFFF"/>
                  </a:solidFill>
                </a14:hiddenFill>
              </a:ext>
            </a:extLst>
          </p:spPr>
        </p:pic>
        <p:sp>
          <p:nvSpPr>
            <p:cNvPr id="37" name="テキスト ボックス 36">
              <a:extLst>
                <a:ext uri="{FF2B5EF4-FFF2-40B4-BE49-F238E27FC236}">
                  <a16:creationId xmlns:a16="http://schemas.microsoft.com/office/drawing/2014/main" id="{7220DFCE-038D-73E3-4CB6-A9E869C48FC3}"/>
                </a:ext>
              </a:extLst>
            </p:cNvPr>
            <p:cNvSpPr txBox="1"/>
            <p:nvPr/>
          </p:nvSpPr>
          <p:spPr>
            <a:xfrm>
              <a:off x="1564898" y="20493696"/>
              <a:ext cx="382720" cy="276999"/>
            </a:xfrm>
            <a:prstGeom prst="rect">
              <a:avLst/>
            </a:prstGeom>
            <a:noFill/>
          </p:spPr>
          <p:txBody>
            <a:bodyPr wrap="square" lIns="36000" rIns="36000" rtlCol="0">
              <a:spAutoFit/>
            </a:bodyPr>
            <a:lstStyle/>
            <a:p>
              <a:r>
                <a:rPr kumimoji="1" lang="en-US" altLang="ja-JP" sz="900" dirty="0"/>
                <a:t>X</a:t>
              </a:r>
              <a:r>
                <a:rPr kumimoji="1" lang="en-US" altLang="ja-JP" sz="1200" dirty="0"/>
                <a:t> 4</a:t>
              </a:r>
              <a:endParaRPr kumimoji="1" lang="ja-JP" altLang="en-US" sz="1200" dirty="0"/>
            </a:p>
          </p:txBody>
        </p:sp>
      </p:grpSp>
      <p:grpSp>
        <p:nvGrpSpPr>
          <p:cNvPr id="38" name="グループ化 37">
            <a:extLst>
              <a:ext uri="{FF2B5EF4-FFF2-40B4-BE49-F238E27FC236}">
                <a16:creationId xmlns:a16="http://schemas.microsoft.com/office/drawing/2014/main" id="{26B01569-D4E0-5D97-B3E2-B2773F5D0DBE}"/>
              </a:ext>
            </a:extLst>
          </p:cNvPr>
          <p:cNvGrpSpPr/>
          <p:nvPr/>
        </p:nvGrpSpPr>
        <p:grpSpPr>
          <a:xfrm>
            <a:off x="2865017" y="17681019"/>
            <a:ext cx="819035" cy="521805"/>
            <a:chOff x="1709543" y="17557116"/>
            <a:chExt cx="819035" cy="521805"/>
          </a:xfrm>
        </p:grpSpPr>
        <p:sp>
          <p:nvSpPr>
            <p:cNvPr id="39" name="矢印: 下 38">
              <a:extLst>
                <a:ext uri="{FF2B5EF4-FFF2-40B4-BE49-F238E27FC236}">
                  <a16:creationId xmlns:a16="http://schemas.microsoft.com/office/drawing/2014/main" id="{559D600C-5D1B-AC16-047C-5507FF87EF89}"/>
                </a:ext>
              </a:extLst>
            </p:cNvPr>
            <p:cNvSpPr/>
            <p:nvPr/>
          </p:nvSpPr>
          <p:spPr>
            <a:xfrm rot="1383344">
              <a:off x="2395228" y="17557116"/>
              <a:ext cx="133350" cy="46533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75B0F55F-FC98-A834-E3DD-D841240A1639}"/>
                </a:ext>
              </a:extLst>
            </p:cNvPr>
            <p:cNvSpPr txBox="1"/>
            <p:nvPr/>
          </p:nvSpPr>
          <p:spPr>
            <a:xfrm>
              <a:off x="1709543" y="17825005"/>
              <a:ext cx="542924" cy="253916"/>
            </a:xfrm>
            <a:prstGeom prst="rect">
              <a:avLst/>
            </a:prstGeom>
            <a:noFill/>
          </p:spPr>
          <p:txBody>
            <a:bodyPr wrap="square" rtlCol="0">
              <a:spAutoFit/>
            </a:bodyPr>
            <a:lstStyle/>
            <a:p>
              <a:r>
                <a:rPr kumimoji="1" lang="en-US" altLang="ja-JP" sz="1050" b="1" dirty="0"/>
                <a:t>11.1V</a:t>
              </a:r>
              <a:endParaRPr kumimoji="1" lang="ja-JP" altLang="en-US" sz="1050" b="1" dirty="0"/>
            </a:p>
          </p:txBody>
        </p:sp>
      </p:grpSp>
      <p:grpSp>
        <p:nvGrpSpPr>
          <p:cNvPr id="41" name="グループ化 40">
            <a:extLst>
              <a:ext uri="{FF2B5EF4-FFF2-40B4-BE49-F238E27FC236}">
                <a16:creationId xmlns:a16="http://schemas.microsoft.com/office/drawing/2014/main" id="{C636A70A-A804-3455-A334-2726AD6F8B7D}"/>
              </a:ext>
            </a:extLst>
          </p:cNvPr>
          <p:cNvGrpSpPr/>
          <p:nvPr/>
        </p:nvGrpSpPr>
        <p:grpSpPr>
          <a:xfrm>
            <a:off x="2487610" y="19118696"/>
            <a:ext cx="312273" cy="969117"/>
            <a:chOff x="544058" y="19245019"/>
            <a:chExt cx="312273" cy="382375"/>
          </a:xfrm>
        </p:grpSpPr>
        <p:sp>
          <p:nvSpPr>
            <p:cNvPr id="42" name="矢印: 下 41">
              <a:extLst>
                <a:ext uri="{FF2B5EF4-FFF2-40B4-BE49-F238E27FC236}">
                  <a16:creationId xmlns:a16="http://schemas.microsoft.com/office/drawing/2014/main" id="{133C1AF4-8874-BF61-7094-764C524B62E8}"/>
                </a:ext>
              </a:extLst>
            </p:cNvPr>
            <p:cNvSpPr/>
            <p:nvPr/>
          </p:nvSpPr>
          <p:spPr>
            <a:xfrm>
              <a:off x="544058" y="19245019"/>
              <a:ext cx="133350" cy="38237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69A6FD97-3457-9829-4FC1-C3D966280C66}"/>
                </a:ext>
              </a:extLst>
            </p:cNvPr>
            <p:cNvSpPr txBox="1"/>
            <p:nvPr/>
          </p:nvSpPr>
          <p:spPr>
            <a:xfrm rot="5400000">
              <a:off x="583543" y="19313827"/>
              <a:ext cx="291659" cy="253916"/>
            </a:xfrm>
            <a:prstGeom prst="rect">
              <a:avLst/>
            </a:prstGeom>
            <a:noFill/>
          </p:spPr>
          <p:txBody>
            <a:bodyPr wrap="square" rtlCol="0">
              <a:spAutoFit/>
            </a:bodyPr>
            <a:lstStyle/>
            <a:p>
              <a:r>
                <a:rPr kumimoji="1" lang="en-US" altLang="ja-JP" sz="1050" b="1" dirty="0"/>
                <a:t>11.1V</a:t>
              </a:r>
              <a:endParaRPr kumimoji="1" lang="ja-JP" altLang="en-US" sz="1050" b="1" dirty="0"/>
            </a:p>
          </p:txBody>
        </p:sp>
      </p:grpSp>
      <p:grpSp>
        <p:nvGrpSpPr>
          <p:cNvPr id="44" name="グループ化 43">
            <a:extLst>
              <a:ext uri="{FF2B5EF4-FFF2-40B4-BE49-F238E27FC236}">
                <a16:creationId xmlns:a16="http://schemas.microsoft.com/office/drawing/2014/main" id="{D485ABD5-E78E-FA39-B759-51E8DB3DE9AA}"/>
              </a:ext>
            </a:extLst>
          </p:cNvPr>
          <p:cNvGrpSpPr/>
          <p:nvPr/>
        </p:nvGrpSpPr>
        <p:grpSpPr>
          <a:xfrm>
            <a:off x="2400337" y="18149579"/>
            <a:ext cx="1493314" cy="969118"/>
            <a:chOff x="939003" y="17961904"/>
            <a:chExt cx="1493314" cy="969118"/>
          </a:xfrm>
        </p:grpSpPr>
        <p:grpSp>
          <p:nvGrpSpPr>
            <p:cNvPr id="45" name="グループ化 44">
              <a:extLst>
                <a:ext uri="{FF2B5EF4-FFF2-40B4-BE49-F238E27FC236}">
                  <a16:creationId xmlns:a16="http://schemas.microsoft.com/office/drawing/2014/main" id="{FDFE0DB2-FC1B-AADA-CF8B-82307AF82DFC}"/>
                </a:ext>
              </a:extLst>
            </p:cNvPr>
            <p:cNvGrpSpPr/>
            <p:nvPr/>
          </p:nvGrpSpPr>
          <p:grpSpPr>
            <a:xfrm>
              <a:off x="939003" y="17961904"/>
              <a:ext cx="1342167" cy="969118"/>
              <a:chOff x="982173" y="18288937"/>
              <a:chExt cx="1342167" cy="969118"/>
            </a:xfrm>
          </p:grpSpPr>
          <p:sp>
            <p:nvSpPr>
              <p:cNvPr id="47" name="四角形: 角を丸くする 46">
                <a:extLst>
                  <a:ext uri="{FF2B5EF4-FFF2-40B4-BE49-F238E27FC236}">
                    <a16:creationId xmlns:a16="http://schemas.microsoft.com/office/drawing/2014/main" id="{2A23E80C-6655-250E-FDE5-EBF20A606FAC}"/>
                  </a:ext>
                </a:extLst>
              </p:cNvPr>
              <p:cNvSpPr/>
              <p:nvPr/>
            </p:nvSpPr>
            <p:spPr>
              <a:xfrm>
                <a:off x="982173" y="18288937"/>
                <a:ext cx="1342167" cy="96911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Motor Driver</a:t>
                </a:r>
              </a:p>
              <a:p>
                <a:pPr algn="ctr"/>
                <a:r>
                  <a:rPr kumimoji="1" lang="en-US" altLang="ja-JP" sz="600" dirty="0">
                    <a:solidFill>
                      <a:schemeClr val="tx1"/>
                    </a:solidFill>
                  </a:rPr>
                  <a:t>                DAISEN DSR-1202</a:t>
                </a: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48" name="Picture 6" descr="4CHモーターコントローラ 型番：DSR-1202 : ロボットショップ / Robot Shop ロボット関連商品の専門店">
                <a:extLst>
                  <a:ext uri="{FF2B5EF4-FFF2-40B4-BE49-F238E27FC236}">
                    <a16:creationId xmlns:a16="http://schemas.microsoft.com/office/drawing/2014/main" id="{94847DBF-BF11-2299-2CF8-D5277A7638B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100" t="6315" r="13231" b="6493"/>
              <a:stretch/>
            </p:blipFill>
            <p:spPr bwMode="auto">
              <a:xfrm>
                <a:off x="1057170" y="18614248"/>
                <a:ext cx="506146" cy="624495"/>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テキスト ボックス 45">
              <a:extLst>
                <a:ext uri="{FF2B5EF4-FFF2-40B4-BE49-F238E27FC236}">
                  <a16:creationId xmlns:a16="http://schemas.microsoft.com/office/drawing/2014/main" id="{3F293CDD-D453-1785-B4A4-27A83B339362}"/>
                </a:ext>
              </a:extLst>
            </p:cNvPr>
            <p:cNvSpPr txBox="1"/>
            <p:nvPr/>
          </p:nvSpPr>
          <p:spPr>
            <a:xfrm>
              <a:off x="1465883" y="18380933"/>
              <a:ext cx="966434" cy="384721"/>
            </a:xfrm>
            <a:prstGeom prst="rect">
              <a:avLst/>
            </a:prstGeom>
            <a:noFill/>
          </p:spPr>
          <p:txBody>
            <a:bodyPr wrap="square" rtlCol="0">
              <a:spAutoFit/>
            </a:bodyPr>
            <a:lstStyle/>
            <a:p>
              <a:r>
                <a:rPr kumimoji="1" lang="en-US" altLang="ja-JP" sz="700" dirty="0"/>
                <a:t>IC:VNH2SP30 x 4</a:t>
              </a:r>
            </a:p>
            <a:p>
              <a:r>
                <a:rPr kumimoji="1" lang="ja-JP" altLang="en-US" sz="600" dirty="0"/>
                <a:t>・</a:t>
              </a:r>
              <a:r>
                <a:rPr kumimoji="1" lang="en-US" altLang="ja-JP" sz="600" dirty="0"/>
                <a:t>0.3V ~ 16.0V</a:t>
              </a:r>
            </a:p>
            <a:p>
              <a:r>
                <a:rPr kumimoji="1" lang="ja-JP" altLang="en-US" sz="600" dirty="0"/>
                <a:t>・</a:t>
              </a:r>
              <a:r>
                <a:rPr kumimoji="1" lang="en-US" altLang="ja-JP" sz="600" dirty="0"/>
                <a:t>15~30A  / channel</a:t>
              </a:r>
            </a:p>
          </p:txBody>
        </p:sp>
      </p:grpSp>
      <p:grpSp>
        <p:nvGrpSpPr>
          <p:cNvPr id="49" name="グループ化 48">
            <a:extLst>
              <a:ext uri="{FF2B5EF4-FFF2-40B4-BE49-F238E27FC236}">
                <a16:creationId xmlns:a16="http://schemas.microsoft.com/office/drawing/2014/main" id="{D53CE41A-20F0-38F5-4D0A-6636C2C04BFE}"/>
              </a:ext>
            </a:extLst>
          </p:cNvPr>
          <p:cNvGrpSpPr/>
          <p:nvPr/>
        </p:nvGrpSpPr>
        <p:grpSpPr>
          <a:xfrm>
            <a:off x="3186370" y="17157901"/>
            <a:ext cx="542924" cy="340057"/>
            <a:chOff x="2103133" y="17037089"/>
            <a:chExt cx="542924" cy="340057"/>
          </a:xfrm>
        </p:grpSpPr>
        <p:sp>
          <p:nvSpPr>
            <p:cNvPr id="50" name="矢印: 下 49">
              <a:extLst>
                <a:ext uri="{FF2B5EF4-FFF2-40B4-BE49-F238E27FC236}">
                  <a16:creationId xmlns:a16="http://schemas.microsoft.com/office/drawing/2014/main" id="{2F1B2C8D-B0CE-7B54-D6F1-1B89691978EA}"/>
                </a:ext>
              </a:extLst>
            </p:cNvPr>
            <p:cNvSpPr/>
            <p:nvPr/>
          </p:nvSpPr>
          <p:spPr>
            <a:xfrm rot="16200000">
              <a:off x="2280816" y="17156433"/>
              <a:ext cx="133350" cy="30807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70C1CF50-49DC-5975-2070-93D1C8B944E8}"/>
                </a:ext>
              </a:extLst>
            </p:cNvPr>
            <p:cNvSpPr txBox="1"/>
            <p:nvPr/>
          </p:nvSpPr>
          <p:spPr>
            <a:xfrm>
              <a:off x="2103133" y="17037089"/>
              <a:ext cx="542924" cy="230832"/>
            </a:xfrm>
            <a:prstGeom prst="rect">
              <a:avLst/>
            </a:prstGeom>
            <a:noFill/>
          </p:spPr>
          <p:txBody>
            <a:bodyPr wrap="square" rtlCol="0">
              <a:spAutoFit/>
            </a:bodyPr>
            <a:lstStyle/>
            <a:p>
              <a:r>
                <a:rPr kumimoji="1" lang="en-US" altLang="ja-JP" sz="900" b="1" dirty="0"/>
                <a:t>11.1V</a:t>
              </a:r>
              <a:endParaRPr kumimoji="1" lang="ja-JP" altLang="en-US" sz="900" b="1" dirty="0"/>
            </a:p>
          </p:txBody>
        </p:sp>
      </p:grpSp>
      <p:grpSp>
        <p:nvGrpSpPr>
          <p:cNvPr id="52" name="グループ化 51">
            <a:extLst>
              <a:ext uri="{FF2B5EF4-FFF2-40B4-BE49-F238E27FC236}">
                <a16:creationId xmlns:a16="http://schemas.microsoft.com/office/drawing/2014/main" id="{47743353-C068-2984-754E-57FE76C9FEEB}"/>
              </a:ext>
            </a:extLst>
          </p:cNvPr>
          <p:cNvGrpSpPr/>
          <p:nvPr/>
        </p:nvGrpSpPr>
        <p:grpSpPr>
          <a:xfrm>
            <a:off x="3601801" y="16934912"/>
            <a:ext cx="1343739" cy="1005350"/>
            <a:chOff x="2844741" y="17232743"/>
            <a:chExt cx="1343739" cy="1005350"/>
          </a:xfrm>
        </p:grpSpPr>
        <p:sp>
          <p:nvSpPr>
            <p:cNvPr id="53" name="四角形: 角を丸くする 52">
              <a:extLst>
                <a:ext uri="{FF2B5EF4-FFF2-40B4-BE49-F238E27FC236}">
                  <a16:creationId xmlns:a16="http://schemas.microsoft.com/office/drawing/2014/main" id="{8AEA31FF-3B4D-71EA-0E4E-00738B252A1C}"/>
                </a:ext>
              </a:extLst>
            </p:cNvPr>
            <p:cNvSpPr/>
            <p:nvPr/>
          </p:nvSpPr>
          <p:spPr>
            <a:xfrm>
              <a:off x="2844741" y="17232743"/>
              <a:ext cx="1343739"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Voltage </a:t>
              </a:r>
            </a:p>
            <a:p>
              <a:r>
                <a:rPr kumimoji="1" lang="en-US" altLang="ja-JP" sz="1000" b="1" dirty="0">
                  <a:solidFill>
                    <a:schemeClr val="tx1"/>
                  </a:solidFill>
                </a:rPr>
                <a:t>Conversion Circuit</a:t>
              </a:r>
            </a:p>
            <a:p>
              <a:endParaRPr kumimoji="1" lang="en-US" altLang="ja-JP" sz="600" dirty="0">
                <a:solidFill>
                  <a:schemeClr val="tx1"/>
                </a:solidFill>
              </a:endParaRPr>
            </a:p>
            <a:p>
              <a:r>
                <a:rPr kumimoji="1" lang="en-US" altLang="ja-JP" sz="700" dirty="0">
                  <a:solidFill>
                    <a:schemeClr val="tx1"/>
                  </a:solidFill>
                </a:rPr>
                <a:t>Using IC : </a:t>
              </a:r>
            </a:p>
            <a:p>
              <a:r>
                <a:rPr kumimoji="1" lang="en-US" altLang="ja-JP" sz="700" dirty="0">
                  <a:solidFill>
                    <a:schemeClr val="tx1"/>
                  </a:solidFill>
                </a:rPr>
                <a:t>OKL-T/6-W12N-C</a:t>
              </a:r>
            </a:p>
            <a:p>
              <a:endParaRPr kumimoji="1" lang="en-US" altLang="ja-JP" sz="700" dirty="0">
                <a:solidFill>
                  <a:schemeClr val="tx1"/>
                </a:solidFill>
              </a:endParaRPr>
            </a:p>
            <a:p>
              <a:r>
                <a:rPr kumimoji="1" lang="en-US" altLang="ja-JP" sz="800" b="1" dirty="0">
                  <a:solidFill>
                    <a:schemeClr val="tx1"/>
                  </a:solidFill>
                </a:rPr>
                <a:t>11.1V to 5.0V</a:t>
              </a:r>
            </a:p>
            <a:p>
              <a:pPr algn="r"/>
              <a:endParaRPr kumimoji="1" lang="en-US" altLang="ja-JP" sz="500" dirty="0">
                <a:solidFill>
                  <a:schemeClr val="tx1"/>
                </a:solidFill>
              </a:endParaRPr>
            </a:p>
          </p:txBody>
        </p:sp>
        <p:pic>
          <p:nvPicPr>
            <p:cNvPr id="54" name="Picture 10" descr="ムラタ表面実装DC-DCコンバーター OKL-T/6-W12N-C">
              <a:extLst>
                <a:ext uri="{FF2B5EF4-FFF2-40B4-BE49-F238E27FC236}">
                  <a16:creationId xmlns:a16="http://schemas.microsoft.com/office/drawing/2014/main" id="{C9FA5EFC-918F-5EE5-316E-4A61DC609FC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43" t="12535" r="22474" b="12743"/>
            <a:stretch/>
          </p:blipFill>
          <p:spPr bwMode="auto">
            <a:xfrm>
              <a:off x="3710391" y="17708911"/>
              <a:ext cx="376449" cy="386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グループ化 54">
            <a:extLst>
              <a:ext uri="{FF2B5EF4-FFF2-40B4-BE49-F238E27FC236}">
                <a16:creationId xmlns:a16="http://schemas.microsoft.com/office/drawing/2014/main" id="{BE7AB390-2779-7AF2-94B2-DFBD5E15DF7D}"/>
              </a:ext>
            </a:extLst>
          </p:cNvPr>
          <p:cNvGrpSpPr/>
          <p:nvPr/>
        </p:nvGrpSpPr>
        <p:grpSpPr>
          <a:xfrm>
            <a:off x="3868208" y="17897883"/>
            <a:ext cx="542924" cy="195354"/>
            <a:chOff x="2548934" y="17754764"/>
            <a:chExt cx="542924" cy="274795"/>
          </a:xfrm>
        </p:grpSpPr>
        <p:sp>
          <p:nvSpPr>
            <p:cNvPr id="56" name="矢印: 下 55">
              <a:extLst>
                <a:ext uri="{FF2B5EF4-FFF2-40B4-BE49-F238E27FC236}">
                  <a16:creationId xmlns:a16="http://schemas.microsoft.com/office/drawing/2014/main" id="{34617379-2721-8E45-F96A-EB97F370B47D}"/>
                </a:ext>
              </a:extLst>
            </p:cNvPr>
            <p:cNvSpPr/>
            <p:nvPr/>
          </p:nvSpPr>
          <p:spPr>
            <a:xfrm>
              <a:off x="2935352" y="17831792"/>
              <a:ext cx="133350" cy="19776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8D862AAD-A6C7-726C-7DD9-F4D68DD5812D}"/>
                </a:ext>
              </a:extLst>
            </p:cNvPr>
            <p:cNvSpPr txBox="1"/>
            <p:nvPr/>
          </p:nvSpPr>
          <p:spPr>
            <a:xfrm>
              <a:off x="2548934" y="17754764"/>
              <a:ext cx="542924" cy="253915"/>
            </a:xfrm>
            <a:prstGeom prst="rect">
              <a:avLst/>
            </a:prstGeom>
            <a:noFill/>
          </p:spPr>
          <p:txBody>
            <a:bodyPr wrap="square" rtlCol="0">
              <a:spAutoFit/>
            </a:bodyPr>
            <a:lstStyle/>
            <a:p>
              <a:r>
                <a:rPr kumimoji="1" lang="en-US" altLang="ja-JP" sz="1050" b="1" dirty="0"/>
                <a:t>5.0V</a:t>
              </a:r>
              <a:endParaRPr kumimoji="1" lang="ja-JP" altLang="en-US" sz="1050" b="1" dirty="0"/>
            </a:p>
          </p:txBody>
        </p:sp>
      </p:grpSp>
      <p:grpSp>
        <p:nvGrpSpPr>
          <p:cNvPr id="58" name="グループ化 57">
            <a:extLst>
              <a:ext uri="{FF2B5EF4-FFF2-40B4-BE49-F238E27FC236}">
                <a16:creationId xmlns:a16="http://schemas.microsoft.com/office/drawing/2014/main" id="{57AB0CBE-9F94-4758-CD22-801D8A04468B}"/>
              </a:ext>
            </a:extLst>
          </p:cNvPr>
          <p:cNvGrpSpPr/>
          <p:nvPr/>
        </p:nvGrpSpPr>
        <p:grpSpPr>
          <a:xfrm>
            <a:off x="4814111" y="18222989"/>
            <a:ext cx="756141" cy="215444"/>
            <a:chOff x="3718803" y="18849807"/>
            <a:chExt cx="756141" cy="215444"/>
          </a:xfrm>
        </p:grpSpPr>
        <p:sp>
          <p:nvSpPr>
            <p:cNvPr id="59" name="正方形/長方形 58">
              <a:extLst>
                <a:ext uri="{FF2B5EF4-FFF2-40B4-BE49-F238E27FC236}">
                  <a16:creationId xmlns:a16="http://schemas.microsoft.com/office/drawing/2014/main" id="{C8FABC62-F495-FD4E-F1CC-6E9BD5481166}"/>
                </a:ext>
              </a:extLst>
            </p:cNvPr>
            <p:cNvSpPr/>
            <p:nvPr/>
          </p:nvSpPr>
          <p:spPr>
            <a:xfrm>
              <a:off x="3718803" y="18907700"/>
              <a:ext cx="727409"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ACBB89B6-1069-4B26-64DE-FD5AC64703A5}"/>
                </a:ext>
              </a:extLst>
            </p:cNvPr>
            <p:cNvSpPr txBox="1"/>
            <p:nvPr/>
          </p:nvSpPr>
          <p:spPr>
            <a:xfrm>
              <a:off x="3995205" y="18849807"/>
              <a:ext cx="479739"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61" name="グループ化 60">
            <a:extLst>
              <a:ext uri="{FF2B5EF4-FFF2-40B4-BE49-F238E27FC236}">
                <a16:creationId xmlns:a16="http://schemas.microsoft.com/office/drawing/2014/main" id="{E0CDD98A-DDDB-7BC5-D818-D61708F15CEA}"/>
              </a:ext>
            </a:extLst>
          </p:cNvPr>
          <p:cNvGrpSpPr/>
          <p:nvPr/>
        </p:nvGrpSpPr>
        <p:grpSpPr>
          <a:xfrm>
            <a:off x="6282052" y="18256989"/>
            <a:ext cx="766285" cy="184666"/>
            <a:chOff x="5333361" y="18792553"/>
            <a:chExt cx="766285" cy="184666"/>
          </a:xfrm>
        </p:grpSpPr>
        <p:sp>
          <p:nvSpPr>
            <p:cNvPr id="62" name="正方形/長方形 61">
              <a:extLst>
                <a:ext uri="{FF2B5EF4-FFF2-40B4-BE49-F238E27FC236}">
                  <a16:creationId xmlns:a16="http://schemas.microsoft.com/office/drawing/2014/main" id="{98179FC0-9F4D-2540-7144-23F48C43A47C}"/>
                </a:ext>
              </a:extLst>
            </p:cNvPr>
            <p:cNvSpPr/>
            <p:nvPr/>
          </p:nvSpPr>
          <p:spPr>
            <a:xfrm>
              <a:off x="5333361" y="18834362"/>
              <a:ext cx="524972"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629994B0-00F4-2232-C9C4-C974FD4C9A7A}"/>
                </a:ext>
              </a:extLst>
            </p:cNvPr>
            <p:cNvSpPr txBox="1"/>
            <p:nvPr/>
          </p:nvSpPr>
          <p:spPr>
            <a:xfrm>
              <a:off x="5373900"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64" name="グループ化 63">
            <a:extLst>
              <a:ext uri="{FF2B5EF4-FFF2-40B4-BE49-F238E27FC236}">
                <a16:creationId xmlns:a16="http://schemas.microsoft.com/office/drawing/2014/main" id="{2F0F7A8F-774F-5C13-867E-5A482C03E5AE}"/>
              </a:ext>
            </a:extLst>
          </p:cNvPr>
          <p:cNvGrpSpPr/>
          <p:nvPr/>
        </p:nvGrpSpPr>
        <p:grpSpPr>
          <a:xfrm>
            <a:off x="4875459" y="17191897"/>
            <a:ext cx="542924" cy="306061"/>
            <a:chOff x="4172578" y="17494647"/>
            <a:chExt cx="542924" cy="306061"/>
          </a:xfrm>
        </p:grpSpPr>
        <p:sp>
          <p:nvSpPr>
            <p:cNvPr id="65" name="矢印: 下 64">
              <a:extLst>
                <a:ext uri="{FF2B5EF4-FFF2-40B4-BE49-F238E27FC236}">
                  <a16:creationId xmlns:a16="http://schemas.microsoft.com/office/drawing/2014/main" id="{6FDBF473-0A9C-7869-1427-41A148567B74}"/>
                </a:ext>
              </a:extLst>
            </p:cNvPr>
            <p:cNvSpPr/>
            <p:nvPr/>
          </p:nvSpPr>
          <p:spPr>
            <a:xfrm rot="16200000">
              <a:off x="4308908" y="17618196"/>
              <a:ext cx="133350" cy="23167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7DF4B25E-34F1-C2EB-3102-FB294DB7100F}"/>
                </a:ext>
              </a:extLst>
            </p:cNvPr>
            <p:cNvSpPr txBox="1"/>
            <p:nvPr/>
          </p:nvSpPr>
          <p:spPr>
            <a:xfrm>
              <a:off x="4172578" y="17494647"/>
              <a:ext cx="542924" cy="200055"/>
            </a:xfrm>
            <a:prstGeom prst="rect">
              <a:avLst/>
            </a:prstGeom>
            <a:noFill/>
          </p:spPr>
          <p:txBody>
            <a:bodyPr wrap="square" rtlCol="0">
              <a:spAutoFit/>
            </a:bodyPr>
            <a:lstStyle/>
            <a:p>
              <a:r>
                <a:rPr kumimoji="1" lang="en-US" altLang="ja-JP" sz="700" b="1" dirty="0"/>
                <a:t>11.1V</a:t>
              </a:r>
              <a:endParaRPr kumimoji="1" lang="ja-JP" altLang="en-US" sz="700" b="1" dirty="0"/>
            </a:p>
          </p:txBody>
        </p:sp>
      </p:grpSp>
      <p:grpSp>
        <p:nvGrpSpPr>
          <p:cNvPr id="67" name="グループ化 66">
            <a:extLst>
              <a:ext uri="{FF2B5EF4-FFF2-40B4-BE49-F238E27FC236}">
                <a16:creationId xmlns:a16="http://schemas.microsoft.com/office/drawing/2014/main" id="{10BB3478-3B61-8605-682A-C65BECD0EDBC}"/>
              </a:ext>
            </a:extLst>
          </p:cNvPr>
          <p:cNvGrpSpPr/>
          <p:nvPr/>
        </p:nvGrpSpPr>
        <p:grpSpPr>
          <a:xfrm>
            <a:off x="6234206" y="17052414"/>
            <a:ext cx="542924" cy="445544"/>
            <a:chOff x="5829013" y="17355164"/>
            <a:chExt cx="542924" cy="445544"/>
          </a:xfrm>
        </p:grpSpPr>
        <p:sp>
          <p:nvSpPr>
            <p:cNvPr id="68" name="矢印: 下 67">
              <a:extLst>
                <a:ext uri="{FF2B5EF4-FFF2-40B4-BE49-F238E27FC236}">
                  <a16:creationId xmlns:a16="http://schemas.microsoft.com/office/drawing/2014/main" id="{2976D96E-FA62-707D-BDBE-CDD3402DA103}"/>
                </a:ext>
              </a:extLst>
            </p:cNvPr>
            <p:cNvSpPr/>
            <p:nvPr/>
          </p:nvSpPr>
          <p:spPr>
            <a:xfrm rot="16200000">
              <a:off x="6040966" y="17602475"/>
              <a:ext cx="133350" cy="263116"/>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7C7D97B0-50A5-7050-67DF-31A14EEAED25}"/>
                </a:ext>
              </a:extLst>
            </p:cNvPr>
            <p:cNvSpPr txBox="1"/>
            <p:nvPr/>
          </p:nvSpPr>
          <p:spPr>
            <a:xfrm>
              <a:off x="5829013" y="17355164"/>
              <a:ext cx="542924" cy="323165"/>
            </a:xfrm>
            <a:prstGeom prst="rect">
              <a:avLst/>
            </a:prstGeom>
            <a:noFill/>
          </p:spPr>
          <p:txBody>
            <a:bodyPr wrap="square" rtlCol="0">
              <a:spAutoFit/>
            </a:bodyPr>
            <a:lstStyle/>
            <a:p>
              <a:pPr algn="ctr"/>
              <a:r>
                <a:rPr kumimoji="1" lang="en-US" altLang="ja-JP" sz="600" b="1" dirty="0"/>
                <a:t>About</a:t>
              </a:r>
            </a:p>
            <a:p>
              <a:pPr algn="ctr"/>
              <a:r>
                <a:rPr kumimoji="1" lang="en-US" altLang="ja-JP" sz="900" b="1" dirty="0"/>
                <a:t>48V</a:t>
              </a:r>
              <a:endParaRPr kumimoji="1" lang="ja-JP" altLang="en-US" sz="900" b="1" dirty="0"/>
            </a:p>
          </p:txBody>
        </p:sp>
      </p:grpSp>
      <p:sp>
        <p:nvSpPr>
          <p:cNvPr id="70" name="四角形: 角を丸くする 69">
            <a:extLst>
              <a:ext uri="{FF2B5EF4-FFF2-40B4-BE49-F238E27FC236}">
                <a16:creationId xmlns:a16="http://schemas.microsoft.com/office/drawing/2014/main" id="{C1FB4714-E217-4F84-266E-92A1C77CCE51}"/>
              </a:ext>
            </a:extLst>
          </p:cNvPr>
          <p:cNvSpPr/>
          <p:nvPr/>
        </p:nvSpPr>
        <p:spPr>
          <a:xfrm>
            <a:off x="5210743" y="16929993"/>
            <a:ext cx="1156223"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Kicker System</a:t>
            </a:r>
          </a:p>
          <a:p>
            <a:endParaRPr kumimoji="1" lang="en-US" altLang="ja-JP" sz="200" dirty="0">
              <a:solidFill>
                <a:schemeClr val="tx1"/>
              </a:solidFill>
            </a:endParaRPr>
          </a:p>
          <a:p>
            <a:endParaRPr kumimoji="1" lang="en-US" altLang="ja-JP" sz="300" dirty="0">
              <a:solidFill>
                <a:schemeClr val="tx1"/>
              </a:solidFill>
            </a:endParaRPr>
          </a:p>
          <a:p>
            <a:r>
              <a:rPr kumimoji="1" lang="en-US" altLang="ja-JP" sz="700" dirty="0">
                <a:solidFill>
                  <a:schemeClr val="tx1"/>
                </a:solidFill>
              </a:rPr>
              <a:t>(Please look at</a:t>
            </a:r>
          </a:p>
          <a:p>
            <a:r>
              <a:rPr kumimoji="1" lang="en-US" altLang="ja-JP" sz="700" dirty="0">
                <a:solidFill>
                  <a:schemeClr val="tx1"/>
                </a:solidFill>
              </a:rPr>
              <a:t> “Kicker System And Research About </a:t>
            </a:r>
            <a:r>
              <a:rPr kumimoji="1" lang="ja-JP" altLang="en-US" sz="700" dirty="0">
                <a:solidFill>
                  <a:schemeClr val="tx1"/>
                </a:solidFill>
              </a:rPr>
              <a:t>　　   </a:t>
            </a:r>
            <a:r>
              <a:rPr kumimoji="1" lang="en-US" altLang="ja-JP" sz="700" dirty="0">
                <a:solidFill>
                  <a:schemeClr val="tx1"/>
                </a:solidFill>
              </a:rPr>
              <a:t>Voltage &amp; Capacity Of Capacitors”)</a:t>
            </a:r>
            <a:endParaRPr kumimoji="1" lang="en-US" altLang="ja-JP" sz="300" dirty="0">
              <a:solidFill>
                <a:schemeClr val="tx1"/>
              </a:solidFill>
            </a:endParaRPr>
          </a:p>
        </p:txBody>
      </p:sp>
      <p:grpSp>
        <p:nvGrpSpPr>
          <p:cNvPr id="71" name="グループ化 70">
            <a:extLst>
              <a:ext uri="{FF2B5EF4-FFF2-40B4-BE49-F238E27FC236}">
                <a16:creationId xmlns:a16="http://schemas.microsoft.com/office/drawing/2014/main" id="{7E1B1F82-35DA-AC11-A930-9FB09B776C1D}"/>
              </a:ext>
            </a:extLst>
          </p:cNvPr>
          <p:cNvGrpSpPr/>
          <p:nvPr/>
        </p:nvGrpSpPr>
        <p:grpSpPr>
          <a:xfrm>
            <a:off x="6660706" y="16929993"/>
            <a:ext cx="866046" cy="1005350"/>
            <a:chOff x="6244200" y="17232743"/>
            <a:chExt cx="866046" cy="1005350"/>
          </a:xfrm>
        </p:grpSpPr>
        <p:sp>
          <p:nvSpPr>
            <p:cNvPr id="72" name="四角形: 角を丸くする 71">
              <a:extLst>
                <a:ext uri="{FF2B5EF4-FFF2-40B4-BE49-F238E27FC236}">
                  <a16:creationId xmlns:a16="http://schemas.microsoft.com/office/drawing/2014/main" id="{388A51F4-BB0D-4722-F784-DEF816F1CD37}"/>
                </a:ext>
              </a:extLst>
            </p:cNvPr>
            <p:cNvSpPr/>
            <p:nvPr/>
          </p:nvSpPr>
          <p:spPr>
            <a:xfrm>
              <a:off x="6244200" y="17232743"/>
              <a:ext cx="866046"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050" b="1" dirty="0">
                  <a:solidFill>
                    <a:schemeClr val="tx1"/>
                  </a:solidFill>
                </a:rPr>
                <a:t>Solenoid</a:t>
              </a:r>
            </a:p>
            <a:p>
              <a:pPr algn="ctr"/>
              <a:endParaRPr kumimoji="1" lang="en-US" altLang="ja-JP" sz="1050" b="1" dirty="0">
                <a:solidFill>
                  <a:schemeClr val="tx1"/>
                </a:solidFill>
              </a:endParaRPr>
            </a:p>
            <a:p>
              <a:pPr algn="ctr"/>
              <a:endParaRPr kumimoji="1" lang="en-US" altLang="ja-JP" sz="1050" b="1" dirty="0">
                <a:solidFill>
                  <a:schemeClr val="tx1"/>
                </a:solidFill>
              </a:endParaRPr>
            </a:p>
            <a:p>
              <a:pPr algn="ctr"/>
              <a:endParaRPr kumimoji="1" lang="en-US" altLang="ja-JP" sz="1050" b="1" dirty="0">
                <a:solidFill>
                  <a:schemeClr val="tx1"/>
                </a:solidFill>
              </a:endParaRPr>
            </a:p>
            <a:p>
              <a:pPr algn="ctr"/>
              <a:endParaRPr kumimoji="1" lang="en-US" altLang="ja-JP" sz="300" b="1" dirty="0">
                <a:solidFill>
                  <a:schemeClr val="tx1"/>
                </a:solidFill>
              </a:endParaRPr>
            </a:p>
            <a:p>
              <a:pPr algn="ctr"/>
              <a:endParaRPr kumimoji="1" lang="en-US" altLang="ja-JP" sz="200" b="1" dirty="0">
                <a:solidFill>
                  <a:schemeClr val="tx1"/>
                </a:solidFill>
              </a:endParaRPr>
            </a:p>
            <a:p>
              <a:pPr algn="ctr"/>
              <a:r>
                <a:rPr kumimoji="1" lang="en-US" altLang="ja-JP" sz="800" dirty="0">
                  <a:solidFill>
                    <a:schemeClr val="tx1"/>
                  </a:solidFill>
                </a:rPr>
                <a:t>CB1037 x 1</a:t>
              </a:r>
              <a:endParaRPr kumimoji="1" lang="en-US" altLang="ja-JP" sz="1050" dirty="0">
                <a:solidFill>
                  <a:schemeClr val="tx1"/>
                </a:solidFill>
              </a:endParaRPr>
            </a:p>
            <a:p>
              <a:endParaRPr kumimoji="1" lang="en-US" altLang="ja-JP" sz="700" dirty="0">
                <a:solidFill>
                  <a:schemeClr val="tx1"/>
                </a:solidFill>
              </a:endParaRPr>
            </a:p>
          </p:txBody>
        </p:sp>
        <p:pic>
          <p:nvPicPr>
            <p:cNvPr id="73" name="Picture 20" descr="CB1037 ソレノイドショップ タカハ">
              <a:extLst>
                <a:ext uri="{FF2B5EF4-FFF2-40B4-BE49-F238E27FC236}">
                  <a16:creationId xmlns:a16="http://schemas.microsoft.com/office/drawing/2014/main" id="{6CD036B5-96FA-17D8-A4A1-24D62ACDEF0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617" t="18333" r="9622" b="27793"/>
            <a:stretch/>
          </p:blipFill>
          <p:spPr bwMode="auto">
            <a:xfrm>
              <a:off x="6356216" y="17504435"/>
              <a:ext cx="639238" cy="442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グループ化 73">
            <a:extLst>
              <a:ext uri="{FF2B5EF4-FFF2-40B4-BE49-F238E27FC236}">
                <a16:creationId xmlns:a16="http://schemas.microsoft.com/office/drawing/2014/main" id="{370F9BDE-F2B4-62FB-58BB-D28A0689DDB3}"/>
              </a:ext>
            </a:extLst>
          </p:cNvPr>
          <p:cNvGrpSpPr/>
          <p:nvPr/>
        </p:nvGrpSpPr>
        <p:grpSpPr>
          <a:xfrm>
            <a:off x="4633058" y="18886882"/>
            <a:ext cx="542924" cy="933883"/>
            <a:chOff x="3339363" y="19229000"/>
            <a:chExt cx="542924" cy="620917"/>
          </a:xfrm>
        </p:grpSpPr>
        <p:sp>
          <p:nvSpPr>
            <p:cNvPr id="75" name="正方形/長方形 74">
              <a:extLst>
                <a:ext uri="{FF2B5EF4-FFF2-40B4-BE49-F238E27FC236}">
                  <a16:creationId xmlns:a16="http://schemas.microsoft.com/office/drawing/2014/main" id="{396646A2-DE99-9137-CA34-0792A42C6D6C}"/>
                </a:ext>
              </a:extLst>
            </p:cNvPr>
            <p:cNvSpPr/>
            <p:nvPr/>
          </p:nvSpPr>
          <p:spPr>
            <a:xfrm rot="5400000">
              <a:off x="3246560" y="19405423"/>
              <a:ext cx="620917" cy="268071"/>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BC26F7D9-EAB2-B47B-DC3D-07CF2AA7014C}"/>
                </a:ext>
              </a:extLst>
            </p:cNvPr>
            <p:cNvSpPr txBox="1"/>
            <p:nvPr/>
          </p:nvSpPr>
          <p:spPr>
            <a:xfrm>
              <a:off x="3339363" y="19493262"/>
              <a:ext cx="542924" cy="1432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sp>
        <p:nvSpPr>
          <p:cNvPr id="77" name="正方形/長方形 76">
            <a:extLst>
              <a:ext uri="{FF2B5EF4-FFF2-40B4-BE49-F238E27FC236}">
                <a16:creationId xmlns:a16="http://schemas.microsoft.com/office/drawing/2014/main" id="{2AC3DCDC-87B5-A5E9-1B44-080F11C76106}"/>
              </a:ext>
            </a:extLst>
          </p:cNvPr>
          <p:cNvSpPr/>
          <p:nvPr/>
        </p:nvSpPr>
        <p:spPr>
          <a:xfrm>
            <a:off x="4815702" y="18950775"/>
            <a:ext cx="429156" cy="45821"/>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D023B6B8-28DD-7DD4-38EE-91CE1D384E59}"/>
              </a:ext>
            </a:extLst>
          </p:cNvPr>
          <p:cNvSpPr/>
          <p:nvPr/>
        </p:nvSpPr>
        <p:spPr>
          <a:xfrm rot="5400000">
            <a:off x="4892222" y="19242207"/>
            <a:ext cx="674097" cy="91233"/>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正方形/長方形 78">
            <a:extLst>
              <a:ext uri="{FF2B5EF4-FFF2-40B4-BE49-F238E27FC236}">
                <a16:creationId xmlns:a16="http://schemas.microsoft.com/office/drawing/2014/main" id="{37679F74-422F-FC3F-7359-D95CB02CC98F}"/>
              </a:ext>
            </a:extLst>
          </p:cNvPr>
          <p:cNvSpPr/>
          <p:nvPr/>
        </p:nvSpPr>
        <p:spPr>
          <a:xfrm>
            <a:off x="5183293" y="19523824"/>
            <a:ext cx="1765543"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正方形/長方形 79">
            <a:extLst>
              <a:ext uri="{FF2B5EF4-FFF2-40B4-BE49-F238E27FC236}">
                <a16:creationId xmlns:a16="http://schemas.microsoft.com/office/drawing/2014/main" id="{F0A0D5F8-1B05-8F3D-7ED5-CBA29702431A}"/>
              </a:ext>
            </a:extLst>
          </p:cNvPr>
          <p:cNvSpPr/>
          <p:nvPr/>
        </p:nvSpPr>
        <p:spPr>
          <a:xfrm rot="5400000">
            <a:off x="6781293" y="19606483"/>
            <a:ext cx="238516"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テキスト ボックス 80">
            <a:extLst>
              <a:ext uri="{FF2B5EF4-FFF2-40B4-BE49-F238E27FC236}">
                <a16:creationId xmlns:a16="http://schemas.microsoft.com/office/drawing/2014/main" id="{C2A02701-FD81-3F7B-15B0-299FA79A6E0F}"/>
              </a:ext>
            </a:extLst>
          </p:cNvPr>
          <p:cNvSpPr txBox="1"/>
          <p:nvPr/>
        </p:nvSpPr>
        <p:spPr>
          <a:xfrm>
            <a:off x="5484092" y="19469870"/>
            <a:ext cx="1214085" cy="230832"/>
          </a:xfrm>
          <a:prstGeom prst="rect">
            <a:avLst/>
          </a:prstGeom>
          <a:noFill/>
        </p:spPr>
        <p:txBody>
          <a:bodyPr wrap="square" rtlCol="0">
            <a:spAutoFit/>
          </a:bodyPr>
          <a:lstStyle/>
          <a:p>
            <a:r>
              <a:rPr kumimoji="1" lang="en-US" altLang="ja-JP" sz="900" b="1" dirty="0"/>
              <a:t>I²C + Digital x 3 </a:t>
            </a:r>
            <a:endParaRPr kumimoji="1" lang="ja-JP" altLang="en-US" sz="900" b="1" dirty="0"/>
          </a:p>
        </p:txBody>
      </p:sp>
      <p:grpSp>
        <p:nvGrpSpPr>
          <p:cNvPr id="82" name="グループ化 81">
            <a:extLst>
              <a:ext uri="{FF2B5EF4-FFF2-40B4-BE49-F238E27FC236}">
                <a16:creationId xmlns:a16="http://schemas.microsoft.com/office/drawing/2014/main" id="{D520CAAC-35BD-7195-AE91-85B8A7859810}"/>
              </a:ext>
            </a:extLst>
          </p:cNvPr>
          <p:cNvGrpSpPr/>
          <p:nvPr/>
        </p:nvGrpSpPr>
        <p:grpSpPr>
          <a:xfrm>
            <a:off x="6497030" y="19722232"/>
            <a:ext cx="1080295" cy="1396607"/>
            <a:chOff x="6080327" y="19722113"/>
            <a:chExt cx="1080295" cy="1396607"/>
          </a:xfrm>
        </p:grpSpPr>
        <p:sp>
          <p:nvSpPr>
            <p:cNvPr id="83" name="四角形: 角を丸くする 82">
              <a:extLst>
                <a:ext uri="{FF2B5EF4-FFF2-40B4-BE49-F238E27FC236}">
                  <a16:creationId xmlns:a16="http://schemas.microsoft.com/office/drawing/2014/main" id="{E94B867D-DD6B-A480-FD41-C9392A138187}"/>
                </a:ext>
              </a:extLst>
            </p:cNvPr>
            <p:cNvSpPr/>
            <p:nvPr/>
          </p:nvSpPr>
          <p:spPr>
            <a:xfrm>
              <a:off x="6080327" y="19722113"/>
              <a:ext cx="1029918" cy="139660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84" name="Picture 24" descr="ESP8255でSSD1306を駆動">
              <a:extLst>
                <a:ext uri="{FF2B5EF4-FFF2-40B4-BE49-F238E27FC236}">
                  <a16:creationId xmlns:a16="http://schemas.microsoft.com/office/drawing/2014/main" id="{BE9F163D-ACBC-4F13-74AC-43A2D7E8807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751" t="8366" r="23082" b="8935"/>
            <a:stretch/>
          </p:blipFill>
          <p:spPr bwMode="auto">
            <a:xfrm>
              <a:off x="6155644" y="20017140"/>
              <a:ext cx="414008" cy="355549"/>
            </a:xfrm>
            <a:prstGeom prst="rect">
              <a:avLst/>
            </a:prstGeom>
            <a:noFill/>
            <a:extLst>
              <a:ext uri="{909E8E84-426E-40DD-AFC4-6F175D3DCCD1}">
                <a14:hiddenFill xmlns:a14="http://schemas.microsoft.com/office/drawing/2010/main">
                  <a:solidFill>
                    <a:srgbClr val="FFFFFF"/>
                  </a:solidFill>
                </a14:hiddenFill>
              </a:ext>
            </a:extLst>
          </p:spPr>
        </p:pic>
        <p:sp>
          <p:nvSpPr>
            <p:cNvPr id="85" name="テキスト ボックス 84">
              <a:extLst>
                <a:ext uri="{FF2B5EF4-FFF2-40B4-BE49-F238E27FC236}">
                  <a16:creationId xmlns:a16="http://schemas.microsoft.com/office/drawing/2014/main" id="{DBCABF04-A218-F227-97F6-83440D48FA34}"/>
                </a:ext>
              </a:extLst>
            </p:cNvPr>
            <p:cNvSpPr txBox="1"/>
            <p:nvPr/>
          </p:nvSpPr>
          <p:spPr>
            <a:xfrm>
              <a:off x="6559267" y="19977308"/>
              <a:ext cx="601355" cy="415498"/>
            </a:xfrm>
            <a:prstGeom prst="rect">
              <a:avLst/>
            </a:prstGeom>
            <a:noFill/>
          </p:spPr>
          <p:txBody>
            <a:bodyPr wrap="square" rtlCol="0">
              <a:spAutoFit/>
            </a:bodyPr>
            <a:lstStyle/>
            <a:p>
              <a:r>
                <a:rPr kumimoji="1" lang="en-US" altLang="ja-JP" sz="700" b="1" dirty="0"/>
                <a:t>O-LED </a:t>
              </a:r>
            </a:p>
            <a:p>
              <a:r>
                <a:rPr kumimoji="1" lang="en-US" altLang="ja-JP" sz="700" b="1" dirty="0"/>
                <a:t>Display</a:t>
              </a:r>
            </a:p>
            <a:p>
              <a:endParaRPr kumimoji="1" lang="en-US" altLang="ja-JP" sz="100" b="1" dirty="0"/>
            </a:p>
            <a:p>
              <a:r>
                <a:rPr kumimoji="1" lang="en-US" altLang="ja-JP" sz="600" dirty="0"/>
                <a:t>SSD1306 x 1</a:t>
              </a:r>
              <a:endParaRPr kumimoji="1" lang="en-US" altLang="ja-JP" sz="700" dirty="0"/>
            </a:p>
          </p:txBody>
        </p:sp>
        <p:sp>
          <p:nvSpPr>
            <p:cNvPr id="86" name="十字形 85">
              <a:extLst>
                <a:ext uri="{FF2B5EF4-FFF2-40B4-BE49-F238E27FC236}">
                  <a16:creationId xmlns:a16="http://schemas.microsoft.com/office/drawing/2014/main" id="{8029A9BD-EE09-1A63-C4A9-AD653B920694}"/>
                </a:ext>
              </a:extLst>
            </p:cNvPr>
            <p:cNvSpPr/>
            <p:nvPr/>
          </p:nvSpPr>
          <p:spPr>
            <a:xfrm>
              <a:off x="6532133" y="204290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7F440941-D693-E58A-9EC1-9594C57399BF}"/>
                </a:ext>
              </a:extLst>
            </p:cNvPr>
            <p:cNvSpPr txBox="1"/>
            <p:nvPr/>
          </p:nvSpPr>
          <p:spPr>
            <a:xfrm>
              <a:off x="6097247" y="20640567"/>
              <a:ext cx="1062152" cy="430887"/>
            </a:xfrm>
            <a:prstGeom prst="rect">
              <a:avLst/>
            </a:prstGeom>
            <a:noFill/>
          </p:spPr>
          <p:txBody>
            <a:bodyPr wrap="square" rtlCol="0">
              <a:spAutoFit/>
            </a:bodyPr>
            <a:lstStyle/>
            <a:p>
              <a:pPr algn="ctr"/>
              <a:r>
                <a:rPr kumimoji="1" lang="en-US" altLang="ja-JP" sz="800" b="1" dirty="0"/>
                <a:t>Tactile Switch x 3</a:t>
              </a:r>
            </a:p>
            <a:p>
              <a:r>
                <a:rPr kumimoji="1" lang="en-US" altLang="ja-JP" sz="700" dirty="0"/>
                <a:t>( For switching</a:t>
              </a:r>
            </a:p>
            <a:p>
              <a:r>
                <a:rPr kumimoji="1" lang="en-US" altLang="ja-JP" sz="700" dirty="0"/>
                <a:t>                robot’s mode)</a:t>
              </a:r>
            </a:p>
          </p:txBody>
        </p:sp>
      </p:grpSp>
      <p:grpSp>
        <p:nvGrpSpPr>
          <p:cNvPr id="88" name="グループ化 87">
            <a:extLst>
              <a:ext uri="{FF2B5EF4-FFF2-40B4-BE49-F238E27FC236}">
                <a16:creationId xmlns:a16="http://schemas.microsoft.com/office/drawing/2014/main" id="{88C02B90-EE1F-27E4-67D4-F05D0C9D7D57}"/>
              </a:ext>
            </a:extLst>
          </p:cNvPr>
          <p:cNvGrpSpPr/>
          <p:nvPr/>
        </p:nvGrpSpPr>
        <p:grpSpPr>
          <a:xfrm>
            <a:off x="3691910" y="20217746"/>
            <a:ext cx="387622" cy="574323"/>
            <a:chOff x="2480511" y="20228514"/>
            <a:chExt cx="387622" cy="574323"/>
          </a:xfrm>
        </p:grpSpPr>
        <p:sp>
          <p:nvSpPr>
            <p:cNvPr id="89" name="正方形/長方形 88">
              <a:extLst>
                <a:ext uri="{FF2B5EF4-FFF2-40B4-BE49-F238E27FC236}">
                  <a16:creationId xmlns:a16="http://schemas.microsoft.com/office/drawing/2014/main" id="{8BFC7666-31F0-A341-C240-D1FD94298328}"/>
                </a:ext>
              </a:extLst>
            </p:cNvPr>
            <p:cNvSpPr/>
            <p:nvPr/>
          </p:nvSpPr>
          <p:spPr>
            <a:xfrm rot="5400000">
              <a:off x="2342524" y="20428898"/>
              <a:ext cx="501818"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a:extLst>
                <a:ext uri="{FF2B5EF4-FFF2-40B4-BE49-F238E27FC236}">
                  <a16:creationId xmlns:a16="http://schemas.microsoft.com/office/drawing/2014/main" id="{14B028F4-1021-A9EB-B9A4-CD64F43E92E7}"/>
                </a:ext>
              </a:extLst>
            </p:cNvPr>
            <p:cNvSpPr/>
            <p:nvPr/>
          </p:nvSpPr>
          <p:spPr>
            <a:xfrm>
              <a:off x="2542909" y="20701788"/>
              <a:ext cx="325224"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2912B4D5-BF75-E672-0C2F-164C62CACC6E}"/>
                </a:ext>
              </a:extLst>
            </p:cNvPr>
            <p:cNvSpPr txBox="1"/>
            <p:nvPr/>
          </p:nvSpPr>
          <p:spPr>
            <a:xfrm rot="5400000">
              <a:off x="2401298" y="20494404"/>
              <a:ext cx="373869" cy="215444"/>
            </a:xfrm>
            <a:prstGeom prst="rect">
              <a:avLst/>
            </a:prstGeom>
            <a:noFill/>
          </p:spPr>
          <p:txBody>
            <a:bodyPr wrap="square" rtlCol="0">
              <a:spAutoFit/>
            </a:bodyPr>
            <a:lstStyle/>
            <a:p>
              <a:r>
                <a:rPr kumimoji="1" lang="en-US" altLang="ja-JP" sz="800" b="1" dirty="0"/>
                <a:t>I²C</a:t>
              </a:r>
              <a:endParaRPr kumimoji="1" lang="ja-JP" altLang="en-US" sz="800" b="1" dirty="0"/>
            </a:p>
          </p:txBody>
        </p:sp>
      </p:grpSp>
      <p:grpSp>
        <p:nvGrpSpPr>
          <p:cNvPr id="92" name="グループ化 91">
            <a:extLst>
              <a:ext uri="{FF2B5EF4-FFF2-40B4-BE49-F238E27FC236}">
                <a16:creationId xmlns:a16="http://schemas.microsoft.com/office/drawing/2014/main" id="{02C1F181-56F5-52C9-E1D1-2C5C5DD06195}"/>
              </a:ext>
            </a:extLst>
          </p:cNvPr>
          <p:cNvGrpSpPr/>
          <p:nvPr/>
        </p:nvGrpSpPr>
        <p:grpSpPr>
          <a:xfrm>
            <a:off x="3996317" y="19038821"/>
            <a:ext cx="542924" cy="743268"/>
            <a:chOff x="4290735" y="19202704"/>
            <a:chExt cx="542924" cy="456524"/>
          </a:xfrm>
        </p:grpSpPr>
        <p:sp>
          <p:nvSpPr>
            <p:cNvPr id="93" name="正方形/長方形 92">
              <a:extLst>
                <a:ext uri="{FF2B5EF4-FFF2-40B4-BE49-F238E27FC236}">
                  <a16:creationId xmlns:a16="http://schemas.microsoft.com/office/drawing/2014/main" id="{8017580D-7508-E984-33A9-75C4231E4B15}"/>
                </a:ext>
              </a:extLst>
            </p:cNvPr>
            <p:cNvSpPr/>
            <p:nvPr/>
          </p:nvSpPr>
          <p:spPr>
            <a:xfrm rot="5400000">
              <a:off x="4280952" y="19296930"/>
              <a:ext cx="456524" cy="268071"/>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0B6FA0C2-7092-1C4F-6EDE-584E031B17FA}"/>
                </a:ext>
              </a:extLst>
            </p:cNvPr>
            <p:cNvSpPr txBox="1"/>
            <p:nvPr/>
          </p:nvSpPr>
          <p:spPr>
            <a:xfrm>
              <a:off x="4290735" y="19303207"/>
              <a:ext cx="542924" cy="132328"/>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cxnSp>
        <p:nvCxnSpPr>
          <p:cNvPr id="95" name="直線コネクタ 94">
            <a:extLst>
              <a:ext uri="{FF2B5EF4-FFF2-40B4-BE49-F238E27FC236}">
                <a16:creationId xmlns:a16="http://schemas.microsoft.com/office/drawing/2014/main" id="{6D2B6972-53D9-D3A3-E20A-C34A373927A0}"/>
              </a:ext>
            </a:extLst>
          </p:cNvPr>
          <p:cNvCxnSpPr>
            <a:cxnSpLocks/>
          </p:cNvCxnSpPr>
          <p:nvPr/>
        </p:nvCxnSpPr>
        <p:spPr>
          <a:xfrm>
            <a:off x="7766131" y="1651000"/>
            <a:ext cx="0" cy="19499582"/>
          </a:xfrm>
          <a:prstGeom prst="line">
            <a:avLst/>
          </a:prstGeom>
          <a:ln w="28575"/>
        </p:spPr>
        <p:style>
          <a:lnRef idx="1">
            <a:schemeClr val="dk1"/>
          </a:lnRef>
          <a:fillRef idx="0">
            <a:schemeClr val="dk1"/>
          </a:fillRef>
          <a:effectRef idx="0">
            <a:schemeClr val="dk1"/>
          </a:effectRef>
          <a:fontRef idx="minor">
            <a:schemeClr val="tx1"/>
          </a:fontRef>
        </p:style>
      </p:cxnSp>
      <p:grpSp>
        <p:nvGrpSpPr>
          <p:cNvPr id="96" name="グループ化 95">
            <a:extLst>
              <a:ext uri="{FF2B5EF4-FFF2-40B4-BE49-F238E27FC236}">
                <a16:creationId xmlns:a16="http://schemas.microsoft.com/office/drawing/2014/main" id="{08E4902F-47E3-ED10-E7FB-7FC0659CB156}"/>
              </a:ext>
            </a:extLst>
          </p:cNvPr>
          <p:cNvGrpSpPr/>
          <p:nvPr/>
        </p:nvGrpSpPr>
        <p:grpSpPr>
          <a:xfrm>
            <a:off x="82550" y="6408911"/>
            <a:ext cx="7588246" cy="551502"/>
            <a:chOff x="8116558" y="1723071"/>
            <a:chExt cx="11219282" cy="551502"/>
          </a:xfrm>
        </p:grpSpPr>
        <p:sp>
          <p:nvSpPr>
            <p:cNvPr id="97" name="正方形/長方形 96">
              <a:extLst>
                <a:ext uri="{FF2B5EF4-FFF2-40B4-BE49-F238E27FC236}">
                  <a16:creationId xmlns:a16="http://schemas.microsoft.com/office/drawing/2014/main" id="{EAA3C58E-F2EF-9BAF-B84D-A29426F11121}"/>
                </a:ext>
              </a:extLst>
            </p:cNvPr>
            <p:cNvSpPr/>
            <p:nvPr/>
          </p:nvSpPr>
          <p:spPr>
            <a:xfrm>
              <a:off x="8116558" y="1723071"/>
              <a:ext cx="11219282" cy="55150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98" name="正方形/長方形 97">
              <a:extLst>
                <a:ext uri="{FF2B5EF4-FFF2-40B4-BE49-F238E27FC236}">
                  <a16:creationId xmlns:a16="http://schemas.microsoft.com/office/drawing/2014/main" id="{72CA48F9-73F1-3F59-58C9-B1BA9DF8BFC0}"/>
                </a:ext>
              </a:extLst>
            </p:cNvPr>
            <p:cNvSpPr/>
            <p:nvPr/>
          </p:nvSpPr>
          <p:spPr>
            <a:xfrm>
              <a:off x="8261241" y="1787964"/>
              <a:ext cx="10900991" cy="424533"/>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Abstract</a:t>
              </a:r>
              <a:endParaRPr kumimoji="1" lang="ja-JP" altLang="en-US" sz="3200" dirty="0">
                <a:latin typeface="Cascadia Code" panose="020B0609020000020004" pitchFamily="49" charset="0"/>
                <a:cs typeface="Cascadia Code" panose="020B0609020000020004" pitchFamily="49" charset="0"/>
              </a:endParaRPr>
            </a:p>
          </p:txBody>
        </p:sp>
      </p:grpSp>
      <p:sp>
        <p:nvSpPr>
          <p:cNvPr id="99" name="テキスト ボックス 98">
            <a:extLst>
              <a:ext uri="{FF2B5EF4-FFF2-40B4-BE49-F238E27FC236}">
                <a16:creationId xmlns:a16="http://schemas.microsoft.com/office/drawing/2014/main" id="{FCDB4F7E-ACD1-B263-9D09-53BDEDCCAD19}"/>
              </a:ext>
            </a:extLst>
          </p:cNvPr>
          <p:cNvSpPr txBox="1"/>
          <p:nvPr/>
        </p:nvSpPr>
        <p:spPr>
          <a:xfrm>
            <a:off x="7788524" y="14516667"/>
            <a:ext cx="5992145" cy="7186583"/>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About </a:t>
            </a:r>
            <a:r>
              <a:rPr lang="en-US" altLang="ja-JP" sz="1200" b="1" i="0" u="sng" dirty="0">
                <a:effectLst/>
                <a:latin typeface="Cascadia Code" panose="020B0609020000020004" pitchFamily="49" charset="0"/>
                <a:ea typeface="Cascadia Code" panose="020B0609020000020004" pitchFamily="49" charset="0"/>
                <a:cs typeface="Cascadia Code" panose="020B0609020000020004" pitchFamily="49" charset="0"/>
              </a:rPr>
              <a:t>the kicking mechanism </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and </a:t>
            </a:r>
            <a:r>
              <a:rPr lang="en-US" altLang="ja-JP" sz="1200" b="1" i="0" u="sng" dirty="0">
                <a:effectLst/>
                <a:latin typeface="Cascadia Code" panose="020B0609020000020004" pitchFamily="49" charset="0"/>
                <a:ea typeface="Cascadia Code" panose="020B0609020000020004" pitchFamily="49" charset="0"/>
                <a:cs typeface="Cascadia Code" panose="020B0609020000020004" pitchFamily="49" charset="0"/>
              </a:rPr>
              <a:t>the research about </a:t>
            </a:r>
          </a:p>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200" b="1" i="0" u="sng" dirty="0">
                <a:effectLst/>
                <a:latin typeface="Cascadia Code" panose="020B0609020000020004" pitchFamily="49" charset="0"/>
                <a:ea typeface="Cascadia Code" panose="020B0609020000020004" pitchFamily="49" charset="0"/>
                <a:cs typeface="Cascadia Code" panose="020B0609020000020004" pitchFamily="49" charset="0"/>
              </a:rPr>
              <a:t>the voltage and the capacitance of capacitors</a:t>
            </a:r>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Our robots are equipped with a solenoid which is used for a ball kicking mechanism.</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It can kick the ball when you apply high voltage to the solenoid and uses a big capacitance charging capacitor.</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The circuit of the kicker mechanism is shown below Fig.1.</a:t>
            </a: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However, we had no idea how high the voltage and how big the capacitance of the capacitor should be when we use the solenoid as the kicking system.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Therefore, we decided to research how the kick power will change when we changed the voltage and capacitor capacitance.</a:t>
            </a:r>
          </a:p>
          <a:p>
            <a:endParaRPr lang="en-US" altLang="ja-JP" sz="1200" dirty="0">
              <a:latin typeface="gg sans"/>
            </a:endParaRPr>
          </a:p>
          <a:p>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Details Of Research</a:t>
            </a:r>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&gt;</a:t>
            </a:r>
          </a:p>
          <a:p>
            <a:r>
              <a:rPr lang="ja-JP" altLang="en-US"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Measure the difference of the kicking power when you changed the voltage applied to the solenoid and the capacitance of the capacitor to find the optimal conditions for equipping the solenoid on the robot.</a:t>
            </a:r>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This time we used capacitors from </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NIPPON CHEMI-CON</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Nichicon</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Rubycon</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Research Procedure</a:t>
            </a:r>
            <a:r>
              <a:rPr lang="en-US" altLang="ja-JP" sz="1200" dirty="0">
                <a:latin typeface="Cascadia Code" panose="020B0609020000020004" pitchFamily="49" charset="0"/>
                <a:ea typeface="Cascadia Code" panose="020B0609020000020004" pitchFamily="49" charset="0"/>
                <a:cs typeface="Cascadia Code" panose="020B0609020000020004" pitchFamily="49" charset="0"/>
              </a:rPr>
              <a:t>&gt;</a:t>
            </a:r>
          </a:p>
          <a:p>
            <a:r>
              <a:rPr lang="en-US" altLang="ja-JP" sz="1000" b="1" u="sng" dirty="0">
                <a:latin typeface="Cascadia Code" panose="020B0609020000020004" pitchFamily="49" charset="0"/>
                <a:ea typeface="Cascadia Code" panose="020B0609020000020004" pitchFamily="49" charset="0"/>
                <a:cs typeface="Cascadia Code" panose="020B0609020000020004" pitchFamily="49" charset="0"/>
              </a:rPr>
              <a:t>Step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1</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make a solenoid drive board which can change the charging capacitor and the </a:t>
            </a: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voltage which will be applied to the capacito</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r</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a:t>
            </a:r>
          </a:p>
          <a:p>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Step</a:t>
            </a:r>
            <a:r>
              <a:rPr lang="ja-JP" altLang="en-US" sz="1000" b="1" i="0" u="sng"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2</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Measure the kick power</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(*1)</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by</a:t>
            </a: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 keeping the voltage constant and varying the capacitance of the capacitor</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altLang="ja-JP" sz="1000" b="1" u="sng" dirty="0">
                <a:latin typeface="Cascadia Code" panose="020B0609020000020004" pitchFamily="49" charset="0"/>
                <a:ea typeface="Cascadia Code" panose="020B0609020000020004" pitchFamily="49" charset="0"/>
                <a:cs typeface="Cascadia Code" panose="020B0609020000020004" pitchFamily="49" charset="0"/>
              </a:rPr>
              <a:t>Step</a:t>
            </a:r>
            <a:r>
              <a:rPr lang="ja-JP" altLang="en-US" sz="1000" b="1" u="sng"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3</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Measure the kick power</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(*1)</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by </a:t>
            </a: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varying the voltage without changing the capacitance.</a:t>
            </a:r>
          </a:p>
          <a:p>
            <a:r>
              <a:rPr lang="en-US" altLang="ja-JP" sz="1000" b="1" u="sng" dirty="0">
                <a:latin typeface="Cascadia Code" panose="020B0609020000020004" pitchFamily="49" charset="0"/>
                <a:ea typeface="Cascadia Code" panose="020B0609020000020004" pitchFamily="49" charset="0"/>
                <a:cs typeface="Cascadia Code" panose="020B0609020000020004" pitchFamily="49" charset="0"/>
              </a:rPr>
              <a:t>Step</a:t>
            </a:r>
            <a:r>
              <a:rPr lang="ja-JP" altLang="en-US" sz="1000" b="1" u="sng"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i="0" u="sng" dirty="0">
                <a:effectLst/>
                <a:latin typeface="Cascadia Code" panose="020B0609020000020004" pitchFamily="49" charset="0"/>
                <a:ea typeface="Cascadia Code" panose="020B0609020000020004" pitchFamily="49" charset="0"/>
                <a:cs typeface="Cascadia Code" panose="020B0609020000020004" pitchFamily="49" charset="0"/>
              </a:rPr>
              <a:t>4</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Create a graph based on the experimental data obtained from Step 2 and 3.</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(*1) Place a long ruler on the court and kick the ball on it and the kicking power is defined as the distance the ball stopped.</a:t>
            </a:r>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200" b="0" i="0" dirty="0">
                <a:effectLst/>
                <a:latin typeface="gg sans"/>
              </a:rPr>
              <a:t> </a:t>
            </a:r>
          </a:p>
        </p:txBody>
      </p:sp>
      <p:sp>
        <p:nvSpPr>
          <p:cNvPr id="100" name="テキスト ボックス 99">
            <a:extLst>
              <a:ext uri="{FF2B5EF4-FFF2-40B4-BE49-F238E27FC236}">
                <a16:creationId xmlns:a16="http://schemas.microsoft.com/office/drawing/2014/main" id="{FBFA57BD-F565-C00D-E233-5FD9BF700EE4}"/>
              </a:ext>
            </a:extLst>
          </p:cNvPr>
          <p:cNvSpPr txBox="1"/>
          <p:nvPr/>
        </p:nvSpPr>
        <p:spPr>
          <a:xfrm>
            <a:off x="13700211" y="14464674"/>
            <a:ext cx="5525528" cy="6755696"/>
          </a:xfrm>
          <a:prstGeom prst="rect">
            <a:avLst/>
          </a:prstGeom>
          <a:noFill/>
        </p:spPr>
        <p:txBody>
          <a:bodyPr wrap="square" rtlCol="0">
            <a:spAutoFit/>
          </a:bodyPr>
          <a:lstStyle/>
          <a:p>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Results</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&gt;</a:t>
            </a:r>
          </a:p>
          <a:p>
            <a:endParaRPr lang="en-US" altLang="ja-JP" sz="1200" dirty="0">
              <a:latin typeface="Cascadia Code" panose="020B0609020000020004" pitchFamily="49" charset="0"/>
              <a:ea typeface="Cascadia Code" panose="020B0609020000020004" pitchFamily="49" charset="0"/>
              <a:cs typeface="Cascadia Code" panose="020B0609020000020004" pitchFamily="49" charset="0"/>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600" dirty="0">
              <a:latin typeface="gg sans"/>
            </a:endParaRPr>
          </a:p>
          <a:p>
            <a:endParaRPr lang="en-US" altLang="ja-JP" sz="16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endParaRPr lang="en-US" altLang="ja-JP" sz="1200" dirty="0">
              <a:latin typeface="gg sans"/>
            </a:endParaRP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In Fig.2, you can see that the voltage variation and the change in kicking power follow a linear relationship. Similarly, in Fig.3, the change in capacitor capacity and the variation in kicking power also appear to follow a linear relationship. </a:t>
            </a:r>
          </a:p>
          <a:p>
            <a:endParaRPr lang="en-US" altLang="ja-JP" sz="1100" dirty="0">
              <a:latin typeface="gg sans"/>
            </a:endParaRPr>
          </a:p>
          <a:p>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&lt;</a:t>
            </a:r>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Discussion</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&gt;</a:t>
            </a: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Based on these findings, it is considered that </a:t>
            </a:r>
            <a:r>
              <a:rPr lang="en-US" altLang="ja-JP" sz="900" b="1" i="0" u="sng" dirty="0">
                <a:effectLst/>
                <a:latin typeface="Cascadia Code" panose="020B0609020000020004" pitchFamily="49" charset="0"/>
                <a:ea typeface="Cascadia Code" panose="020B0609020000020004" pitchFamily="49" charset="0"/>
                <a:cs typeface="Cascadia Code" panose="020B0609020000020004" pitchFamily="49" charset="0"/>
              </a:rPr>
              <a:t>higher voltage and larger capacitor capacity lead to greater kicking power</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Therefore, we aimed to get as close as possible to the maximum voltage limit allowed by the rules, which is 48V, and selected capacitor capacities based on the available space inside the robot. Robo.1 was equipped with a </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6600</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μF capacitor, and Robo.2 with two 4700μF capacitor, to maximize kicking power as much as possible.</a:t>
            </a:r>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01" name="グループ化 100">
            <a:extLst>
              <a:ext uri="{FF2B5EF4-FFF2-40B4-BE49-F238E27FC236}">
                <a16:creationId xmlns:a16="http://schemas.microsoft.com/office/drawing/2014/main" id="{8A0ABA11-45F9-F4D5-6924-9C1310F114DE}"/>
              </a:ext>
            </a:extLst>
          </p:cNvPr>
          <p:cNvGrpSpPr/>
          <p:nvPr/>
        </p:nvGrpSpPr>
        <p:grpSpPr>
          <a:xfrm>
            <a:off x="82550" y="11627064"/>
            <a:ext cx="7588236" cy="551502"/>
            <a:chOff x="189324" y="11627064"/>
            <a:chExt cx="7386221" cy="551502"/>
          </a:xfrm>
        </p:grpSpPr>
        <p:sp>
          <p:nvSpPr>
            <p:cNvPr id="102" name="正方形/長方形 101">
              <a:extLst>
                <a:ext uri="{FF2B5EF4-FFF2-40B4-BE49-F238E27FC236}">
                  <a16:creationId xmlns:a16="http://schemas.microsoft.com/office/drawing/2014/main" id="{415151A1-FFA9-C433-C9C8-22319C0F6289}"/>
                </a:ext>
              </a:extLst>
            </p:cNvPr>
            <p:cNvSpPr/>
            <p:nvPr/>
          </p:nvSpPr>
          <p:spPr>
            <a:xfrm>
              <a:off x="189324" y="11627064"/>
              <a:ext cx="7386221" cy="55150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103" name="正方形/長方形 102">
              <a:extLst>
                <a:ext uri="{FF2B5EF4-FFF2-40B4-BE49-F238E27FC236}">
                  <a16:creationId xmlns:a16="http://schemas.microsoft.com/office/drawing/2014/main" id="{FE5270A3-BB8B-51D1-78AC-9E7C4C8D046D}"/>
                </a:ext>
              </a:extLst>
            </p:cNvPr>
            <p:cNvSpPr/>
            <p:nvPr/>
          </p:nvSpPr>
          <p:spPr>
            <a:xfrm>
              <a:off x="294097" y="11694002"/>
              <a:ext cx="7176674" cy="424533"/>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Our Robots’ Structure</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04" name="グループ化 103">
            <a:extLst>
              <a:ext uri="{FF2B5EF4-FFF2-40B4-BE49-F238E27FC236}">
                <a16:creationId xmlns:a16="http://schemas.microsoft.com/office/drawing/2014/main" id="{708378F4-5170-028A-FB1A-8F773D2108EB}"/>
              </a:ext>
            </a:extLst>
          </p:cNvPr>
          <p:cNvGrpSpPr/>
          <p:nvPr/>
        </p:nvGrpSpPr>
        <p:grpSpPr>
          <a:xfrm>
            <a:off x="8116560" y="1688588"/>
            <a:ext cx="21851778" cy="642212"/>
            <a:chOff x="8116560" y="1688588"/>
            <a:chExt cx="21851778" cy="642212"/>
          </a:xfrm>
        </p:grpSpPr>
        <p:sp>
          <p:nvSpPr>
            <p:cNvPr id="105" name="正方形/長方形 104">
              <a:extLst>
                <a:ext uri="{FF2B5EF4-FFF2-40B4-BE49-F238E27FC236}">
                  <a16:creationId xmlns:a16="http://schemas.microsoft.com/office/drawing/2014/main" id="{E35DC20F-3380-F6CF-9657-125150BCCEF3}"/>
                </a:ext>
              </a:extLst>
            </p:cNvPr>
            <p:cNvSpPr/>
            <p:nvPr/>
          </p:nvSpPr>
          <p:spPr>
            <a:xfrm>
              <a:off x="8116560" y="1688588"/>
              <a:ext cx="21851778"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106" name="正方形/長方形 105">
              <a:extLst>
                <a:ext uri="{FF2B5EF4-FFF2-40B4-BE49-F238E27FC236}">
                  <a16:creationId xmlns:a16="http://schemas.microsoft.com/office/drawing/2014/main" id="{71DDF978-DA6D-6884-F290-996AB92BF932}"/>
                </a:ext>
              </a:extLst>
            </p:cNvPr>
            <p:cNvSpPr/>
            <p:nvPr/>
          </p:nvSpPr>
          <p:spPr>
            <a:xfrm>
              <a:off x="8181975" y="1755044"/>
              <a:ext cx="21712238" cy="508731"/>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Method / Production / Design</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07" name="グループ化 106">
            <a:extLst>
              <a:ext uri="{FF2B5EF4-FFF2-40B4-BE49-F238E27FC236}">
                <a16:creationId xmlns:a16="http://schemas.microsoft.com/office/drawing/2014/main" id="{4811BED2-53C5-8DB4-0AAB-C499136B2245}"/>
              </a:ext>
            </a:extLst>
          </p:cNvPr>
          <p:cNvGrpSpPr/>
          <p:nvPr/>
        </p:nvGrpSpPr>
        <p:grpSpPr>
          <a:xfrm>
            <a:off x="7861466" y="13755722"/>
            <a:ext cx="11080583" cy="642212"/>
            <a:chOff x="8116560" y="13755722"/>
            <a:chExt cx="11080583" cy="642212"/>
          </a:xfrm>
        </p:grpSpPr>
        <p:sp>
          <p:nvSpPr>
            <p:cNvPr id="108" name="正方形/長方形 107">
              <a:extLst>
                <a:ext uri="{FF2B5EF4-FFF2-40B4-BE49-F238E27FC236}">
                  <a16:creationId xmlns:a16="http://schemas.microsoft.com/office/drawing/2014/main" id="{CEF93D0F-6630-EFF3-D199-58567018534B}"/>
                </a:ext>
              </a:extLst>
            </p:cNvPr>
            <p:cNvSpPr/>
            <p:nvPr/>
          </p:nvSpPr>
          <p:spPr>
            <a:xfrm>
              <a:off x="8116560" y="13755722"/>
              <a:ext cx="11080583"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109" name="正方形/長方形 108">
              <a:extLst>
                <a:ext uri="{FF2B5EF4-FFF2-40B4-BE49-F238E27FC236}">
                  <a16:creationId xmlns:a16="http://schemas.microsoft.com/office/drawing/2014/main" id="{319FB966-CA52-FD22-545E-0EA188EA3694}"/>
                </a:ext>
              </a:extLst>
            </p:cNvPr>
            <p:cNvSpPr/>
            <p:nvPr/>
          </p:nvSpPr>
          <p:spPr>
            <a:xfrm>
              <a:off x="8191726" y="13822462"/>
              <a:ext cx="10929938" cy="508731"/>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Data / Results / Discussion</a:t>
              </a:r>
              <a:endParaRPr kumimoji="1" lang="ja-JP" altLang="en-US" sz="3200" dirty="0">
                <a:latin typeface="Cascadia Code" panose="020B0609020000020004" pitchFamily="49" charset="0"/>
                <a:cs typeface="Cascadia Code" panose="020B0609020000020004" pitchFamily="49" charset="0"/>
              </a:endParaRPr>
            </a:p>
          </p:txBody>
        </p:sp>
      </p:grpSp>
      <p:grpSp>
        <p:nvGrpSpPr>
          <p:cNvPr id="110" name="グループ化 109">
            <a:extLst>
              <a:ext uri="{FF2B5EF4-FFF2-40B4-BE49-F238E27FC236}">
                <a16:creationId xmlns:a16="http://schemas.microsoft.com/office/drawing/2014/main" id="{8A265160-B2A9-3196-3316-9D0A37E1F050}"/>
              </a:ext>
            </a:extLst>
          </p:cNvPr>
          <p:cNvGrpSpPr/>
          <p:nvPr/>
        </p:nvGrpSpPr>
        <p:grpSpPr>
          <a:xfrm>
            <a:off x="5526918" y="17971208"/>
            <a:ext cx="839135" cy="716704"/>
            <a:chOff x="5366805" y="17971208"/>
            <a:chExt cx="839135" cy="716704"/>
          </a:xfrm>
        </p:grpSpPr>
        <p:sp>
          <p:nvSpPr>
            <p:cNvPr id="111" name="四角形: 角を丸くする 110">
              <a:extLst>
                <a:ext uri="{FF2B5EF4-FFF2-40B4-BE49-F238E27FC236}">
                  <a16:creationId xmlns:a16="http://schemas.microsoft.com/office/drawing/2014/main" id="{F7CB4937-5B1C-1AA3-D0EB-46BB1C345072}"/>
                </a:ext>
              </a:extLst>
            </p:cNvPr>
            <p:cNvSpPr/>
            <p:nvPr/>
          </p:nvSpPr>
          <p:spPr>
            <a:xfrm>
              <a:off x="5366805" y="17971208"/>
              <a:ext cx="839135"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550" b="1" dirty="0">
                <a:solidFill>
                  <a:schemeClr val="tx1"/>
                </a:solidFill>
              </a:endParaRPr>
            </a:p>
            <a:p>
              <a:pPr algn="ctr"/>
              <a:endParaRPr kumimoji="1" lang="en-US" altLang="ja-JP" sz="55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12" name="Picture 14" descr="102010328 Seeeduino XIAO - Arduino Microcontroller - SAMD21 Cortex M0+ :  k3d313 : 共立電子産業 Yahoo!店 - 通販 - Yahoo!ショッピング">
              <a:extLst>
                <a:ext uri="{FF2B5EF4-FFF2-40B4-BE49-F238E27FC236}">
                  <a16:creationId xmlns:a16="http://schemas.microsoft.com/office/drawing/2014/main" id="{253C0CB8-84FE-0FE7-95B8-063572B0136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543193" y="18178931"/>
              <a:ext cx="465662" cy="3496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グループ化 112">
            <a:extLst>
              <a:ext uri="{FF2B5EF4-FFF2-40B4-BE49-F238E27FC236}">
                <a16:creationId xmlns:a16="http://schemas.microsoft.com/office/drawing/2014/main" id="{B754E79B-61B3-E8CA-43A5-201F8892A608}"/>
              </a:ext>
            </a:extLst>
          </p:cNvPr>
          <p:cNvGrpSpPr/>
          <p:nvPr/>
        </p:nvGrpSpPr>
        <p:grpSpPr>
          <a:xfrm>
            <a:off x="3739702" y="19601833"/>
            <a:ext cx="924963" cy="683455"/>
            <a:chOff x="2592874" y="19334393"/>
            <a:chExt cx="924963" cy="683455"/>
          </a:xfrm>
        </p:grpSpPr>
        <p:sp>
          <p:nvSpPr>
            <p:cNvPr id="114" name="四角形: 角を丸くする 113">
              <a:extLst>
                <a:ext uri="{FF2B5EF4-FFF2-40B4-BE49-F238E27FC236}">
                  <a16:creationId xmlns:a16="http://schemas.microsoft.com/office/drawing/2014/main" id="{7BBB737E-EDEE-BC55-C896-AC883239D738}"/>
                </a:ext>
              </a:extLst>
            </p:cNvPr>
            <p:cNvSpPr/>
            <p:nvPr/>
          </p:nvSpPr>
          <p:spPr>
            <a:xfrm>
              <a:off x="2592874" y="19334393"/>
              <a:ext cx="924963" cy="68345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800" b="1" dirty="0">
                  <a:solidFill>
                    <a:schemeClr val="tx1"/>
                  </a:solidFill>
                </a:rPr>
                <a:t>Sub Controller</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6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115" name="Picture 14" descr="102010328 Seeeduino XIAO - Arduino Microcontroller - SAMD21 Cortex M0+ :  k3d313 : 共立電子産業 Yahoo!店 - 通販 - Yahoo!ショッピング">
              <a:extLst>
                <a:ext uri="{FF2B5EF4-FFF2-40B4-BE49-F238E27FC236}">
                  <a16:creationId xmlns:a16="http://schemas.microsoft.com/office/drawing/2014/main" id="{4FCDA155-5651-393B-E084-4DE3B95884F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2846919" y="19541461"/>
              <a:ext cx="427089" cy="3272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グループ化 115">
            <a:extLst>
              <a:ext uri="{FF2B5EF4-FFF2-40B4-BE49-F238E27FC236}">
                <a16:creationId xmlns:a16="http://schemas.microsoft.com/office/drawing/2014/main" id="{595456BF-4581-13C3-6A1E-6F31505D39B0}"/>
              </a:ext>
            </a:extLst>
          </p:cNvPr>
          <p:cNvGrpSpPr/>
          <p:nvPr/>
        </p:nvGrpSpPr>
        <p:grpSpPr>
          <a:xfrm>
            <a:off x="19067256" y="13755722"/>
            <a:ext cx="11117788" cy="642212"/>
            <a:chOff x="8108941" y="13755722"/>
            <a:chExt cx="11117788" cy="642212"/>
          </a:xfrm>
        </p:grpSpPr>
        <p:sp>
          <p:nvSpPr>
            <p:cNvPr id="117" name="正方形/長方形 116">
              <a:extLst>
                <a:ext uri="{FF2B5EF4-FFF2-40B4-BE49-F238E27FC236}">
                  <a16:creationId xmlns:a16="http://schemas.microsoft.com/office/drawing/2014/main" id="{9C622E78-40D2-5E46-A4B7-6BAB08801BA4}"/>
                </a:ext>
              </a:extLst>
            </p:cNvPr>
            <p:cNvSpPr/>
            <p:nvPr/>
          </p:nvSpPr>
          <p:spPr>
            <a:xfrm>
              <a:off x="8108941" y="13755722"/>
              <a:ext cx="11117788" cy="642212"/>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p>
          </p:txBody>
        </p:sp>
        <p:sp>
          <p:nvSpPr>
            <p:cNvPr id="118" name="正方形/長方形 117">
              <a:extLst>
                <a:ext uri="{FF2B5EF4-FFF2-40B4-BE49-F238E27FC236}">
                  <a16:creationId xmlns:a16="http://schemas.microsoft.com/office/drawing/2014/main" id="{7DD76ACF-AD80-E0A3-16A0-F9A8D27A447B}"/>
                </a:ext>
              </a:extLst>
            </p:cNvPr>
            <p:cNvSpPr/>
            <p:nvPr/>
          </p:nvSpPr>
          <p:spPr>
            <a:xfrm>
              <a:off x="8177211" y="13822462"/>
              <a:ext cx="10969823" cy="508731"/>
            </a:xfrm>
            <a:prstGeom prst="rect">
              <a:avLst/>
            </a:prstGeom>
            <a:gradFill flip="none" rotWithShape="1">
              <a:gsLst>
                <a:gs pos="0">
                  <a:srgbClr val="007A66">
                    <a:shade val="30000"/>
                    <a:satMod val="115000"/>
                  </a:srgbClr>
                </a:gs>
                <a:gs pos="50000">
                  <a:srgbClr val="007A66">
                    <a:shade val="67500"/>
                    <a:satMod val="115000"/>
                  </a:srgbClr>
                </a:gs>
                <a:gs pos="100000">
                  <a:srgbClr val="007A66">
                    <a:shade val="100000"/>
                    <a:satMod val="115000"/>
                  </a:srgb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latin typeface="Cascadia Code" panose="020B0609020000020004" pitchFamily="49" charset="0"/>
                  <a:cs typeface="Cascadia Code" panose="020B0609020000020004" pitchFamily="49" charset="0"/>
                </a:rPr>
                <a:t>Team Activities</a:t>
              </a:r>
              <a:endParaRPr kumimoji="1" lang="ja-JP" altLang="en-US" sz="3200" dirty="0">
                <a:latin typeface="Cascadia Code" panose="020B0609020000020004" pitchFamily="49" charset="0"/>
                <a:cs typeface="Cascadia Code" panose="020B0609020000020004" pitchFamily="49" charset="0"/>
              </a:endParaRPr>
            </a:p>
          </p:txBody>
        </p:sp>
      </p:grpSp>
      <p:sp>
        <p:nvSpPr>
          <p:cNvPr id="119" name="テキスト ボックス 118">
            <a:extLst>
              <a:ext uri="{FF2B5EF4-FFF2-40B4-BE49-F238E27FC236}">
                <a16:creationId xmlns:a16="http://schemas.microsoft.com/office/drawing/2014/main" id="{85F45663-4AE1-8847-8762-18D1B19D6796}"/>
              </a:ext>
            </a:extLst>
          </p:cNvPr>
          <p:cNvSpPr txBox="1"/>
          <p:nvPr/>
        </p:nvSpPr>
        <p:spPr>
          <a:xfrm>
            <a:off x="19067256" y="14535141"/>
            <a:ext cx="5659411" cy="4755148"/>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Enhancing Team Collaboration </a:t>
            </a:r>
            <a:r>
              <a:rPr lang="en-US" altLang="ja-JP" sz="1600" b="1" i="0" dirty="0">
                <a:effectLst/>
                <a:latin typeface="Cascadia Code" panose="020B0609020000020004" pitchFamily="49" charset="0"/>
                <a:ea typeface="Cascadia Code" panose="020B0609020000020004" pitchFamily="49" charset="0"/>
                <a:cs typeface="Cascadia Code" panose="020B0609020000020004" pitchFamily="49" charset="0"/>
              </a:rPr>
              <a:t>with Various </a:t>
            </a:r>
            <a:r>
              <a:rPr lang="en-US" altLang="ja-JP" sz="1600" b="1" dirty="0">
                <a:latin typeface="Cascadia Code" panose="020B0609020000020004" pitchFamily="49" charset="0"/>
                <a:ea typeface="Cascadia Code" panose="020B0609020000020004" pitchFamily="49" charset="0"/>
                <a:cs typeface="Cascadia Code" panose="020B0609020000020004" pitchFamily="49" charset="0"/>
              </a:rPr>
              <a:t>Tools</a:t>
            </a:r>
            <a:r>
              <a:rPr lang="en-US" altLang="ja-JP" sz="1400" dirty="0">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3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In our team, we make our collaboration in diverse aspects such as robot design and programming more efficient by using a variety of tools.</a:t>
            </a: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All the tools we use are shown below: </a:t>
            </a:r>
          </a:p>
          <a:p>
            <a:endParaRPr lang="en-US" altLang="ja-JP" sz="1100" dirty="0">
              <a:latin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a:t>
            </a:r>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Robot Design</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Autodesk Fusion</a:t>
            </a:r>
          </a:p>
          <a:p>
            <a:endParaRPr lang="en-US" altLang="ja-JP" sz="1100" b="1"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a:t>
            </a:r>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Circuit Design</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KiCad 6.0 / 7.0</a:t>
            </a:r>
          </a:p>
          <a:p>
            <a:endParaRPr lang="en-US" altLang="ja-JP" sz="1100" b="1"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050" dirty="0">
                <a:latin typeface="Cascadia Code" panose="020B0609020000020004" pitchFamily="49" charset="0"/>
                <a:ea typeface="Cascadia Code" panose="020B0609020000020004" pitchFamily="49" charset="0"/>
                <a:cs typeface="Cascadia Code" panose="020B0609020000020004" pitchFamily="49" charset="0"/>
              </a:rPr>
              <a:t>・</a:t>
            </a:r>
            <a:r>
              <a:rPr lang="en-US" altLang="ja-JP" sz="1050" u="sng" dirty="0">
                <a:latin typeface="Cascadia Code" panose="020B0609020000020004" pitchFamily="49" charset="0"/>
                <a:ea typeface="Cascadia Code" panose="020B0609020000020004" pitchFamily="49" charset="0"/>
                <a:cs typeface="Cascadia Code" panose="020B0609020000020004" pitchFamily="49" charset="0"/>
              </a:rPr>
              <a:t>Programming Tool</a:t>
            </a:r>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050" b="1" u="sng" dirty="0">
                <a:latin typeface="Cascadia Code" panose="020B0609020000020004" pitchFamily="49" charset="0"/>
                <a:ea typeface="Cascadia Code" panose="020B0609020000020004" pitchFamily="49" charset="0"/>
                <a:cs typeface="Cascadia Code" panose="020B0609020000020004" pitchFamily="49" charset="0"/>
              </a:rPr>
              <a:t>Visual Studio Code</a:t>
            </a:r>
          </a:p>
          <a:p>
            <a:r>
              <a:rPr lang="ja-JP" altLang="en-US" sz="1050" b="1"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50" b="1" u="sng" dirty="0">
                <a:latin typeface="Cascadia Code" panose="020B0609020000020004" pitchFamily="49" charset="0"/>
                <a:ea typeface="Cascadia Code" panose="020B0609020000020004" pitchFamily="49" charset="0"/>
                <a:cs typeface="Cascadia Code" panose="020B0609020000020004" pitchFamily="49" charset="0"/>
              </a:rPr>
              <a:t>(With PlatformIO)</a:t>
            </a:r>
          </a:p>
          <a:p>
            <a:endParaRPr lang="en-US" altLang="ja-JP" sz="1050" b="1"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100" dirty="0">
                <a:latin typeface="Cascadia Code" panose="020B0609020000020004" pitchFamily="49" charset="0"/>
                <a:cs typeface="Cascadia Code" panose="020B0609020000020004" pitchFamily="49" charset="0"/>
              </a:rPr>
              <a:t>・</a:t>
            </a:r>
            <a:r>
              <a:rPr lang="en-US" altLang="ja-JP" sz="1100" u="sng" dirty="0">
                <a:latin typeface="Cascadia Code" panose="020B0609020000020004" pitchFamily="49" charset="0"/>
                <a:ea typeface="Cascadia Code" panose="020B0609020000020004" pitchFamily="49" charset="0"/>
                <a:cs typeface="Cascadia Code" panose="020B0609020000020004" pitchFamily="49" charset="0"/>
              </a:rPr>
              <a:t>Source Management</a:t>
            </a:r>
            <a:r>
              <a:rPr lang="en-US" altLang="ja-JP" sz="1100" dirty="0">
                <a:latin typeface="Cascadia Code" panose="020B0609020000020004" pitchFamily="49" charset="0"/>
                <a:ea typeface="Cascadia Code" panose="020B0609020000020004" pitchFamily="49" charset="0"/>
                <a:cs typeface="Cascadia Code" panose="020B0609020000020004" pitchFamily="49" charset="0"/>
              </a:rPr>
              <a:t> :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GitHub</a:t>
            </a:r>
          </a:p>
          <a:p>
            <a:r>
              <a:rPr lang="ja-JP" altLang="en-US" sz="11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100" b="1" u="sng" dirty="0">
                <a:latin typeface="Cascadia Code" panose="020B0609020000020004" pitchFamily="49" charset="0"/>
                <a:ea typeface="Cascadia Code" panose="020B0609020000020004" pitchFamily="49" charset="0"/>
                <a:cs typeface="Cascadia Code" panose="020B0609020000020004" pitchFamily="49" charset="0"/>
              </a:rPr>
              <a:t>(GitHub Desktop)</a:t>
            </a:r>
          </a:p>
          <a:p>
            <a:endParaRPr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As a data management tool within our team, </a:t>
            </a:r>
            <a:r>
              <a:rPr lang="en-US" altLang="ja-JP" sz="1000" b="1" i="0" dirty="0">
                <a:effectLst/>
                <a:latin typeface="Cascadia Code" panose="020B0609020000020004" pitchFamily="49" charset="0"/>
                <a:ea typeface="Cascadia Code" panose="020B0609020000020004" pitchFamily="49" charset="0"/>
                <a:cs typeface="Cascadia Code" panose="020B0609020000020004" pitchFamily="49" charset="0"/>
              </a:rPr>
              <a:t>we use GitHub</a:t>
            </a:r>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(Fig.4). </a:t>
            </a:r>
          </a:p>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GitHub is an online source code hosting service where we primarily store files and source code related to robot production. Since these are hosted on the internet, everyone can always access the latest data regardless of location or team member, ensuring that the most current progress is always shared and team development proceeds smoothly.</a:t>
            </a:r>
          </a:p>
          <a:p>
            <a:endParaRPr lang="en-US" altLang="ja-JP" sz="3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Additionally, </a:t>
            </a:r>
            <a:r>
              <a:rPr lang="en-US" altLang="ja-JP" sz="1000" b="1" i="0" dirty="0">
                <a:effectLst/>
                <a:latin typeface="Cascadia Code" panose="020B0609020000020004" pitchFamily="49" charset="0"/>
                <a:ea typeface="Cascadia Code" panose="020B0609020000020004" pitchFamily="49" charset="0"/>
                <a:cs typeface="Cascadia Code" panose="020B0609020000020004" pitchFamily="49" charset="0"/>
              </a:rPr>
              <a:t>we use GitHub Desktop </a:t>
            </a:r>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(Fig.5), a GUI tool, to make using GitHub easier and more understandable compared to the command-line-based Git. We have been using GitHub since 2023. We have published our 2023 season's hardware and software, so please take a look.</a:t>
            </a:r>
          </a:p>
          <a:p>
            <a:endParaRPr lang="en-US" altLang="ja-JP" sz="5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50" dirty="0">
                <a:solidFill>
                  <a:schemeClr val="tx2">
                    <a:lumMod val="75000"/>
                    <a:lumOff val="25000"/>
                  </a:schemeClr>
                </a:solidFill>
                <a:latin typeface="Cascadia Code" panose="020B0609020000020004" pitchFamily="49" charset="0"/>
                <a:ea typeface="Cascadia Code" panose="020B0609020000020004" pitchFamily="49" charset="0"/>
                <a:cs typeface="Cascadia Code" panose="020B0609020000020004" pitchFamily="49" charset="0"/>
              </a:rPr>
              <a:t>Link : https://github.com/MUNAKATA-EPC/Artemis_2023 </a:t>
            </a:r>
          </a:p>
        </p:txBody>
      </p:sp>
      <p:pic>
        <p:nvPicPr>
          <p:cNvPr id="120" name="図 119">
            <a:extLst>
              <a:ext uri="{FF2B5EF4-FFF2-40B4-BE49-F238E27FC236}">
                <a16:creationId xmlns:a16="http://schemas.microsoft.com/office/drawing/2014/main" id="{C6E98FAC-E45F-202E-DA39-21349FBA524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417797" y="15245063"/>
            <a:ext cx="703175" cy="703175"/>
          </a:xfrm>
          <a:prstGeom prst="rect">
            <a:avLst/>
          </a:prstGeom>
        </p:spPr>
      </p:pic>
      <p:pic>
        <p:nvPicPr>
          <p:cNvPr id="121" name="Picture 14" descr="Google スプレッドシートとは | Google Workspace さん">
            <a:extLst>
              <a:ext uri="{FF2B5EF4-FFF2-40B4-BE49-F238E27FC236}">
                <a16:creationId xmlns:a16="http://schemas.microsoft.com/office/drawing/2014/main" id="{BFDE0A48-712E-B1D6-F903-A393085BDD5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12987" y="16116476"/>
            <a:ext cx="531276" cy="53127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6" descr="Discord - 話そう、チャットしよう、集まろう」をApp Storeで">
            <a:extLst>
              <a:ext uri="{FF2B5EF4-FFF2-40B4-BE49-F238E27FC236}">
                <a16:creationId xmlns:a16="http://schemas.microsoft.com/office/drawing/2014/main" id="{85992B47-DD19-D95D-0B60-CE0191B070A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2975" t="16121" r="32356" b="16370"/>
          <a:stretch/>
        </p:blipFill>
        <p:spPr bwMode="auto">
          <a:xfrm>
            <a:off x="23233744" y="16146935"/>
            <a:ext cx="472418" cy="482939"/>
          </a:xfrm>
          <a:prstGeom prst="rect">
            <a:avLst/>
          </a:prstGeom>
          <a:noFill/>
          <a:extLst>
            <a:ext uri="{909E8E84-426E-40DD-AFC4-6F175D3DCCD1}">
              <a14:hiddenFill xmlns:a14="http://schemas.microsoft.com/office/drawing/2010/main">
                <a:solidFill>
                  <a:srgbClr val="FFFFFF"/>
                </a:solidFill>
              </a14:hiddenFill>
            </a:ext>
          </a:extLst>
        </p:spPr>
      </p:pic>
      <p:pic>
        <p:nvPicPr>
          <p:cNvPr id="123" name="図 122">
            <a:extLst>
              <a:ext uri="{FF2B5EF4-FFF2-40B4-BE49-F238E27FC236}">
                <a16:creationId xmlns:a16="http://schemas.microsoft.com/office/drawing/2014/main" id="{CA570338-63C7-99DC-4CB4-28FD72A4EBE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207962" y="15304782"/>
            <a:ext cx="531275" cy="531275"/>
          </a:xfrm>
          <a:prstGeom prst="rect">
            <a:avLst/>
          </a:prstGeom>
        </p:spPr>
      </p:pic>
      <p:pic>
        <p:nvPicPr>
          <p:cNvPr id="124" name="Picture 18" descr="GitHub - Wikipedia">
            <a:extLst>
              <a:ext uri="{FF2B5EF4-FFF2-40B4-BE49-F238E27FC236}">
                <a16:creationId xmlns:a16="http://schemas.microsoft.com/office/drawing/2014/main" id="{E185A1EB-9E3F-3DF5-E6E1-EFD2BCAACAD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912988" y="15286961"/>
            <a:ext cx="531275" cy="531275"/>
          </a:xfrm>
          <a:prstGeom prst="rect">
            <a:avLst/>
          </a:prstGeom>
          <a:noFill/>
          <a:extLst>
            <a:ext uri="{909E8E84-426E-40DD-AFC4-6F175D3DCCD1}">
              <a14:hiddenFill xmlns:a14="http://schemas.microsoft.com/office/drawing/2010/main">
                <a:solidFill>
                  <a:srgbClr val="FFFFFF"/>
                </a:solidFill>
              </a14:hiddenFill>
            </a:ext>
          </a:extLst>
        </p:spPr>
      </p:pic>
      <p:sp>
        <p:nvSpPr>
          <p:cNvPr id="125" name="テキスト ボックス 124">
            <a:extLst>
              <a:ext uri="{FF2B5EF4-FFF2-40B4-BE49-F238E27FC236}">
                <a16:creationId xmlns:a16="http://schemas.microsoft.com/office/drawing/2014/main" id="{DD0C6665-C1F9-85DE-5FA9-14DFED00FA8A}"/>
              </a:ext>
            </a:extLst>
          </p:cNvPr>
          <p:cNvSpPr txBox="1"/>
          <p:nvPr/>
        </p:nvSpPr>
        <p:spPr>
          <a:xfrm>
            <a:off x="24575779" y="14516667"/>
            <a:ext cx="5759051" cy="1485022"/>
          </a:xfrm>
          <a:prstGeom prst="rect">
            <a:avLst/>
          </a:prstGeom>
          <a:noFill/>
        </p:spPr>
        <p:txBody>
          <a:bodyPr wrap="square" rtlCol="0">
            <a:spAutoFit/>
          </a:bodyPr>
          <a:lstStyle/>
          <a:p>
            <a:r>
              <a:rPr lang="en-US" altLang="ja-JP" sz="1400" b="0" i="0" dirty="0">
                <a:effectLst/>
                <a:latin typeface="Cascadia Code" panose="020B0609020000020004" pitchFamily="49" charset="0"/>
                <a:ea typeface="Cascadia Code" panose="020B0609020000020004" pitchFamily="49" charset="0"/>
                <a:cs typeface="Cascadia Code" panose="020B0609020000020004" pitchFamily="49" charset="0"/>
              </a:rPr>
              <a:t>【</a:t>
            </a:r>
            <a:r>
              <a:rPr lang="en-US" altLang="ja-JP" sz="1200" b="0" i="0" dirty="0">
                <a:effectLst/>
                <a:latin typeface="Cascadia Code" panose="020B0609020000020004" pitchFamily="49" charset="0"/>
                <a:ea typeface="Cascadia Code" panose="020B0609020000020004" pitchFamily="49" charset="0"/>
                <a:cs typeface="Cascadia Code" panose="020B0609020000020004" pitchFamily="49" charset="0"/>
              </a:rPr>
              <a:t>Enhancing Team Efficiency through </a:t>
            </a:r>
            <a:r>
              <a:rPr lang="en-US" altLang="ja-JP" sz="1600" b="1" i="0" dirty="0">
                <a:effectLst/>
                <a:latin typeface="Cascadia Code" panose="020B0609020000020004" pitchFamily="49" charset="0"/>
                <a:ea typeface="Cascadia Code" panose="020B0609020000020004" pitchFamily="49" charset="0"/>
                <a:cs typeface="Cascadia Code" panose="020B0609020000020004" pitchFamily="49" charset="0"/>
              </a:rPr>
              <a:t>Multiple Workflows</a:t>
            </a:r>
            <a:r>
              <a:rPr lang="en-US" altLang="ja-JP" sz="1400" b="1" dirty="0">
                <a:latin typeface="Cascadia Code" panose="020B0609020000020004" pitchFamily="49" charset="0"/>
                <a:ea typeface="Cascadia Code" panose="020B0609020000020004" pitchFamily="49" charset="0"/>
                <a:cs typeface="Cascadia Code" panose="020B0609020000020004" pitchFamily="49" charset="0"/>
              </a:rPr>
              <a:t>】</a:t>
            </a:r>
          </a:p>
          <a:p>
            <a:endParaRPr lang="en-US" altLang="ja-JP" sz="400" b="0"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50" i="0" dirty="0">
                <a:effectLst/>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i="0" dirty="0">
                <a:effectLst/>
                <a:latin typeface="Cascadia Code" panose="020B0609020000020004" pitchFamily="49" charset="0"/>
                <a:ea typeface="Cascadia Code" panose="020B0609020000020004" pitchFamily="49" charset="0"/>
                <a:cs typeface="Cascadia Code" panose="020B0609020000020004" pitchFamily="49" charset="0"/>
              </a:rPr>
              <a:t>In team development, the robot production and the software development is difficult to progress at the same time, and this often leads to a single workflow (Fig.6). Given the extremely short preparation period for the world championship, our team found that operating under a single workflow was highly inefficient. Therefore, we proceeded with multiple workflows (Fig.7), which not only allowed us to start working on tasks earlier but also created significant time flexibility.</a:t>
            </a:r>
            <a:endParaRPr lang="en-US" altLang="ja-JP" sz="14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6" name="正方形/長方形 125">
            <a:extLst>
              <a:ext uri="{FF2B5EF4-FFF2-40B4-BE49-F238E27FC236}">
                <a16:creationId xmlns:a16="http://schemas.microsoft.com/office/drawing/2014/main" id="{BB16AC76-70AD-8C84-E814-87BF7D641047}"/>
              </a:ext>
            </a:extLst>
          </p:cNvPr>
          <p:cNvSpPr/>
          <p:nvPr/>
        </p:nvSpPr>
        <p:spPr>
          <a:xfrm>
            <a:off x="24777575" y="16229994"/>
            <a:ext cx="748509" cy="301322"/>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27" name="正方形/長方形 126">
            <a:extLst>
              <a:ext uri="{FF2B5EF4-FFF2-40B4-BE49-F238E27FC236}">
                <a16:creationId xmlns:a16="http://schemas.microsoft.com/office/drawing/2014/main" id="{6612B3D7-381A-8777-B070-0DCCB381C523}"/>
              </a:ext>
            </a:extLst>
          </p:cNvPr>
          <p:cNvSpPr/>
          <p:nvPr/>
        </p:nvSpPr>
        <p:spPr>
          <a:xfrm>
            <a:off x="25613786" y="16229994"/>
            <a:ext cx="748509" cy="301322"/>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Circuit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28" name="正方形/長方形 127">
            <a:extLst>
              <a:ext uri="{FF2B5EF4-FFF2-40B4-BE49-F238E27FC236}">
                <a16:creationId xmlns:a16="http://schemas.microsoft.com/office/drawing/2014/main" id="{326D2F2D-EB33-0483-B29F-B6D6C0175532}"/>
              </a:ext>
            </a:extLst>
          </p:cNvPr>
          <p:cNvSpPr/>
          <p:nvPr/>
        </p:nvSpPr>
        <p:spPr>
          <a:xfrm>
            <a:off x="26422143" y="16546239"/>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Making </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Parts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29" name="正方形/長方形 128">
            <a:extLst>
              <a:ext uri="{FF2B5EF4-FFF2-40B4-BE49-F238E27FC236}">
                <a16:creationId xmlns:a16="http://schemas.microsoft.com/office/drawing/2014/main" id="{7903C9EB-996B-53CF-07F1-782FC29ABC0A}"/>
              </a:ext>
            </a:extLst>
          </p:cNvPr>
          <p:cNvSpPr/>
          <p:nvPr/>
        </p:nvSpPr>
        <p:spPr>
          <a:xfrm>
            <a:off x="27190493" y="16546239"/>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Assembly</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30" name="テキスト ボックス 129">
            <a:extLst>
              <a:ext uri="{FF2B5EF4-FFF2-40B4-BE49-F238E27FC236}">
                <a16:creationId xmlns:a16="http://schemas.microsoft.com/office/drawing/2014/main" id="{25DB8B51-3E87-8A4D-6D95-5F60CF99D0D1}"/>
              </a:ext>
            </a:extLst>
          </p:cNvPr>
          <p:cNvSpPr txBox="1"/>
          <p:nvPr/>
        </p:nvSpPr>
        <p:spPr>
          <a:xfrm>
            <a:off x="24667965" y="20483562"/>
            <a:ext cx="5607247" cy="707886"/>
          </a:xfrm>
          <a:prstGeom prst="rect">
            <a:avLst/>
          </a:prstGeom>
          <a:noFill/>
        </p:spPr>
        <p:txBody>
          <a:bodyPr wrap="square" rtlCol="0">
            <a:spAutoFit/>
          </a:bodyPr>
          <a:lstStyle/>
          <a:p>
            <a:r>
              <a:rPr lang="en-US" altLang="ja-JP" sz="1000" b="0" i="0" dirty="0">
                <a:effectLst/>
                <a:latin typeface="Cascadia Code" panose="020B0609020000020004" pitchFamily="49" charset="0"/>
                <a:ea typeface="Cascadia Code" panose="020B0609020000020004" pitchFamily="49" charset="0"/>
                <a:cs typeface="Cascadia Code" panose="020B0609020000020004" pitchFamily="49" charset="0"/>
              </a:rPr>
              <a:t> To achieve multiple workflows, as we mentioned earlier, we actively used task management tools and communication tools. This allowed the entire team to work on multiple tasks at the same time, thereby enhancing the efficiency of team activities. </a:t>
            </a:r>
          </a:p>
        </p:txBody>
      </p:sp>
      <p:sp>
        <p:nvSpPr>
          <p:cNvPr id="131" name="テキスト ボックス 130">
            <a:extLst>
              <a:ext uri="{FF2B5EF4-FFF2-40B4-BE49-F238E27FC236}">
                <a16:creationId xmlns:a16="http://schemas.microsoft.com/office/drawing/2014/main" id="{42F820CD-EB17-2C9D-5359-F8EBD6D2146A}"/>
              </a:ext>
            </a:extLst>
          </p:cNvPr>
          <p:cNvSpPr txBox="1"/>
          <p:nvPr/>
        </p:nvSpPr>
        <p:spPr>
          <a:xfrm>
            <a:off x="28745757" y="16184765"/>
            <a:ext cx="1443987" cy="261610"/>
          </a:xfrm>
          <a:prstGeom prst="rect">
            <a:avLst/>
          </a:prstGeom>
          <a:noFill/>
        </p:spPr>
        <p:txBody>
          <a:bodyPr wrap="square" rtlCol="0">
            <a:spAutoFit/>
          </a:bodyPr>
          <a:lstStyle/>
          <a:p>
            <a:pPr algn="r"/>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Hardware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32" name="矢印: 右 131">
            <a:extLst>
              <a:ext uri="{FF2B5EF4-FFF2-40B4-BE49-F238E27FC236}">
                <a16:creationId xmlns:a16="http://schemas.microsoft.com/office/drawing/2014/main" id="{850C171A-F21F-04CF-F6D9-E9CA3387401A}"/>
              </a:ext>
            </a:extLst>
          </p:cNvPr>
          <p:cNvSpPr/>
          <p:nvPr/>
        </p:nvSpPr>
        <p:spPr>
          <a:xfrm>
            <a:off x="24753767" y="16073530"/>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63369BD1-2C42-48C5-D241-A750763A851E}"/>
              </a:ext>
            </a:extLst>
          </p:cNvPr>
          <p:cNvSpPr/>
          <p:nvPr/>
        </p:nvSpPr>
        <p:spPr>
          <a:xfrm>
            <a:off x="27952493" y="16926455"/>
            <a:ext cx="793264"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Check</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Sensors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34" name="矢印: 右 133">
            <a:extLst>
              <a:ext uri="{FF2B5EF4-FFF2-40B4-BE49-F238E27FC236}">
                <a16:creationId xmlns:a16="http://schemas.microsoft.com/office/drawing/2014/main" id="{334C114D-21FF-4B2E-F62E-82BDBC3D75F2}"/>
              </a:ext>
            </a:extLst>
          </p:cNvPr>
          <p:cNvSpPr/>
          <p:nvPr/>
        </p:nvSpPr>
        <p:spPr>
          <a:xfrm>
            <a:off x="24753767" y="17700742"/>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9A776B5B-830E-013D-2189-DC5610E30D9D}"/>
              </a:ext>
            </a:extLst>
          </p:cNvPr>
          <p:cNvSpPr/>
          <p:nvPr/>
        </p:nvSpPr>
        <p:spPr>
          <a:xfrm>
            <a:off x="27958842" y="16546239"/>
            <a:ext cx="2168737"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Maintenance</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36" name="正方形/長方形 135">
            <a:extLst>
              <a:ext uri="{FF2B5EF4-FFF2-40B4-BE49-F238E27FC236}">
                <a16:creationId xmlns:a16="http://schemas.microsoft.com/office/drawing/2014/main" id="{55AC6A30-D5C0-A63C-7118-B1163EFF0ECF}"/>
              </a:ext>
            </a:extLst>
          </p:cNvPr>
          <p:cNvSpPr/>
          <p:nvPr/>
        </p:nvSpPr>
        <p:spPr>
          <a:xfrm>
            <a:off x="28795455" y="17250858"/>
            <a:ext cx="1332123"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Develop</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Software Programs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37" name="テキスト ボックス 136">
            <a:extLst>
              <a:ext uri="{FF2B5EF4-FFF2-40B4-BE49-F238E27FC236}">
                <a16:creationId xmlns:a16="http://schemas.microsoft.com/office/drawing/2014/main" id="{E992D807-DF65-2E5F-F633-A5077FE15D0D}"/>
              </a:ext>
            </a:extLst>
          </p:cNvPr>
          <p:cNvSpPr txBox="1"/>
          <p:nvPr/>
        </p:nvSpPr>
        <p:spPr>
          <a:xfrm>
            <a:off x="28932324" y="16893197"/>
            <a:ext cx="1443987" cy="261610"/>
          </a:xfrm>
          <a:prstGeom prst="rect">
            <a:avLst/>
          </a:prstGeom>
          <a:noFill/>
        </p:spPr>
        <p:txBody>
          <a:bodyPr wrap="square" rtlCol="0">
            <a:spAutoFit/>
          </a:bodyPr>
          <a:lstStyle/>
          <a:p>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Software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38" name="テキスト ボックス 137">
            <a:extLst>
              <a:ext uri="{FF2B5EF4-FFF2-40B4-BE49-F238E27FC236}">
                <a16:creationId xmlns:a16="http://schemas.microsoft.com/office/drawing/2014/main" id="{FC15DABF-D8D4-C91C-6A41-087DBCD602F9}"/>
              </a:ext>
            </a:extLst>
          </p:cNvPr>
          <p:cNvSpPr txBox="1"/>
          <p:nvPr/>
        </p:nvSpPr>
        <p:spPr>
          <a:xfrm>
            <a:off x="25423034" y="17917516"/>
            <a:ext cx="4254509"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Fig.6 Specific System and Problems of Single Workflow</a:t>
            </a:r>
          </a:p>
        </p:txBody>
      </p:sp>
      <p:sp>
        <p:nvSpPr>
          <p:cNvPr id="139" name="正方形/長方形 138">
            <a:extLst>
              <a:ext uri="{FF2B5EF4-FFF2-40B4-BE49-F238E27FC236}">
                <a16:creationId xmlns:a16="http://schemas.microsoft.com/office/drawing/2014/main" id="{E3DBA631-6864-FEE2-FA2E-256CE24A699D}"/>
              </a:ext>
            </a:extLst>
          </p:cNvPr>
          <p:cNvSpPr/>
          <p:nvPr/>
        </p:nvSpPr>
        <p:spPr>
          <a:xfrm>
            <a:off x="24721704" y="18227872"/>
            <a:ext cx="5463340" cy="1134182"/>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6B81441A-F51C-65A0-6D4F-4FD436280681}"/>
              </a:ext>
            </a:extLst>
          </p:cNvPr>
          <p:cNvSpPr/>
          <p:nvPr/>
        </p:nvSpPr>
        <p:spPr>
          <a:xfrm>
            <a:off x="24721704" y="19362054"/>
            <a:ext cx="5463340" cy="815459"/>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テキスト ボックス 140">
            <a:extLst>
              <a:ext uri="{FF2B5EF4-FFF2-40B4-BE49-F238E27FC236}">
                <a16:creationId xmlns:a16="http://schemas.microsoft.com/office/drawing/2014/main" id="{375392A1-2AEB-407B-DBE8-511A616E2C11}"/>
              </a:ext>
            </a:extLst>
          </p:cNvPr>
          <p:cNvSpPr txBox="1"/>
          <p:nvPr/>
        </p:nvSpPr>
        <p:spPr>
          <a:xfrm>
            <a:off x="25399808" y="20205624"/>
            <a:ext cx="4254509"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Fig.7 Specific System and Advantages of Multiple Workflow</a:t>
            </a:r>
          </a:p>
        </p:txBody>
      </p:sp>
      <p:sp>
        <p:nvSpPr>
          <p:cNvPr id="142" name="テキスト ボックス 141">
            <a:extLst>
              <a:ext uri="{FF2B5EF4-FFF2-40B4-BE49-F238E27FC236}">
                <a16:creationId xmlns:a16="http://schemas.microsoft.com/office/drawing/2014/main" id="{0462BA1C-3DDE-D265-F78D-45B1BC0161EC}"/>
              </a:ext>
            </a:extLst>
          </p:cNvPr>
          <p:cNvSpPr txBox="1"/>
          <p:nvPr/>
        </p:nvSpPr>
        <p:spPr>
          <a:xfrm>
            <a:off x="28745757" y="18366563"/>
            <a:ext cx="1443987" cy="261610"/>
          </a:xfrm>
          <a:prstGeom prst="rect">
            <a:avLst/>
          </a:prstGeom>
          <a:noFill/>
        </p:spPr>
        <p:txBody>
          <a:bodyPr wrap="square" rtlCol="0">
            <a:spAutoFit/>
          </a:bodyPr>
          <a:lstStyle/>
          <a:p>
            <a:pPr algn="r"/>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Hardware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43" name="矢印: 右 142">
            <a:extLst>
              <a:ext uri="{FF2B5EF4-FFF2-40B4-BE49-F238E27FC236}">
                <a16:creationId xmlns:a16="http://schemas.microsoft.com/office/drawing/2014/main" id="{4B12C987-B63E-4859-8401-6869805F8441}"/>
              </a:ext>
            </a:extLst>
          </p:cNvPr>
          <p:cNvSpPr/>
          <p:nvPr/>
        </p:nvSpPr>
        <p:spPr>
          <a:xfrm>
            <a:off x="24753767" y="18255328"/>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E6B7E2ED-1FDA-D1C7-1901-8DCE55EA4AC4}"/>
              </a:ext>
            </a:extLst>
          </p:cNvPr>
          <p:cNvSpPr/>
          <p:nvPr/>
        </p:nvSpPr>
        <p:spPr>
          <a:xfrm>
            <a:off x="24777575" y="18404104"/>
            <a:ext cx="1032454" cy="283808"/>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45" name="正方形/長方形 144">
            <a:extLst>
              <a:ext uri="{FF2B5EF4-FFF2-40B4-BE49-F238E27FC236}">
                <a16:creationId xmlns:a16="http://schemas.microsoft.com/office/drawing/2014/main" id="{2D41C0A8-0B64-4127-E8AF-B9A848A50DEB}"/>
              </a:ext>
            </a:extLst>
          </p:cNvPr>
          <p:cNvSpPr/>
          <p:nvPr/>
        </p:nvSpPr>
        <p:spPr>
          <a:xfrm>
            <a:off x="25865900" y="18404104"/>
            <a:ext cx="985075" cy="283808"/>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Circuit Design</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46" name="正方形/長方形 145">
            <a:extLst>
              <a:ext uri="{FF2B5EF4-FFF2-40B4-BE49-F238E27FC236}">
                <a16:creationId xmlns:a16="http://schemas.microsoft.com/office/drawing/2014/main" id="{1BB7F56B-EAE2-5695-C98D-20C5D2D4689E}"/>
              </a:ext>
            </a:extLst>
          </p:cNvPr>
          <p:cNvSpPr/>
          <p:nvPr/>
        </p:nvSpPr>
        <p:spPr>
          <a:xfrm>
            <a:off x="26281939" y="18722625"/>
            <a:ext cx="1382427" cy="277514"/>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Making</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Parts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47" name="正方形/長方形 146">
            <a:extLst>
              <a:ext uri="{FF2B5EF4-FFF2-40B4-BE49-F238E27FC236}">
                <a16:creationId xmlns:a16="http://schemas.microsoft.com/office/drawing/2014/main" id="{C8B0EF1A-FC57-512C-F967-6368CA81078C}"/>
              </a:ext>
            </a:extLst>
          </p:cNvPr>
          <p:cNvSpPr/>
          <p:nvPr/>
        </p:nvSpPr>
        <p:spPr>
          <a:xfrm>
            <a:off x="26789063" y="19403182"/>
            <a:ext cx="1604271" cy="277514"/>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Checking the operation of robots’ parts</a:t>
            </a:r>
          </a:p>
        </p:txBody>
      </p:sp>
      <p:sp>
        <p:nvSpPr>
          <p:cNvPr id="148" name="正方形/長方形 147">
            <a:extLst>
              <a:ext uri="{FF2B5EF4-FFF2-40B4-BE49-F238E27FC236}">
                <a16:creationId xmlns:a16="http://schemas.microsoft.com/office/drawing/2014/main" id="{61866592-9721-BD4E-F954-2B7BC6E8E88D}"/>
              </a:ext>
            </a:extLst>
          </p:cNvPr>
          <p:cNvSpPr/>
          <p:nvPr/>
        </p:nvSpPr>
        <p:spPr>
          <a:xfrm>
            <a:off x="27190493" y="19030864"/>
            <a:ext cx="719592"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Assembly</a:t>
            </a:r>
          </a:p>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49" name="正方形/長方形 148">
            <a:extLst>
              <a:ext uri="{FF2B5EF4-FFF2-40B4-BE49-F238E27FC236}">
                <a16:creationId xmlns:a16="http://schemas.microsoft.com/office/drawing/2014/main" id="{BDE8B160-7C30-806E-2414-80429AC09F35}"/>
              </a:ext>
            </a:extLst>
          </p:cNvPr>
          <p:cNvSpPr/>
          <p:nvPr/>
        </p:nvSpPr>
        <p:spPr>
          <a:xfrm>
            <a:off x="27958843" y="19723738"/>
            <a:ext cx="2168736" cy="209103"/>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Develop Software Programs</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50" name="テキスト ボックス 149">
            <a:extLst>
              <a:ext uri="{FF2B5EF4-FFF2-40B4-BE49-F238E27FC236}">
                <a16:creationId xmlns:a16="http://schemas.microsoft.com/office/drawing/2014/main" id="{69604C75-A76A-F8F3-4B07-A7766A7E0729}"/>
              </a:ext>
            </a:extLst>
          </p:cNvPr>
          <p:cNvSpPr txBox="1"/>
          <p:nvPr/>
        </p:nvSpPr>
        <p:spPr>
          <a:xfrm>
            <a:off x="26421370" y="19169050"/>
            <a:ext cx="820884" cy="230832"/>
          </a:xfrm>
          <a:prstGeom prst="rect">
            <a:avLst/>
          </a:prstGeom>
          <a:noFill/>
        </p:spPr>
        <p:txBody>
          <a:bodyPr wrap="square" rtlCol="0">
            <a:spAutoFit/>
          </a:bodyPr>
          <a:lstStyle/>
          <a:p>
            <a:pPr algn="ctr"/>
            <a:r>
              <a:rPr lang="en-US" altLang="ja-JP" sz="900" b="1" i="0" u="sng" dirty="0">
                <a:effectLst/>
                <a:latin typeface="Cascadia Code" panose="020B0609020000020004" pitchFamily="49" charset="0"/>
                <a:ea typeface="Cascadia Code" panose="020B0609020000020004" pitchFamily="49" charset="0"/>
                <a:cs typeface="Cascadia Code" panose="020B0609020000020004" pitchFamily="49" charset="0"/>
              </a:rPr>
              <a:t>Feedback</a:t>
            </a:r>
          </a:p>
        </p:txBody>
      </p:sp>
      <p:sp>
        <p:nvSpPr>
          <p:cNvPr id="151" name="正方形/長方形 150">
            <a:extLst>
              <a:ext uri="{FF2B5EF4-FFF2-40B4-BE49-F238E27FC236}">
                <a16:creationId xmlns:a16="http://schemas.microsoft.com/office/drawing/2014/main" id="{769AF220-569E-C87D-DAEB-18F8EF322F78}"/>
              </a:ext>
            </a:extLst>
          </p:cNvPr>
          <p:cNvSpPr/>
          <p:nvPr/>
        </p:nvSpPr>
        <p:spPr>
          <a:xfrm>
            <a:off x="27958842" y="19031930"/>
            <a:ext cx="2168737" cy="294640"/>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Robot Maintenance</a:t>
            </a:r>
            <a:endParaRPr kumimoji="1" lang="ja-JP" altLang="en-US" sz="900" dirty="0">
              <a:solidFill>
                <a:schemeClr val="tx1"/>
              </a:solidFill>
              <a:latin typeface="Cascadia Code" panose="020B0609020000020004" pitchFamily="49" charset="0"/>
              <a:cs typeface="Cascadia Code" panose="020B0609020000020004" pitchFamily="49" charset="0"/>
            </a:endParaRPr>
          </a:p>
        </p:txBody>
      </p:sp>
      <p:sp>
        <p:nvSpPr>
          <p:cNvPr id="152" name="矢印: 右 151">
            <a:extLst>
              <a:ext uri="{FF2B5EF4-FFF2-40B4-BE49-F238E27FC236}">
                <a16:creationId xmlns:a16="http://schemas.microsoft.com/office/drawing/2014/main" id="{9E426CBE-67DB-693E-E6B4-BD8F6750B0FE}"/>
              </a:ext>
            </a:extLst>
          </p:cNvPr>
          <p:cNvSpPr/>
          <p:nvPr/>
        </p:nvSpPr>
        <p:spPr>
          <a:xfrm>
            <a:off x="24753767" y="19986745"/>
            <a:ext cx="5373813" cy="140234"/>
          </a:xfrm>
          <a:prstGeom prst="rightArrow">
            <a:avLst>
              <a:gd name="adj1" fmla="val 34140"/>
              <a:gd name="adj2" fmla="val 194692"/>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テキスト ボックス 152">
            <a:extLst>
              <a:ext uri="{FF2B5EF4-FFF2-40B4-BE49-F238E27FC236}">
                <a16:creationId xmlns:a16="http://schemas.microsoft.com/office/drawing/2014/main" id="{E11B8F65-BC57-514D-C745-626803067B0E}"/>
              </a:ext>
            </a:extLst>
          </p:cNvPr>
          <p:cNvSpPr txBox="1"/>
          <p:nvPr/>
        </p:nvSpPr>
        <p:spPr>
          <a:xfrm>
            <a:off x="28932324" y="19379913"/>
            <a:ext cx="1443987" cy="261610"/>
          </a:xfrm>
          <a:prstGeom prst="rect">
            <a:avLst/>
          </a:prstGeom>
          <a:noFill/>
        </p:spPr>
        <p:txBody>
          <a:bodyPr wrap="square" rtlCol="0">
            <a:spAutoFit/>
          </a:bodyPr>
          <a:lstStyle/>
          <a:p>
            <a:r>
              <a:rPr kumimoji="1" lang="en-US" altLang="ja-JP" sz="1050"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Software Tasks </a:t>
            </a:r>
            <a:endParaRPr kumimoji="1" lang="ja-JP" altLang="en-US" sz="1050" dirty="0">
              <a:solidFill>
                <a:schemeClr val="tx1">
                  <a:lumMod val="85000"/>
                  <a:lumOff val="15000"/>
                </a:schemeClr>
              </a:solidFill>
              <a:latin typeface="Cascadia Code" panose="020B0609020000020004" pitchFamily="49" charset="0"/>
              <a:cs typeface="Cascadia Code" panose="020B0609020000020004" pitchFamily="49" charset="0"/>
            </a:endParaRPr>
          </a:p>
        </p:txBody>
      </p:sp>
      <p:sp>
        <p:nvSpPr>
          <p:cNvPr id="154" name="矢印: 折線 153">
            <a:extLst>
              <a:ext uri="{FF2B5EF4-FFF2-40B4-BE49-F238E27FC236}">
                <a16:creationId xmlns:a16="http://schemas.microsoft.com/office/drawing/2014/main" id="{7F4EB500-C56C-D1B6-9989-ECF71CA0FFB9}"/>
              </a:ext>
            </a:extLst>
          </p:cNvPr>
          <p:cNvSpPr/>
          <p:nvPr/>
        </p:nvSpPr>
        <p:spPr>
          <a:xfrm rot="16200000">
            <a:off x="26259191" y="19124930"/>
            <a:ext cx="546096" cy="378012"/>
          </a:xfrm>
          <a:prstGeom prst="bentArrow">
            <a:avLst>
              <a:gd name="adj1" fmla="val 18591"/>
              <a:gd name="adj2" fmla="val 25000"/>
              <a:gd name="adj3" fmla="val 33819"/>
              <a:gd name="adj4" fmla="val 4375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155" name="正方形/長方形 154">
            <a:extLst>
              <a:ext uri="{FF2B5EF4-FFF2-40B4-BE49-F238E27FC236}">
                <a16:creationId xmlns:a16="http://schemas.microsoft.com/office/drawing/2014/main" id="{4CE85998-4485-5E11-F69C-F0EF4ECEF9ED}"/>
              </a:ext>
            </a:extLst>
          </p:cNvPr>
          <p:cNvSpPr/>
          <p:nvPr/>
        </p:nvSpPr>
        <p:spPr>
          <a:xfrm>
            <a:off x="24746982" y="16945383"/>
            <a:ext cx="3119987" cy="754961"/>
          </a:xfrm>
          <a:prstGeom prst="rect">
            <a:avLst/>
          </a:prstGeom>
          <a:solidFill>
            <a:schemeClr val="bg1">
              <a:lumMod val="9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テキスト ボックス 155">
            <a:extLst>
              <a:ext uri="{FF2B5EF4-FFF2-40B4-BE49-F238E27FC236}">
                <a16:creationId xmlns:a16="http://schemas.microsoft.com/office/drawing/2014/main" id="{0EF1A255-A6C7-2A93-D712-B54B09031EDE}"/>
              </a:ext>
            </a:extLst>
          </p:cNvPr>
          <p:cNvSpPr txBox="1"/>
          <p:nvPr/>
        </p:nvSpPr>
        <p:spPr>
          <a:xfrm>
            <a:off x="24708331" y="16932902"/>
            <a:ext cx="3241838" cy="746358"/>
          </a:xfrm>
          <a:prstGeom prst="rect">
            <a:avLst/>
          </a:prstGeom>
          <a:noFill/>
        </p:spPr>
        <p:txBody>
          <a:bodyPr wrap="square" rtlCol="0">
            <a:spAutoFit/>
          </a:bodyPr>
          <a:lstStyle/>
          <a:p>
            <a:r>
              <a:rPr kumimoji="1" lang="en-US" altLang="ja-JP" sz="105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Problems:</a:t>
            </a:r>
            <a:endParaRPr kumimoji="1" lang="en-US" altLang="ja-JP" sz="90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8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800" dirty="0">
                <a:solidFill>
                  <a:schemeClr val="tx1">
                    <a:lumMod val="85000"/>
                    <a:lumOff val="15000"/>
                  </a:schemeClr>
                </a:solidFill>
                <a:latin typeface="Cascadia Code" panose="020B0609020000020004" pitchFamily="49" charset="0"/>
                <a:cs typeface="Cascadia Code" panose="020B0609020000020004" pitchFamily="49" charset="0"/>
              </a:rPr>
              <a:t>Software programmer can’t develop robot’s program </a:t>
            </a:r>
            <a:r>
              <a:rPr kumimoji="1" lang="en-US" altLang="ja-JP" sz="800" b="1" dirty="0">
                <a:solidFill>
                  <a:schemeClr val="tx1">
                    <a:lumMod val="85000"/>
                    <a:lumOff val="15000"/>
                  </a:schemeClr>
                </a:solidFill>
                <a:highlight>
                  <a:srgbClr val="00FF00"/>
                </a:highlight>
                <a:latin typeface="Cascadia Code" panose="020B0609020000020004" pitchFamily="49" charset="0"/>
                <a:cs typeface="Cascadia Code" panose="020B0609020000020004" pitchFamily="49" charset="0"/>
              </a:rPr>
              <a:t>until Hardware Engineer finished making them.</a:t>
            </a:r>
          </a:p>
          <a:p>
            <a:r>
              <a:rPr kumimoji="1" lang="ja-JP" altLang="en-US" sz="8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800" dirty="0">
                <a:solidFill>
                  <a:schemeClr val="tx1">
                    <a:lumMod val="85000"/>
                    <a:lumOff val="15000"/>
                  </a:schemeClr>
                </a:solidFill>
                <a:latin typeface="Cascadia Code" panose="020B0609020000020004" pitchFamily="49" charset="0"/>
                <a:cs typeface="Cascadia Code" panose="020B0609020000020004" pitchFamily="49" charset="0"/>
              </a:rPr>
              <a:t>Hardware engineer </a:t>
            </a:r>
            <a:r>
              <a:rPr kumimoji="1" lang="en-US" altLang="ja-JP" sz="800" b="1" dirty="0">
                <a:solidFill>
                  <a:schemeClr val="tx1">
                    <a:lumMod val="85000"/>
                    <a:lumOff val="15000"/>
                  </a:schemeClr>
                </a:solidFill>
                <a:highlight>
                  <a:srgbClr val="00FF00"/>
                </a:highlight>
                <a:latin typeface="Cascadia Code" panose="020B0609020000020004" pitchFamily="49" charset="0"/>
                <a:cs typeface="Cascadia Code" panose="020B0609020000020004" pitchFamily="49" charset="0"/>
              </a:rPr>
              <a:t>can’t improve the robots’ problem that is found after finishing making them.</a:t>
            </a:r>
          </a:p>
        </p:txBody>
      </p:sp>
      <p:grpSp>
        <p:nvGrpSpPr>
          <p:cNvPr id="157" name="グループ化 156">
            <a:extLst>
              <a:ext uri="{FF2B5EF4-FFF2-40B4-BE49-F238E27FC236}">
                <a16:creationId xmlns:a16="http://schemas.microsoft.com/office/drawing/2014/main" id="{34B7F12A-71A8-577A-896D-D40D215AD9FF}"/>
              </a:ext>
            </a:extLst>
          </p:cNvPr>
          <p:cNvGrpSpPr/>
          <p:nvPr/>
        </p:nvGrpSpPr>
        <p:grpSpPr>
          <a:xfrm>
            <a:off x="24791121" y="18839258"/>
            <a:ext cx="1586146" cy="1054135"/>
            <a:chOff x="24734588" y="18739559"/>
            <a:chExt cx="1586146" cy="1054135"/>
          </a:xfrm>
        </p:grpSpPr>
        <p:sp>
          <p:nvSpPr>
            <p:cNvPr id="158" name="正方形/長方形 157">
              <a:extLst>
                <a:ext uri="{FF2B5EF4-FFF2-40B4-BE49-F238E27FC236}">
                  <a16:creationId xmlns:a16="http://schemas.microsoft.com/office/drawing/2014/main" id="{E07A35E3-8211-94B3-B9AD-FA4656B2DADD}"/>
                </a:ext>
              </a:extLst>
            </p:cNvPr>
            <p:cNvSpPr/>
            <p:nvPr/>
          </p:nvSpPr>
          <p:spPr>
            <a:xfrm>
              <a:off x="24748332" y="18746339"/>
              <a:ext cx="1398877" cy="1038580"/>
            </a:xfrm>
            <a:prstGeom prst="rect">
              <a:avLst/>
            </a:prstGeom>
            <a:solidFill>
              <a:schemeClr val="bg1">
                <a:lumMod val="9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テキスト ボックス 158">
              <a:extLst>
                <a:ext uri="{FF2B5EF4-FFF2-40B4-BE49-F238E27FC236}">
                  <a16:creationId xmlns:a16="http://schemas.microsoft.com/office/drawing/2014/main" id="{7F53A548-29F0-D125-C100-7F22FB5FBA31}"/>
                </a:ext>
              </a:extLst>
            </p:cNvPr>
            <p:cNvSpPr txBox="1"/>
            <p:nvPr/>
          </p:nvSpPr>
          <p:spPr>
            <a:xfrm>
              <a:off x="24734588" y="18739559"/>
              <a:ext cx="1586146" cy="1054135"/>
            </a:xfrm>
            <a:prstGeom prst="rect">
              <a:avLst/>
            </a:prstGeom>
            <a:noFill/>
          </p:spPr>
          <p:txBody>
            <a:bodyPr wrap="square" rtlCol="0">
              <a:spAutoFit/>
            </a:bodyPr>
            <a:lstStyle/>
            <a:p>
              <a:r>
                <a:rPr kumimoji="1" lang="en-US" altLang="ja-JP" sz="105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rPr>
                <a:t>Advantages:</a:t>
              </a:r>
            </a:p>
            <a:p>
              <a:endParaRPr kumimoji="1" lang="en-US" altLang="ja-JP" sz="200" b="1" dirty="0">
                <a:solidFill>
                  <a:schemeClr val="tx1">
                    <a:lumMod val="85000"/>
                    <a:lumOff val="1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7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700" dirty="0">
                  <a:solidFill>
                    <a:schemeClr val="tx1">
                      <a:lumMod val="85000"/>
                      <a:lumOff val="15000"/>
                    </a:schemeClr>
                  </a:solidFill>
                  <a:latin typeface="Cascadia Code" panose="020B0609020000020004" pitchFamily="49" charset="0"/>
                  <a:cs typeface="Cascadia Code" panose="020B0609020000020004" pitchFamily="49" charset="0"/>
                </a:rPr>
                <a:t>Software programmer </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can give feedback about</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robots while hardware</a:t>
              </a:r>
            </a:p>
            <a:p>
              <a:r>
                <a:rPr kumimoji="1" lang="en-US" altLang="ja-JP" sz="700" dirty="0">
                  <a:solidFill>
                    <a:schemeClr val="tx1">
                      <a:lumMod val="85000"/>
                      <a:lumOff val="15000"/>
                    </a:schemeClr>
                  </a:solidFill>
                  <a:highlight>
                    <a:srgbClr val="FFFF00"/>
                  </a:highlight>
                  <a:latin typeface="Cascadia Code" panose="020B0609020000020004" pitchFamily="49" charset="0"/>
                  <a:cs typeface="Cascadia Code" panose="020B0609020000020004" pitchFamily="49" charset="0"/>
                </a:rPr>
                <a:t>engineer is developing.</a:t>
              </a:r>
            </a:p>
            <a:p>
              <a:r>
                <a:rPr kumimoji="1" lang="ja-JP" altLang="en-US" sz="700" dirty="0">
                  <a:solidFill>
                    <a:schemeClr val="tx1">
                      <a:lumMod val="85000"/>
                      <a:lumOff val="15000"/>
                    </a:schemeClr>
                  </a:solidFill>
                  <a:latin typeface="Cascadia Code" panose="020B0609020000020004" pitchFamily="49" charset="0"/>
                  <a:cs typeface="Cascadia Code" panose="020B0609020000020004" pitchFamily="49" charset="0"/>
                </a:rPr>
                <a:t>・</a:t>
              </a:r>
              <a:r>
                <a:rPr kumimoji="1" lang="en-US" altLang="ja-JP" sz="700" dirty="0">
                  <a:solidFill>
                    <a:schemeClr val="tx1">
                      <a:lumMod val="85000"/>
                      <a:lumOff val="15000"/>
                    </a:schemeClr>
                  </a:solidFill>
                  <a:latin typeface="Cascadia Code" panose="020B0609020000020004" pitchFamily="49" charset="0"/>
                  <a:cs typeface="Cascadia Code" panose="020B0609020000020004" pitchFamily="49" charset="0"/>
                </a:rPr>
                <a:t>We can do software and hardware development at the same time.</a:t>
              </a:r>
            </a:p>
          </p:txBody>
        </p:sp>
      </p:grpSp>
      <p:cxnSp>
        <p:nvCxnSpPr>
          <p:cNvPr id="160" name="直線コネクタ 159">
            <a:extLst>
              <a:ext uri="{FF2B5EF4-FFF2-40B4-BE49-F238E27FC236}">
                <a16:creationId xmlns:a16="http://schemas.microsoft.com/office/drawing/2014/main" id="{27FC6A5F-F68A-6081-3498-F2FCA5620F95}"/>
              </a:ext>
            </a:extLst>
          </p:cNvPr>
          <p:cNvCxnSpPr>
            <a:cxnSpLocks/>
          </p:cNvCxnSpPr>
          <p:nvPr/>
        </p:nvCxnSpPr>
        <p:spPr>
          <a:xfrm>
            <a:off x="21182646" y="2487889"/>
            <a:ext cx="0" cy="11129130"/>
          </a:xfrm>
          <a:prstGeom prst="line">
            <a:avLst/>
          </a:prstGeom>
          <a:ln w="28575"/>
        </p:spPr>
        <p:style>
          <a:lnRef idx="1">
            <a:schemeClr val="dk1"/>
          </a:lnRef>
          <a:fillRef idx="0">
            <a:schemeClr val="dk1"/>
          </a:fillRef>
          <a:effectRef idx="0">
            <a:schemeClr val="dk1"/>
          </a:effectRef>
          <a:fontRef idx="minor">
            <a:schemeClr val="tx1"/>
          </a:fontRef>
        </p:style>
      </p:cxnSp>
      <p:grpSp>
        <p:nvGrpSpPr>
          <p:cNvPr id="161" name="グループ化 160">
            <a:extLst>
              <a:ext uri="{FF2B5EF4-FFF2-40B4-BE49-F238E27FC236}">
                <a16:creationId xmlns:a16="http://schemas.microsoft.com/office/drawing/2014/main" id="{D894C32E-B6B4-5D86-FD3B-16F8F1886B6C}"/>
              </a:ext>
            </a:extLst>
          </p:cNvPr>
          <p:cNvGrpSpPr/>
          <p:nvPr/>
        </p:nvGrpSpPr>
        <p:grpSpPr>
          <a:xfrm>
            <a:off x="2401459" y="12449878"/>
            <a:ext cx="866046" cy="1131851"/>
            <a:chOff x="1006457" y="11463974"/>
            <a:chExt cx="866046" cy="882769"/>
          </a:xfrm>
        </p:grpSpPr>
        <p:sp>
          <p:nvSpPr>
            <p:cNvPr id="162" name="四角形: 角を丸くする 161">
              <a:extLst>
                <a:ext uri="{FF2B5EF4-FFF2-40B4-BE49-F238E27FC236}">
                  <a16:creationId xmlns:a16="http://schemas.microsoft.com/office/drawing/2014/main" id="{128BD3E7-510A-CD73-5932-A338AF4FE99E}"/>
                </a:ext>
              </a:extLst>
            </p:cNvPr>
            <p:cNvSpPr/>
            <p:nvPr/>
          </p:nvSpPr>
          <p:spPr>
            <a:xfrm>
              <a:off x="1006457" y="11463974"/>
              <a:ext cx="866046" cy="882769"/>
            </a:xfrm>
            <a:prstGeom prst="roundRect">
              <a:avLst>
                <a:gd name="adj" fmla="val 10858"/>
              </a:avLst>
            </a:prstGeom>
            <a:solidFill>
              <a:schemeClr val="bg1"/>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Battery</a:t>
              </a:r>
            </a:p>
            <a:p>
              <a:pPr algn="ctr"/>
              <a:r>
                <a:rPr kumimoji="1" lang="en-US" altLang="ja-JP" sz="700" dirty="0">
                  <a:solidFill>
                    <a:schemeClr val="tx1"/>
                  </a:solidFill>
                </a:rPr>
                <a:t>Kypom 3S 11.1V </a:t>
              </a:r>
            </a:p>
            <a:p>
              <a:pPr algn="ctr"/>
              <a:r>
                <a:rPr kumimoji="1" lang="en-US" altLang="ja-JP" sz="700" dirty="0">
                  <a:solidFill>
                    <a:schemeClr val="tx1"/>
                  </a:solidFill>
                </a:rPr>
                <a:t>1300mAh</a:t>
              </a:r>
              <a:endParaRPr kumimoji="1" lang="ja-JP" altLang="en-US" sz="1200" dirty="0">
                <a:solidFill>
                  <a:schemeClr val="tx1"/>
                </a:solidFill>
              </a:endParaRPr>
            </a:p>
          </p:txBody>
        </p:sp>
        <p:pic>
          <p:nvPicPr>
            <p:cNvPr id="163" name="Picture 4" descr="Amazon.co.jp: Kypom K6 11.1V 1300mAh 35C70C リポ バッテリー : おもちゃ">
              <a:extLst>
                <a:ext uri="{FF2B5EF4-FFF2-40B4-BE49-F238E27FC236}">
                  <a16:creationId xmlns:a16="http://schemas.microsoft.com/office/drawing/2014/main" id="{890C4718-F479-A6D3-7266-9DBF295076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091" y="11873921"/>
              <a:ext cx="707036" cy="398461"/>
            </a:xfrm>
            <a:prstGeom prst="rect">
              <a:avLst/>
            </a:prstGeom>
            <a:noFill/>
            <a:ln w="12700">
              <a:noFill/>
            </a:ln>
            <a:extLst>
              <a:ext uri="{909E8E84-426E-40DD-AFC4-6F175D3DCCD1}">
                <a14:hiddenFill xmlns:a14="http://schemas.microsoft.com/office/drawing/2010/main">
                  <a:solidFill>
                    <a:srgbClr val="FFFFFF"/>
                  </a:solidFill>
                </a14:hiddenFill>
              </a:ext>
            </a:extLst>
          </p:spPr>
        </p:pic>
      </p:grpSp>
      <p:sp>
        <p:nvSpPr>
          <p:cNvPr id="164" name="テキスト ボックス 163">
            <a:extLst>
              <a:ext uri="{FF2B5EF4-FFF2-40B4-BE49-F238E27FC236}">
                <a16:creationId xmlns:a16="http://schemas.microsoft.com/office/drawing/2014/main" id="{123DA7EB-CBB5-CBF7-B8BA-F96C5AEED814}"/>
              </a:ext>
            </a:extLst>
          </p:cNvPr>
          <p:cNvSpPr txBox="1"/>
          <p:nvPr/>
        </p:nvSpPr>
        <p:spPr>
          <a:xfrm>
            <a:off x="21180013" y="2456443"/>
            <a:ext cx="8752952" cy="369332"/>
          </a:xfrm>
          <a:prstGeom prst="rect">
            <a:avLst/>
          </a:prstGeom>
          <a:noFill/>
        </p:spPr>
        <p:txBody>
          <a:bodyPr wrap="square" rtlCol="0">
            <a:spAutoFit/>
          </a:bodyPr>
          <a:lstStyle/>
          <a:p>
            <a:r>
              <a:rPr lang="en-US" altLang="ja-JP" b="1" dirty="0">
                <a:latin typeface="gg sans"/>
              </a:rPr>
              <a:t>【</a:t>
            </a:r>
            <a:r>
              <a:rPr lang="en-US" altLang="ja-JP" b="1" dirty="0">
                <a:latin typeface="Cascadia Code" panose="020B0609020000020004" pitchFamily="49" charset="0"/>
                <a:ea typeface="Cascadia Code" panose="020B0609020000020004" pitchFamily="49" charset="0"/>
                <a:cs typeface="Cascadia Code" panose="020B0609020000020004" pitchFamily="49" charset="0"/>
              </a:rPr>
              <a:t>Robots’ Features</a:t>
            </a:r>
            <a:r>
              <a:rPr lang="en-US" altLang="ja-JP" b="1" dirty="0">
                <a:latin typeface="gg sans"/>
              </a:rPr>
              <a:t>】</a:t>
            </a:r>
            <a:endParaRPr lang="en-US" altLang="ja-JP" sz="1050" b="1" i="0" dirty="0">
              <a:effectLst/>
              <a:latin typeface="gg sans"/>
            </a:endParaRPr>
          </a:p>
        </p:txBody>
      </p:sp>
      <p:grpSp>
        <p:nvGrpSpPr>
          <p:cNvPr id="165" name="グループ化 164">
            <a:extLst>
              <a:ext uri="{FF2B5EF4-FFF2-40B4-BE49-F238E27FC236}">
                <a16:creationId xmlns:a16="http://schemas.microsoft.com/office/drawing/2014/main" id="{A081BC9F-DC72-E0ED-3485-485BAD6D4C1A}"/>
              </a:ext>
            </a:extLst>
          </p:cNvPr>
          <p:cNvGrpSpPr/>
          <p:nvPr/>
        </p:nvGrpSpPr>
        <p:grpSpPr>
          <a:xfrm>
            <a:off x="3941021" y="20311795"/>
            <a:ext cx="703043" cy="806077"/>
            <a:chOff x="3941021" y="20019813"/>
            <a:chExt cx="703043" cy="806077"/>
          </a:xfrm>
        </p:grpSpPr>
        <p:sp>
          <p:nvSpPr>
            <p:cNvPr id="166" name="四角形: 角を丸くする 165">
              <a:extLst>
                <a:ext uri="{FF2B5EF4-FFF2-40B4-BE49-F238E27FC236}">
                  <a16:creationId xmlns:a16="http://schemas.microsoft.com/office/drawing/2014/main" id="{D99E442D-42B0-698F-838D-5AC4000D5281}"/>
                </a:ext>
              </a:extLst>
            </p:cNvPr>
            <p:cNvSpPr/>
            <p:nvPr/>
          </p:nvSpPr>
          <p:spPr>
            <a:xfrm>
              <a:off x="3941021" y="20019813"/>
              <a:ext cx="703043" cy="80607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Gyro Sensors</a:t>
              </a:r>
              <a:endParaRPr kumimoji="1" lang="en-US" altLang="ja-JP" sz="700" b="1" dirty="0">
                <a:solidFill>
                  <a:schemeClr val="tx1"/>
                </a:solidFill>
              </a:endParaRPr>
            </a:p>
            <a:p>
              <a:pPr algn="ctr"/>
              <a:endParaRPr kumimoji="1" lang="en-US" altLang="ja-JP" sz="600" b="1" dirty="0">
                <a:solidFill>
                  <a:schemeClr val="tx1"/>
                </a:solidFill>
              </a:endParaRPr>
            </a:p>
            <a:p>
              <a:pPr algn="ctr"/>
              <a:endParaRPr kumimoji="1" lang="en-US" altLang="ja-JP" sz="100" b="1" dirty="0">
                <a:solidFill>
                  <a:schemeClr val="tx1"/>
                </a:solidFill>
              </a:endParaRPr>
            </a:p>
            <a:p>
              <a:pPr algn="ctr"/>
              <a:endParaRPr kumimoji="1" lang="en-US" altLang="ja-JP" sz="600" b="1" dirty="0">
                <a:solidFill>
                  <a:schemeClr val="tx1"/>
                </a:solidFill>
              </a:endParaRPr>
            </a:p>
            <a:p>
              <a:pPr algn="ctr"/>
              <a:endParaRPr kumimoji="1" lang="en-US" altLang="ja-JP" sz="1000" b="1" dirty="0">
                <a:solidFill>
                  <a:schemeClr val="tx1"/>
                </a:solidFill>
              </a:endParaRPr>
            </a:p>
            <a:p>
              <a:pPr algn="ctr"/>
              <a:r>
                <a:rPr kumimoji="1" lang="en-US" altLang="ja-JP" sz="500" dirty="0">
                  <a:solidFill>
                    <a:schemeClr val="tx1"/>
                  </a:solidFill>
                </a:rPr>
                <a:t>L3GD20H</a:t>
              </a:r>
            </a:p>
            <a:p>
              <a:pPr algn="ctr"/>
              <a:r>
                <a:rPr kumimoji="1" lang="en-US" altLang="ja-JP" sz="500" dirty="0">
                  <a:solidFill>
                    <a:schemeClr val="tx1"/>
                  </a:solidFill>
                </a:rPr>
                <a:t>&amp;</a:t>
              </a:r>
            </a:p>
            <a:p>
              <a:pPr algn="ctr"/>
              <a:r>
                <a:rPr kumimoji="1" lang="en-US" altLang="ja-JP" sz="500" dirty="0">
                  <a:solidFill>
                    <a:schemeClr val="tx1"/>
                  </a:solidFill>
                </a:rPr>
                <a:t>BNO055</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167" name="Picture 16" descr="L3GD20H使用3軸ジャイロセンサーモジュールキット">
              <a:extLst>
                <a:ext uri="{FF2B5EF4-FFF2-40B4-BE49-F238E27FC236}">
                  <a16:creationId xmlns:a16="http://schemas.microsoft.com/office/drawing/2014/main" id="{48BD8A8A-F348-6538-3499-841C808755CC}"/>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6849" t="11111" r="19089" b="10722"/>
            <a:stretch/>
          </p:blipFill>
          <p:spPr bwMode="auto">
            <a:xfrm>
              <a:off x="3988175" y="20243741"/>
              <a:ext cx="277512" cy="263028"/>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8" descr="BNO055使用 9軸センサーフュージョンモジュールキット">
              <a:extLst>
                <a:ext uri="{FF2B5EF4-FFF2-40B4-BE49-F238E27FC236}">
                  <a16:creationId xmlns:a16="http://schemas.microsoft.com/office/drawing/2014/main" id="{8F25F472-A7FC-2539-1A5B-DFDA32075C84}"/>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0573" t="17727" r="19273" b="13833"/>
            <a:stretch/>
          </p:blipFill>
          <p:spPr bwMode="auto">
            <a:xfrm>
              <a:off x="4290036" y="20232748"/>
              <a:ext cx="307654" cy="2625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グループ化 168">
            <a:extLst>
              <a:ext uri="{FF2B5EF4-FFF2-40B4-BE49-F238E27FC236}">
                <a16:creationId xmlns:a16="http://schemas.microsoft.com/office/drawing/2014/main" id="{9F866D46-C9E3-76ED-94ED-089475C6DCF0}"/>
              </a:ext>
            </a:extLst>
          </p:cNvPr>
          <p:cNvGrpSpPr/>
          <p:nvPr/>
        </p:nvGrpSpPr>
        <p:grpSpPr>
          <a:xfrm>
            <a:off x="4712457" y="19718804"/>
            <a:ext cx="1828313" cy="1396607"/>
            <a:chOff x="4712457" y="19432872"/>
            <a:chExt cx="1828313" cy="1396607"/>
          </a:xfrm>
        </p:grpSpPr>
        <p:grpSp>
          <p:nvGrpSpPr>
            <p:cNvPr id="170" name="グループ化 169">
              <a:extLst>
                <a:ext uri="{FF2B5EF4-FFF2-40B4-BE49-F238E27FC236}">
                  <a16:creationId xmlns:a16="http://schemas.microsoft.com/office/drawing/2014/main" id="{EB632467-E20E-61BF-7042-39BAD08C0A89}"/>
                </a:ext>
              </a:extLst>
            </p:cNvPr>
            <p:cNvGrpSpPr/>
            <p:nvPr/>
          </p:nvGrpSpPr>
          <p:grpSpPr>
            <a:xfrm>
              <a:off x="4712457" y="19432872"/>
              <a:ext cx="1828313" cy="1396607"/>
              <a:chOff x="4142018" y="19726368"/>
              <a:chExt cx="1828313" cy="1396607"/>
            </a:xfrm>
          </p:grpSpPr>
          <p:grpSp>
            <p:nvGrpSpPr>
              <p:cNvPr id="173" name="グループ化 172">
                <a:extLst>
                  <a:ext uri="{FF2B5EF4-FFF2-40B4-BE49-F238E27FC236}">
                    <a16:creationId xmlns:a16="http://schemas.microsoft.com/office/drawing/2014/main" id="{69BB2D56-2A1D-C931-8331-222424203AEF}"/>
                  </a:ext>
                </a:extLst>
              </p:cNvPr>
              <p:cNvGrpSpPr/>
              <p:nvPr/>
            </p:nvGrpSpPr>
            <p:grpSpPr>
              <a:xfrm>
                <a:off x="4142018" y="19726368"/>
                <a:ext cx="1741026" cy="1396607"/>
                <a:chOff x="3953466" y="19707391"/>
                <a:chExt cx="1741026" cy="1396607"/>
              </a:xfrm>
            </p:grpSpPr>
            <p:sp>
              <p:nvSpPr>
                <p:cNvPr id="176" name="四角形: 角を丸くする 175">
                  <a:extLst>
                    <a:ext uri="{FF2B5EF4-FFF2-40B4-BE49-F238E27FC236}">
                      <a16:creationId xmlns:a16="http://schemas.microsoft.com/office/drawing/2014/main" id="{3D7D4715-A3E3-6320-F47D-303CEFA4B7AC}"/>
                    </a:ext>
                  </a:extLst>
                </p:cNvPr>
                <p:cNvSpPr/>
                <p:nvPr/>
              </p:nvSpPr>
              <p:spPr>
                <a:xfrm>
                  <a:off x="3953466" y="19707391"/>
                  <a:ext cx="1741026" cy="1396607"/>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200" b="1" dirty="0">
                    <a:solidFill>
                      <a:schemeClr val="tx1"/>
                    </a:solidFill>
                  </a:endParaRPr>
                </a:p>
                <a:p>
                  <a:pPr algn="ctr"/>
                  <a:r>
                    <a:rPr kumimoji="1" lang="en-US" altLang="ja-JP" sz="1050" b="1" dirty="0">
                      <a:solidFill>
                        <a:schemeClr val="tx1"/>
                      </a:solidFill>
                    </a:rPr>
                    <a:t>Vision System</a:t>
                  </a:r>
                </a:p>
                <a:p>
                  <a:endParaRPr kumimoji="1" lang="en-US" altLang="ja-JP" sz="11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177" name="Picture 22" descr="取扱を終了した商品です］OpenMV Cam H7 R2 SEN-18982 67-0427-62 【AXEL】 アズワン">
                  <a:extLst>
                    <a:ext uri="{FF2B5EF4-FFF2-40B4-BE49-F238E27FC236}">
                      <a16:creationId xmlns:a16="http://schemas.microsoft.com/office/drawing/2014/main" id="{FFDA6F7B-F859-2B78-F912-3FD386E7BA5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7592" r="15406"/>
                <a:stretch/>
              </p:blipFill>
              <p:spPr bwMode="auto">
                <a:xfrm>
                  <a:off x="4088178" y="20068817"/>
                  <a:ext cx="581072" cy="722696"/>
                </a:xfrm>
                <a:prstGeom prst="rect">
                  <a:avLst/>
                </a:prstGeom>
                <a:noFill/>
                <a:extLst>
                  <a:ext uri="{909E8E84-426E-40DD-AFC4-6F175D3DCCD1}">
                    <a14:hiddenFill xmlns:a14="http://schemas.microsoft.com/office/drawing/2010/main">
                      <a:solidFill>
                        <a:srgbClr val="FFFFFF"/>
                      </a:solidFill>
                    </a14:hiddenFill>
                  </a:ext>
                </a:extLst>
              </p:spPr>
            </p:pic>
          </p:grpSp>
          <p:sp>
            <p:nvSpPr>
              <p:cNvPr id="174" name="十字形 173">
                <a:extLst>
                  <a:ext uri="{FF2B5EF4-FFF2-40B4-BE49-F238E27FC236}">
                    <a16:creationId xmlns:a16="http://schemas.microsoft.com/office/drawing/2014/main" id="{CD019E01-624E-7F42-3DB3-E48E5F9686CC}"/>
                  </a:ext>
                </a:extLst>
              </p:cNvPr>
              <p:cNvSpPr/>
              <p:nvPr/>
            </p:nvSpPr>
            <p:spPr>
              <a:xfrm>
                <a:off x="4908737" y="20354066"/>
                <a:ext cx="207587" cy="207587"/>
              </a:xfrm>
              <a:prstGeom prst="plus">
                <a:avLst>
                  <a:gd name="adj" fmla="val 38445"/>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9BB03E91-B15A-60B0-CACE-58ABA2C0F474}"/>
                  </a:ext>
                </a:extLst>
              </p:cNvPr>
              <p:cNvSpPr txBox="1"/>
              <p:nvPr/>
            </p:nvSpPr>
            <p:spPr>
              <a:xfrm>
                <a:off x="4908179" y="20815198"/>
                <a:ext cx="1062152" cy="307777"/>
              </a:xfrm>
              <a:prstGeom prst="rect">
                <a:avLst/>
              </a:prstGeom>
              <a:noFill/>
            </p:spPr>
            <p:txBody>
              <a:bodyPr wrap="square" rtlCol="0">
                <a:spAutoFit/>
              </a:bodyPr>
              <a:lstStyle/>
              <a:p>
                <a:pPr algn="ctr"/>
                <a:r>
                  <a:rPr kumimoji="1" lang="en-US" altLang="ja-JP" sz="700" dirty="0"/>
                  <a:t>Omnidirectional</a:t>
                </a:r>
                <a:br>
                  <a:rPr kumimoji="1" lang="en-US" altLang="ja-JP" sz="700" dirty="0"/>
                </a:br>
                <a:r>
                  <a:rPr kumimoji="1" lang="en-US" altLang="ja-JP" sz="700" dirty="0"/>
                  <a:t>Mirror</a:t>
                </a:r>
                <a:endParaRPr kumimoji="1" lang="en-US" altLang="ja-JP" sz="600" dirty="0"/>
              </a:p>
            </p:txBody>
          </p:sp>
        </p:grpSp>
        <p:sp>
          <p:nvSpPr>
            <p:cNvPr id="171" name="テキスト ボックス 170">
              <a:extLst>
                <a:ext uri="{FF2B5EF4-FFF2-40B4-BE49-F238E27FC236}">
                  <a16:creationId xmlns:a16="http://schemas.microsoft.com/office/drawing/2014/main" id="{60C313DB-154D-CF01-73A1-833D59686192}"/>
                </a:ext>
              </a:extLst>
            </p:cNvPr>
            <p:cNvSpPr txBox="1"/>
            <p:nvPr/>
          </p:nvSpPr>
          <p:spPr>
            <a:xfrm>
              <a:off x="4749745" y="20586970"/>
              <a:ext cx="1062152" cy="200055"/>
            </a:xfrm>
            <a:prstGeom prst="rect">
              <a:avLst/>
            </a:prstGeom>
            <a:noFill/>
          </p:spPr>
          <p:txBody>
            <a:bodyPr wrap="square" rtlCol="0">
              <a:spAutoFit/>
            </a:bodyPr>
            <a:lstStyle/>
            <a:p>
              <a:r>
                <a:rPr kumimoji="1" lang="en-US" altLang="ja-JP" sz="700" dirty="0">
                  <a:solidFill>
                    <a:schemeClr val="tx1"/>
                  </a:solidFill>
                </a:rPr>
                <a:t>OpenMV H7 x 1</a:t>
              </a:r>
            </a:p>
          </p:txBody>
        </p:sp>
        <p:pic>
          <p:nvPicPr>
            <p:cNvPr id="172" name="Picture 20">
              <a:extLst>
                <a:ext uri="{FF2B5EF4-FFF2-40B4-BE49-F238E27FC236}">
                  <a16:creationId xmlns:a16="http://schemas.microsoft.com/office/drawing/2014/main" id="{0FAC0D73-978F-3866-8204-AE6539A3C4C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195" t="30188" r="39160" b="26986"/>
            <a:stretch/>
          </p:blipFill>
          <p:spPr bwMode="auto">
            <a:xfrm>
              <a:off x="5726019" y="19856542"/>
              <a:ext cx="579744" cy="655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8" name="グループ化 177">
            <a:extLst>
              <a:ext uri="{FF2B5EF4-FFF2-40B4-BE49-F238E27FC236}">
                <a16:creationId xmlns:a16="http://schemas.microsoft.com/office/drawing/2014/main" id="{7A7DDF9C-73BA-A68D-1D62-1AF56CE6D6F2}"/>
              </a:ext>
            </a:extLst>
          </p:cNvPr>
          <p:cNvGrpSpPr/>
          <p:nvPr/>
        </p:nvGrpSpPr>
        <p:grpSpPr>
          <a:xfrm>
            <a:off x="3199129" y="12767740"/>
            <a:ext cx="542924" cy="340057"/>
            <a:chOff x="2103133" y="17037089"/>
            <a:chExt cx="542924" cy="340057"/>
          </a:xfrm>
        </p:grpSpPr>
        <p:sp>
          <p:nvSpPr>
            <p:cNvPr id="179" name="矢印: 下 178">
              <a:extLst>
                <a:ext uri="{FF2B5EF4-FFF2-40B4-BE49-F238E27FC236}">
                  <a16:creationId xmlns:a16="http://schemas.microsoft.com/office/drawing/2014/main" id="{6ED3B407-6D56-9B02-C161-D0078B9969E3}"/>
                </a:ext>
              </a:extLst>
            </p:cNvPr>
            <p:cNvSpPr/>
            <p:nvPr/>
          </p:nvSpPr>
          <p:spPr>
            <a:xfrm rot="16200000">
              <a:off x="2274438" y="17150054"/>
              <a:ext cx="133350" cy="32083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テキスト ボックス 179">
              <a:extLst>
                <a:ext uri="{FF2B5EF4-FFF2-40B4-BE49-F238E27FC236}">
                  <a16:creationId xmlns:a16="http://schemas.microsoft.com/office/drawing/2014/main" id="{5E6CFDBF-0AEF-2313-F189-120100EB6EDC}"/>
                </a:ext>
              </a:extLst>
            </p:cNvPr>
            <p:cNvSpPr txBox="1"/>
            <p:nvPr/>
          </p:nvSpPr>
          <p:spPr>
            <a:xfrm>
              <a:off x="2103133" y="17037089"/>
              <a:ext cx="542924" cy="230832"/>
            </a:xfrm>
            <a:prstGeom prst="rect">
              <a:avLst/>
            </a:prstGeom>
            <a:noFill/>
          </p:spPr>
          <p:txBody>
            <a:bodyPr wrap="square" rtlCol="0">
              <a:spAutoFit/>
            </a:bodyPr>
            <a:lstStyle/>
            <a:p>
              <a:r>
                <a:rPr kumimoji="1" lang="en-US" altLang="ja-JP" sz="900" b="1" dirty="0"/>
                <a:t>11.1V</a:t>
              </a:r>
              <a:endParaRPr kumimoji="1" lang="ja-JP" altLang="en-US" sz="900" b="1" dirty="0"/>
            </a:p>
          </p:txBody>
        </p:sp>
      </p:grpSp>
      <p:grpSp>
        <p:nvGrpSpPr>
          <p:cNvPr id="181" name="グループ化 180">
            <a:extLst>
              <a:ext uri="{FF2B5EF4-FFF2-40B4-BE49-F238E27FC236}">
                <a16:creationId xmlns:a16="http://schemas.microsoft.com/office/drawing/2014/main" id="{6ED36C0C-DDEC-C66A-11D2-5D02D35A0BCA}"/>
              </a:ext>
            </a:extLst>
          </p:cNvPr>
          <p:cNvGrpSpPr/>
          <p:nvPr/>
        </p:nvGrpSpPr>
        <p:grpSpPr>
          <a:xfrm>
            <a:off x="3614560" y="12689218"/>
            <a:ext cx="1343739" cy="832487"/>
            <a:chOff x="2844741" y="17232743"/>
            <a:chExt cx="1343739" cy="1005350"/>
          </a:xfrm>
        </p:grpSpPr>
        <p:sp>
          <p:nvSpPr>
            <p:cNvPr id="182" name="四角形: 角を丸くする 181">
              <a:extLst>
                <a:ext uri="{FF2B5EF4-FFF2-40B4-BE49-F238E27FC236}">
                  <a16:creationId xmlns:a16="http://schemas.microsoft.com/office/drawing/2014/main" id="{F41DA702-AA61-0FDC-0029-FA44A4592DD2}"/>
                </a:ext>
              </a:extLst>
            </p:cNvPr>
            <p:cNvSpPr/>
            <p:nvPr/>
          </p:nvSpPr>
          <p:spPr>
            <a:xfrm>
              <a:off x="2844741" y="17232743"/>
              <a:ext cx="1343739" cy="100535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900" b="1" dirty="0">
                  <a:solidFill>
                    <a:schemeClr val="tx1"/>
                  </a:solidFill>
                </a:rPr>
                <a:t>Voltage Conversion Circuit</a:t>
              </a:r>
            </a:p>
            <a:p>
              <a:endParaRPr kumimoji="1" lang="en-US" altLang="ja-JP" sz="500" dirty="0">
                <a:solidFill>
                  <a:schemeClr val="tx1"/>
                </a:solidFill>
              </a:endParaRPr>
            </a:p>
            <a:p>
              <a:r>
                <a:rPr kumimoji="1" lang="en-US" altLang="ja-JP" sz="600" dirty="0">
                  <a:solidFill>
                    <a:schemeClr val="tx1"/>
                  </a:solidFill>
                </a:rPr>
                <a:t>Using IC : </a:t>
              </a:r>
            </a:p>
            <a:p>
              <a:r>
                <a:rPr kumimoji="1" lang="en-US" altLang="ja-JP" sz="600" dirty="0">
                  <a:solidFill>
                    <a:schemeClr val="tx1"/>
                  </a:solidFill>
                </a:rPr>
                <a:t>OKL-T/6-W12N-C</a:t>
              </a:r>
            </a:p>
            <a:p>
              <a:endParaRPr kumimoji="1" lang="en-US" altLang="ja-JP" sz="300" dirty="0">
                <a:solidFill>
                  <a:schemeClr val="tx1"/>
                </a:solidFill>
              </a:endParaRPr>
            </a:p>
            <a:p>
              <a:r>
                <a:rPr kumimoji="1" lang="en-US" altLang="ja-JP" sz="700" b="1" dirty="0">
                  <a:solidFill>
                    <a:schemeClr val="tx1"/>
                  </a:solidFill>
                </a:rPr>
                <a:t>11.1V to 5.0V</a:t>
              </a:r>
            </a:p>
            <a:p>
              <a:pPr algn="r"/>
              <a:endParaRPr kumimoji="1" lang="en-US" altLang="ja-JP" sz="400" dirty="0">
                <a:solidFill>
                  <a:schemeClr val="tx1"/>
                </a:solidFill>
              </a:endParaRPr>
            </a:p>
          </p:txBody>
        </p:sp>
        <p:pic>
          <p:nvPicPr>
            <p:cNvPr id="183" name="Picture 10" descr="ムラタ表面実装DC-DCコンバーター OKL-T/6-W12N-C">
              <a:extLst>
                <a:ext uri="{FF2B5EF4-FFF2-40B4-BE49-F238E27FC236}">
                  <a16:creationId xmlns:a16="http://schemas.microsoft.com/office/drawing/2014/main" id="{C2F23F6E-74DE-02B0-FAE7-FA46D8BC511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43" t="12535" r="22474" b="12743"/>
            <a:stretch/>
          </p:blipFill>
          <p:spPr bwMode="auto">
            <a:xfrm>
              <a:off x="3656407" y="17638411"/>
              <a:ext cx="376449" cy="442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 name="グループ化 183">
            <a:extLst>
              <a:ext uri="{FF2B5EF4-FFF2-40B4-BE49-F238E27FC236}">
                <a16:creationId xmlns:a16="http://schemas.microsoft.com/office/drawing/2014/main" id="{3A175B82-0019-8F3D-63F1-C927E62690C3}"/>
              </a:ext>
            </a:extLst>
          </p:cNvPr>
          <p:cNvGrpSpPr/>
          <p:nvPr/>
        </p:nvGrpSpPr>
        <p:grpSpPr>
          <a:xfrm>
            <a:off x="3868208" y="13486704"/>
            <a:ext cx="542924" cy="195354"/>
            <a:chOff x="2548934" y="17754764"/>
            <a:chExt cx="542924" cy="274795"/>
          </a:xfrm>
        </p:grpSpPr>
        <p:sp>
          <p:nvSpPr>
            <p:cNvPr id="185" name="矢印: 下 184">
              <a:extLst>
                <a:ext uri="{FF2B5EF4-FFF2-40B4-BE49-F238E27FC236}">
                  <a16:creationId xmlns:a16="http://schemas.microsoft.com/office/drawing/2014/main" id="{269F042C-0DE5-B7FD-3B3D-B3988E38381A}"/>
                </a:ext>
              </a:extLst>
            </p:cNvPr>
            <p:cNvSpPr/>
            <p:nvPr/>
          </p:nvSpPr>
          <p:spPr>
            <a:xfrm>
              <a:off x="2935352" y="17831792"/>
              <a:ext cx="133350" cy="19776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テキスト ボックス 185">
              <a:extLst>
                <a:ext uri="{FF2B5EF4-FFF2-40B4-BE49-F238E27FC236}">
                  <a16:creationId xmlns:a16="http://schemas.microsoft.com/office/drawing/2014/main" id="{C6301F49-0EFE-E6EF-D90B-2330AD7C5882}"/>
                </a:ext>
              </a:extLst>
            </p:cNvPr>
            <p:cNvSpPr txBox="1"/>
            <p:nvPr/>
          </p:nvSpPr>
          <p:spPr>
            <a:xfrm>
              <a:off x="2548934" y="17754764"/>
              <a:ext cx="542924" cy="253915"/>
            </a:xfrm>
            <a:prstGeom prst="rect">
              <a:avLst/>
            </a:prstGeom>
            <a:noFill/>
          </p:spPr>
          <p:txBody>
            <a:bodyPr wrap="square" rtlCol="0">
              <a:spAutoFit/>
            </a:bodyPr>
            <a:lstStyle/>
            <a:p>
              <a:r>
                <a:rPr kumimoji="1" lang="en-US" altLang="ja-JP" sz="1050" b="1" dirty="0"/>
                <a:t>5.0V</a:t>
              </a:r>
              <a:endParaRPr kumimoji="1" lang="ja-JP" altLang="en-US" sz="1050" b="1" dirty="0"/>
            </a:p>
          </p:txBody>
        </p:sp>
      </p:grpSp>
      <p:grpSp>
        <p:nvGrpSpPr>
          <p:cNvPr id="187" name="グループ化 186">
            <a:extLst>
              <a:ext uri="{FF2B5EF4-FFF2-40B4-BE49-F238E27FC236}">
                <a16:creationId xmlns:a16="http://schemas.microsoft.com/office/drawing/2014/main" id="{ED3CCB30-F549-1534-C3CB-43EF3909E1E3}"/>
              </a:ext>
            </a:extLst>
          </p:cNvPr>
          <p:cNvGrpSpPr/>
          <p:nvPr/>
        </p:nvGrpSpPr>
        <p:grpSpPr>
          <a:xfrm>
            <a:off x="3276693" y="12464897"/>
            <a:ext cx="1732666" cy="230832"/>
            <a:chOff x="1325060" y="17198853"/>
            <a:chExt cx="2028660" cy="230832"/>
          </a:xfrm>
        </p:grpSpPr>
        <p:sp>
          <p:nvSpPr>
            <p:cNvPr id="188" name="矢印: 下 187">
              <a:extLst>
                <a:ext uri="{FF2B5EF4-FFF2-40B4-BE49-F238E27FC236}">
                  <a16:creationId xmlns:a16="http://schemas.microsoft.com/office/drawing/2014/main" id="{69440B7A-B0CF-7CD9-E07A-F7EE09F08E6F}"/>
                </a:ext>
              </a:extLst>
            </p:cNvPr>
            <p:cNvSpPr/>
            <p:nvPr/>
          </p:nvSpPr>
          <p:spPr>
            <a:xfrm rot="16200000">
              <a:off x="2272715" y="16296141"/>
              <a:ext cx="133350" cy="202866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テキスト ボックス 188">
              <a:extLst>
                <a:ext uri="{FF2B5EF4-FFF2-40B4-BE49-F238E27FC236}">
                  <a16:creationId xmlns:a16="http://schemas.microsoft.com/office/drawing/2014/main" id="{96792698-0728-F79B-63B0-7FFFF4D7F352}"/>
                </a:ext>
              </a:extLst>
            </p:cNvPr>
            <p:cNvSpPr txBox="1"/>
            <p:nvPr/>
          </p:nvSpPr>
          <p:spPr>
            <a:xfrm>
              <a:off x="2103133" y="17198853"/>
              <a:ext cx="614132" cy="230832"/>
            </a:xfrm>
            <a:prstGeom prst="rect">
              <a:avLst/>
            </a:prstGeom>
            <a:noFill/>
          </p:spPr>
          <p:txBody>
            <a:bodyPr wrap="square" rtlCol="0">
              <a:spAutoFit/>
            </a:bodyPr>
            <a:lstStyle/>
            <a:p>
              <a:r>
                <a:rPr kumimoji="1" lang="en-US" altLang="ja-JP" sz="900" b="1" dirty="0">
                  <a:solidFill>
                    <a:schemeClr val="bg1"/>
                  </a:solidFill>
                </a:rPr>
                <a:t>11.1V</a:t>
              </a:r>
              <a:endParaRPr kumimoji="1" lang="ja-JP" altLang="en-US" sz="900" b="1" dirty="0">
                <a:solidFill>
                  <a:schemeClr val="bg1"/>
                </a:solidFill>
              </a:endParaRPr>
            </a:p>
          </p:txBody>
        </p:sp>
      </p:grpSp>
      <p:grpSp>
        <p:nvGrpSpPr>
          <p:cNvPr id="190" name="グループ化 189">
            <a:extLst>
              <a:ext uri="{FF2B5EF4-FFF2-40B4-BE49-F238E27FC236}">
                <a16:creationId xmlns:a16="http://schemas.microsoft.com/office/drawing/2014/main" id="{461AE02F-1717-205B-8CBD-11C239AD6793}"/>
              </a:ext>
            </a:extLst>
          </p:cNvPr>
          <p:cNvGrpSpPr/>
          <p:nvPr/>
        </p:nvGrpSpPr>
        <p:grpSpPr>
          <a:xfrm>
            <a:off x="-65193" y="1561709"/>
            <a:ext cx="8103186" cy="4801238"/>
            <a:chOff x="-84243" y="1542754"/>
            <a:chExt cx="8103186" cy="4801238"/>
          </a:xfrm>
        </p:grpSpPr>
        <p:sp>
          <p:nvSpPr>
            <p:cNvPr id="191" name="正方形/長方形 190">
              <a:extLst>
                <a:ext uri="{FF2B5EF4-FFF2-40B4-BE49-F238E27FC236}">
                  <a16:creationId xmlns:a16="http://schemas.microsoft.com/office/drawing/2014/main" id="{C2D11A56-9664-3EAF-620B-52F73B5255BF}"/>
                </a:ext>
              </a:extLst>
            </p:cNvPr>
            <p:cNvSpPr/>
            <p:nvPr/>
          </p:nvSpPr>
          <p:spPr>
            <a:xfrm>
              <a:off x="79562" y="1542754"/>
              <a:ext cx="7591226" cy="4801238"/>
            </a:xfrm>
            <a:prstGeom prst="rect">
              <a:avLst/>
            </a:prstGeom>
            <a:gradFill>
              <a:gsLst>
                <a:gs pos="100000">
                  <a:schemeClr val="tx1"/>
                </a:gs>
                <a:gs pos="0">
                  <a:schemeClr val="tx1">
                    <a:lumMod val="85000"/>
                    <a:lumOff val="15000"/>
                  </a:schemeClr>
                </a:gs>
                <a:gs pos="72000">
                  <a:schemeClr val="tx1"/>
                </a:gs>
              </a:gsLst>
              <a:lin ang="5400000" scaled="1"/>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sz="4000" dirty="0"/>
            </a:p>
          </p:txBody>
        </p:sp>
        <p:pic>
          <p:nvPicPr>
            <p:cNvPr id="192" name="図 191" descr="テキスト, ロゴ&#10;&#10;自動的に生成された説明">
              <a:extLst>
                <a:ext uri="{FF2B5EF4-FFF2-40B4-BE49-F238E27FC236}">
                  <a16:creationId xmlns:a16="http://schemas.microsoft.com/office/drawing/2014/main" id="{39D56462-74C0-C7C6-52F8-5B156CEDD5AC}"/>
                </a:ext>
              </a:extLst>
            </p:cNvPr>
            <p:cNvPicPr>
              <a:picLocks noChangeAspect="1"/>
            </p:cNvPicPr>
            <p:nvPr/>
          </p:nvPicPr>
          <p:blipFill rotWithShape="1">
            <a:blip r:embed="rId23">
              <a:extLst>
                <a:ext uri="{28A0092B-C50C-407E-A947-70E740481C1C}">
                  <a14:useLocalDpi xmlns:a14="http://schemas.microsoft.com/office/drawing/2010/main" val="0"/>
                </a:ext>
              </a:extLst>
            </a:blip>
            <a:srcRect l="607" t="22314" r="-607" b="20084"/>
            <a:stretch/>
          </p:blipFill>
          <p:spPr>
            <a:xfrm>
              <a:off x="-84243" y="1748033"/>
              <a:ext cx="8103186" cy="3300484"/>
            </a:xfrm>
            <a:prstGeom prst="rect">
              <a:avLst/>
            </a:prstGeom>
          </p:spPr>
        </p:pic>
        <p:pic>
          <p:nvPicPr>
            <p:cNvPr id="193" name="Picture 26">
              <a:extLst>
                <a:ext uri="{FF2B5EF4-FFF2-40B4-BE49-F238E27FC236}">
                  <a16:creationId xmlns:a16="http://schemas.microsoft.com/office/drawing/2014/main" id="{8FFAC641-3BA9-3CBC-F061-F4BB45A16F8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27018" b="32644"/>
            <a:stretch/>
          </p:blipFill>
          <p:spPr bwMode="auto">
            <a:xfrm>
              <a:off x="360417" y="3285663"/>
              <a:ext cx="7288292" cy="2939925"/>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32">
              <a:extLst>
                <a:ext uri="{FF2B5EF4-FFF2-40B4-BE49-F238E27FC236}">
                  <a16:creationId xmlns:a16="http://schemas.microsoft.com/office/drawing/2014/main" id="{87407B10-9779-A68A-F634-C3C92A8F5D20}"/>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719" t="47490" r="6084" b="36005"/>
            <a:stretch/>
          </p:blipFill>
          <p:spPr bwMode="auto">
            <a:xfrm>
              <a:off x="343649" y="5080840"/>
              <a:ext cx="6954410" cy="1258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5" name="グループ化 194">
            <a:extLst>
              <a:ext uri="{FF2B5EF4-FFF2-40B4-BE49-F238E27FC236}">
                <a16:creationId xmlns:a16="http://schemas.microsoft.com/office/drawing/2014/main" id="{99823397-DAD8-F81D-3A94-C72EAA2BC72D}"/>
              </a:ext>
            </a:extLst>
          </p:cNvPr>
          <p:cNvGrpSpPr/>
          <p:nvPr/>
        </p:nvGrpSpPr>
        <p:grpSpPr>
          <a:xfrm>
            <a:off x="7029581" y="13402593"/>
            <a:ext cx="253916" cy="2247798"/>
            <a:chOff x="1348552" y="19122364"/>
            <a:chExt cx="253916" cy="1875619"/>
          </a:xfrm>
        </p:grpSpPr>
        <p:sp>
          <p:nvSpPr>
            <p:cNvPr id="196" name="矢印: 下 195">
              <a:extLst>
                <a:ext uri="{FF2B5EF4-FFF2-40B4-BE49-F238E27FC236}">
                  <a16:creationId xmlns:a16="http://schemas.microsoft.com/office/drawing/2014/main" id="{356A3AC9-543D-1DED-220E-449422B8A37B}"/>
                </a:ext>
              </a:extLst>
            </p:cNvPr>
            <p:cNvSpPr/>
            <p:nvPr/>
          </p:nvSpPr>
          <p:spPr>
            <a:xfrm>
              <a:off x="1409742" y="19122364"/>
              <a:ext cx="133350" cy="1875619"/>
            </a:xfrm>
            <a:prstGeom prst="downArrow">
              <a:avLst>
                <a:gd name="adj1" fmla="val 88094"/>
                <a:gd name="adj2" fmla="val 1190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7" name="テキスト ボックス 196">
              <a:extLst>
                <a:ext uri="{FF2B5EF4-FFF2-40B4-BE49-F238E27FC236}">
                  <a16:creationId xmlns:a16="http://schemas.microsoft.com/office/drawing/2014/main" id="{608C45EC-E8D4-262B-A7A1-5AF2AE07F508}"/>
                </a:ext>
              </a:extLst>
            </p:cNvPr>
            <p:cNvSpPr txBox="1"/>
            <p:nvPr/>
          </p:nvSpPr>
          <p:spPr>
            <a:xfrm rot="5400000">
              <a:off x="1204048" y="20077785"/>
              <a:ext cx="542924" cy="253916"/>
            </a:xfrm>
            <a:prstGeom prst="rect">
              <a:avLst/>
            </a:prstGeom>
            <a:noFill/>
          </p:spPr>
          <p:txBody>
            <a:bodyPr wrap="square" rtlCol="0">
              <a:spAutoFit/>
            </a:bodyPr>
            <a:lstStyle/>
            <a:p>
              <a:r>
                <a:rPr kumimoji="1" lang="en-US" altLang="ja-JP" sz="1050" b="1" dirty="0">
                  <a:solidFill>
                    <a:schemeClr val="bg1"/>
                  </a:solidFill>
                </a:rPr>
                <a:t>11.1V</a:t>
              </a:r>
              <a:endParaRPr kumimoji="1" lang="ja-JP" altLang="en-US" sz="1050" b="1" dirty="0">
                <a:solidFill>
                  <a:schemeClr val="bg1"/>
                </a:solidFill>
              </a:endParaRPr>
            </a:p>
          </p:txBody>
        </p:sp>
      </p:grpSp>
      <p:grpSp>
        <p:nvGrpSpPr>
          <p:cNvPr id="198" name="グループ化 197">
            <a:extLst>
              <a:ext uri="{FF2B5EF4-FFF2-40B4-BE49-F238E27FC236}">
                <a16:creationId xmlns:a16="http://schemas.microsoft.com/office/drawing/2014/main" id="{5FA6165D-8674-D7A5-696B-D421A9F005BB}"/>
              </a:ext>
            </a:extLst>
          </p:cNvPr>
          <p:cNvGrpSpPr/>
          <p:nvPr/>
        </p:nvGrpSpPr>
        <p:grpSpPr>
          <a:xfrm>
            <a:off x="5391647" y="15286961"/>
            <a:ext cx="1229119" cy="1389310"/>
            <a:chOff x="856571" y="19730184"/>
            <a:chExt cx="1107218" cy="1389310"/>
          </a:xfrm>
        </p:grpSpPr>
        <p:sp>
          <p:nvSpPr>
            <p:cNvPr id="199" name="四角形: 角を丸くする 198">
              <a:extLst>
                <a:ext uri="{FF2B5EF4-FFF2-40B4-BE49-F238E27FC236}">
                  <a16:creationId xmlns:a16="http://schemas.microsoft.com/office/drawing/2014/main" id="{E7FD0E38-67EA-8977-0F69-E9B5CACFAA18}"/>
                </a:ext>
              </a:extLst>
            </p:cNvPr>
            <p:cNvSpPr/>
            <p:nvPr/>
          </p:nvSpPr>
          <p:spPr>
            <a:xfrm>
              <a:off x="856571" y="19730184"/>
              <a:ext cx="1107218" cy="1389310"/>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100" b="1" dirty="0">
                  <a:solidFill>
                    <a:schemeClr val="tx1"/>
                  </a:solidFill>
                </a:rPr>
                <a:t>Motor</a:t>
              </a:r>
            </a:p>
            <a:p>
              <a:pPr algn="ctr"/>
              <a:r>
                <a:rPr lang="en-US" altLang="ja-JP" sz="800" b="0" i="0" dirty="0">
                  <a:solidFill>
                    <a:srgbClr val="000000"/>
                  </a:solidFill>
                  <a:effectLst/>
                  <a:highlight>
                    <a:srgbClr val="FFFFFF"/>
                  </a:highlight>
                  <a:latin typeface="‘ヒラギノ明朝 Pro W3′"/>
                </a:rPr>
                <a:t>Maxon RE16</a:t>
              </a: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endParaRPr kumimoji="1" lang="en-US" altLang="ja-JP" sz="800" dirty="0">
                <a:solidFill>
                  <a:srgbClr val="000000"/>
                </a:solidFill>
                <a:highlight>
                  <a:srgbClr val="FFFFFF"/>
                </a:highlight>
                <a:latin typeface="‘ヒラギノ明朝 Pro W3′"/>
              </a:endParaRPr>
            </a:p>
            <a:p>
              <a:pPr algn="ctr"/>
              <a:r>
                <a:rPr kumimoji="1" lang="en-US" altLang="ja-JP" sz="800" dirty="0">
                  <a:solidFill>
                    <a:srgbClr val="000000"/>
                  </a:solidFill>
                  <a:highlight>
                    <a:srgbClr val="FFFFFF"/>
                  </a:highlight>
                  <a:latin typeface="‘ヒラギノ明朝 Pro W3′"/>
                </a:rPr>
                <a:t>     </a:t>
              </a:r>
            </a:p>
            <a:p>
              <a:pPr algn="ctr"/>
              <a:r>
                <a:rPr kumimoji="1" lang="ja-JP" altLang="en-US" sz="1400" dirty="0">
                  <a:solidFill>
                    <a:schemeClr val="tx1"/>
                  </a:solidFill>
                  <a:highlight>
                    <a:srgbClr val="FFFFFF"/>
                  </a:highlight>
                  <a:latin typeface="‘ヒラギノ明朝 Pro W3′"/>
                </a:rPr>
                <a:t>           </a:t>
              </a:r>
              <a:r>
                <a:rPr kumimoji="1" lang="en-US" altLang="ja-JP" sz="1400" dirty="0">
                  <a:solidFill>
                    <a:schemeClr val="tx1"/>
                  </a:solidFill>
                  <a:highlight>
                    <a:srgbClr val="FFFFFF"/>
                  </a:highlight>
                  <a:latin typeface="‘ヒラギノ明朝 Pro W3′"/>
                </a:rPr>
                <a:t>           </a:t>
              </a:r>
              <a:endParaRPr kumimoji="1" lang="en-US" altLang="ja-JP" sz="800" dirty="0">
                <a:solidFill>
                  <a:srgbClr val="000000"/>
                </a:solidFill>
                <a:highlight>
                  <a:srgbClr val="FFFFFF"/>
                </a:highlight>
                <a:latin typeface="‘ヒラギノ明朝 Pro W3′"/>
              </a:endParaRPr>
            </a:p>
          </p:txBody>
        </p:sp>
        <p:sp>
          <p:nvSpPr>
            <p:cNvPr id="200" name="テキスト ボックス 199">
              <a:extLst>
                <a:ext uri="{FF2B5EF4-FFF2-40B4-BE49-F238E27FC236}">
                  <a16:creationId xmlns:a16="http://schemas.microsoft.com/office/drawing/2014/main" id="{A42868B0-1B27-34DA-4F0C-3BBD4D059069}"/>
                </a:ext>
              </a:extLst>
            </p:cNvPr>
            <p:cNvSpPr txBox="1"/>
            <p:nvPr/>
          </p:nvSpPr>
          <p:spPr>
            <a:xfrm>
              <a:off x="1564898" y="20796098"/>
              <a:ext cx="382720" cy="276999"/>
            </a:xfrm>
            <a:prstGeom prst="rect">
              <a:avLst/>
            </a:prstGeom>
            <a:noFill/>
          </p:spPr>
          <p:txBody>
            <a:bodyPr wrap="square" rtlCol="0">
              <a:spAutoFit/>
            </a:bodyPr>
            <a:lstStyle/>
            <a:p>
              <a:r>
                <a:rPr kumimoji="1" lang="en-US" altLang="ja-JP" sz="900" dirty="0"/>
                <a:t>X</a:t>
              </a:r>
              <a:r>
                <a:rPr kumimoji="1" lang="en-US" altLang="ja-JP" sz="1200" dirty="0"/>
                <a:t> 4</a:t>
              </a:r>
              <a:endParaRPr kumimoji="1" lang="ja-JP" altLang="en-US" sz="1200" dirty="0"/>
            </a:p>
          </p:txBody>
        </p:sp>
      </p:grpSp>
      <p:grpSp>
        <p:nvGrpSpPr>
          <p:cNvPr id="201" name="グループ化 200">
            <a:extLst>
              <a:ext uri="{FF2B5EF4-FFF2-40B4-BE49-F238E27FC236}">
                <a16:creationId xmlns:a16="http://schemas.microsoft.com/office/drawing/2014/main" id="{97710AAC-ECA0-62EB-81CC-93A1DC4DC949}"/>
              </a:ext>
            </a:extLst>
          </p:cNvPr>
          <p:cNvGrpSpPr/>
          <p:nvPr/>
        </p:nvGrpSpPr>
        <p:grpSpPr>
          <a:xfrm>
            <a:off x="4791644" y="18730187"/>
            <a:ext cx="810261" cy="215444"/>
            <a:chOff x="3718803" y="18851220"/>
            <a:chExt cx="810261" cy="215444"/>
          </a:xfrm>
        </p:grpSpPr>
        <p:sp>
          <p:nvSpPr>
            <p:cNvPr id="202" name="正方形/長方形 201">
              <a:extLst>
                <a:ext uri="{FF2B5EF4-FFF2-40B4-BE49-F238E27FC236}">
                  <a16:creationId xmlns:a16="http://schemas.microsoft.com/office/drawing/2014/main" id="{84E90C7A-A667-1683-DD33-2553CE7C162F}"/>
                </a:ext>
              </a:extLst>
            </p:cNvPr>
            <p:cNvSpPr/>
            <p:nvPr/>
          </p:nvSpPr>
          <p:spPr>
            <a:xfrm>
              <a:off x="3718803" y="18907700"/>
              <a:ext cx="730187"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a:extLst>
                <a:ext uri="{FF2B5EF4-FFF2-40B4-BE49-F238E27FC236}">
                  <a16:creationId xmlns:a16="http://schemas.microsoft.com/office/drawing/2014/main" id="{FAF35231-A316-97B6-C90D-5C40142569F1}"/>
                </a:ext>
              </a:extLst>
            </p:cNvPr>
            <p:cNvSpPr txBox="1"/>
            <p:nvPr/>
          </p:nvSpPr>
          <p:spPr>
            <a:xfrm>
              <a:off x="4019660" y="18851220"/>
              <a:ext cx="509404"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204" name="グループ化 203">
            <a:extLst>
              <a:ext uri="{FF2B5EF4-FFF2-40B4-BE49-F238E27FC236}">
                <a16:creationId xmlns:a16="http://schemas.microsoft.com/office/drawing/2014/main" id="{7C06CB47-4619-87E5-7CE9-37338D54C339}"/>
              </a:ext>
            </a:extLst>
          </p:cNvPr>
          <p:cNvGrpSpPr/>
          <p:nvPr/>
        </p:nvGrpSpPr>
        <p:grpSpPr>
          <a:xfrm>
            <a:off x="6289195" y="19017873"/>
            <a:ext cx="771842" cy="184666"/>
            <a:chOff x="5333361" y="18795728"/>
            <a:chExt cx="771842" cy="184666"/>
          </a:xfrm>
        </p:grpSpPr>
        <p:sp>
          <p:nvSpPr>
            <p:cNvPr id="205" name="正方形/長方形 204">
              <a:extLst>
                <a:ext uri="{FF2B5EF4-FFF2-40B4-BE49-F238E27FC236}">
                  <a16:creationId xmlns:a16="http://schemas.microsoft.com/office/drawing/2014/main" id="{1483B747-3323-75FB-0A0B-923CF97581DA}"/>
                </a:ext>
              </a:extLst>
            </p:cNvPr>
            <p:cNvSpPr/>
            <p:nvPr/>
          </p:nvSpPr>
          <p:spPr>
            <a:xfrm>
              <a:off x="5333361" y="18834362"/>
              <a:ext cx="524972" cy="10104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テキスト ボックス 205">
              <a:extLst>
                <a:ext uri="{FF2B5EF4-FFF2-40B4-BE49-F238E27FC236}">
                  <a16:creationId xmlns:a16="http://schemas.microsoft.com/office/drawing/2014/main" id="{0E4B5636-C124-5D67-F3C3-FC320902C071}"/>
                </a:ext>
              </a:extLst>
            </p:cNvPr>
            <p:cNvSpPr txBox="1"/>
            <p:nvPr/>
          </p:nvSpPr>
          <p:spPr>
            <a:xfrm>
              <a:off x="5379457" y="18795728"/>
              <a:ext cx="725746" cy="184666"/>
            </a:xfrm>
            <a:prstGeom prst="rect">
              <a:avLst/>
            </a:prstGeom>
            <a:noFill/>
          </p:spPr>
          <p:txBody>
            <a:bodyPr wrap="square" rtlCol="0">
              <a:spAutoFit/>
            </a:bodyPr>
            <a:lstStyle/>
            <a:p>
              <a:r>
                <a:rPr kumimoji="1" lang="en-US" altLang="ja-JP" sz="600" b="1" dirty="0"/>
                <a:t>DIGITAL</a:t>
              </a:r>
              <a:endParaRPr kumimoji="1" lang="ja-JP" altLang="en-US" sz="600" b="1" dirty="0"/>
            </a:p>
          </p:txBody>
        </p:sp>
      </p:grpSp>
      <p:grpSp>
        <p:nvGrpSpPr>
          <p:cNvPr id="207" name="グループ化 206">
            <a:extLst>
              <a:ext uri="{FF2B5EF4-FFF2-40B4-BE49-F238E27FC236}">
                <a16:creationId xmlns:a16="http://schemas.microsoft.com/office/drawing/2014/main" id="{DFDE368F-328A-2728-DEF0-93F13C1B88D1}"/>
              </a:ext>
            </a:extLst>
          </p:cNvPr>
          <p:cNvGrpSpPr/>
          <p:nvPr/>
        </p:nvGrpSpPr>
        <p:grpSpPr>
          <a:xfrm>
            <a:off x="5531121" y="18722053"/>
            <a:ext cx="839135" cy="716704"/>
            <a:chOff x="5366805" y="17971208"/>
            <a:chExt cx="839135" cy="716704"/>
          </a:xfrm>
        </p:grpSpPr>
        <p:sp>
          <p:nvSpPr>
            <p:cNvPr id="208" name="四角形: 角を丸くする 207">
              <a:extLst>
                <a:ext uri="{FF2B5EF4-FFF2-40B4-BE49-F238E27FC236}">
                  <a16:creationId xmlns:a16="http://schemas.microsoft.com/office/drawing/2014/main" id="{B8D5B924-207C-B515-98A9-F1C7FA2B0107}"/>
                </a:ext>
              </a:extLst>
            </p:cNvPr>
            <p:cNvSpPr/>
            <p:nvPr/>
          </p:nvSpPr>
          <p:spPr>
            <a:xfrm>
              <a:off x="5366805" y="17971208"/>
              <a:ext cx="839135"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550" b="1" dirty="0">
                <a:solidFill>
                  <a:schemeClr val="tx1"/>
                </a:solidFill>
              </a:endParaRPr>
            </a:p>
            <a:p>
              <a:pPr algn="ctr"/>
              <a:endParaRPr kumimoji="1" lang="en-US" altLang="ja-JP" sz="55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209" name="Picture 14" descr="102010328 Seeeduino XIAO - Arduino Microcontroller - SAMD21 Cortex M0+ :  k3d313 : 共立電子産業 Yahoo!店 - 通販 - Yahoo!ショッピング">
              <a:extLst>
                <a:ext uri="{FF2B5EF4-FFF2-40B4-BE49-F238E27FC236}">
                  <a16:creationId xmlns:a16="http://schemas.microsoft.com/office/drawing/2014/main" id="{D3E5681D-0320-0EDA-B816-892D5B68D22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542684" y="18183456"/>
              <a:ext cx="462318" cy="347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0" name="グループ化 209">
            <a:extLst>
              <a:ext uri="{FF2B5EF4-FFF2-40B4-BE49-F238E27FC236}">
                <a16:creationId xmlns:a16="http://schemas.microsoft.com/office/drawing/2014/main" id="{73BBB839-E7FA-59DF-5A6D-087DDDDAA8F7}"/>
              </a:ext>
            </a:extLst>
          </p:cNvPr>
          <p:cNvGrpSpPr/>
          <p:nvPr/>
        </p:nvGrpSpPr>
        <p:grpSpPr>
          <a:xfrm>
            <a:off x="6754665" y="18736669"/>
            <a:ext cx="772088" cy="716704"/>
            <a:chOff x="6754665" y="18736669"/>
            <a:chExt cx="772088" cy="716704"/>
          </a:xfrm>
        </p:grpSpPr>
        <p:sp>
          <p:nvSpPr>
            <p:cNvPr id="211" name="四角形: 角を丸くする 210">
              <a:extLst>
                <a:ext uri="{FF2B5EF4-FFF2-40B4-BE49-F238E27FC236}">
                  <a16:creationId xmlns:a16="http://schemas.microsoft.com/office/drawing/2014/main" id="{4E0688A0-BFE2-4403-9D22-876330E22039}"/>
                </a:ext>
              </a:extLst>
            </p:cNvPr>
            <p:cNvSpPr/>
            <p:nvPr/>
          </p:nvSpPr>
          <p:spPr>
            <a:xfrm>
              <a:off x="6754665" y="18736669"/>
              <a:ext cx="772088"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Line Sensors</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S4282-51 x 22</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212" name="Picture 36" descr="光変調型フォトIC S4282-51">
              <a:extLst>
                <a:ext uri="{FF2B5EF4-FFF2-40B4-BE49-F238E27FC236}">
                  <a16:creationId xmlns:a16="http://schemas.microsoft.com/office/drawing/2014/main" id="{A80774B4-E910-BB66-44BE-64C9212BB87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6725" t="12257" r="26744" b="11218"/>
            <a:stretch/>
          </p:blipFill>
          <p:spPr bwMode="auto">
            <a:xfrm>
              <a:off x="6988138" y="18930942"/>
              <a:ext cx="312152" cy="385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3" name="グループ化 212">
            <a:extLst>
              <a:ext uri="{FF2B5EF4-FFF2-40B4-BE49-F238E27FC236}">
                <a16:creationId xmlns:a16="http://schemas.microsoft.com/office/drawing/2014/main" id="{F832493C-67E7-D0D0-F582-32F9B54EE6A6}"/>
              </a:ext>
            </a:extLst>
          </p:cNvPr>
          <p:cNvGrpSpPr/>
          <p:nvPr/>
        </p:nvGrpSpPr>
        <p:grpSpPr>
          <a:xfrm>
            <a:off x="6754665" y="17971208"/>
            <a:ext cx="772088" cy="716704"/>
            <a:chOff x="6754665" y="17971208"/>
            <a:chExt cx="772088" cy="716704"/>
          </a:xfrm>
        </p:grpSpPr>
        <p:sp>
          <p:nvSpPr>
            <p:cNvPr id="214" name="四角形: 角を丸くする 213">
              <a:extLst>
                <a:ext uri="{FF2B5EF4-FFF2-40B4-BE49-F238E27FC236}">
                  <a16:creationId xmlns:a16="http://schemas.microsoft.com/office/drawing/2014/main" id="{58AE3040-816B-CE49-7931-A06DF7737425}"/>
                </a:ext>
              </a:extLst>
            </p:cNvPr>
            <p:cNvSpPr/>
            <p:nvPr/>
          </p:nvSpPr>
          <p:spPr>
            <a:xfrm>
              <a:off x="6754665" y="17971208"/>
              <a:ext cx="772088" cy="71670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700" b="1" dirty="0">
                  <a:solidFill>
                    <a:schemeClr val="tx1"/>
                  </a:solidFill>
                </a:rPr>
                <a:t>IR Sensors</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br>
                <a:rPr kumimoji="1" lang="en-US" altLang="ja-JP" sz="900" b="1" dirty="0">
                  <a:solidFill>
                    <a:schemeClr val="tx1"/>
                  </a:solidFill>
                </a:rPr>
              </a:br>
              <a:r>
                <a:rPr kumimoji="1" lang="en-US" altLang="ja-JP" sz="500" dirty="0">
                  <a:solidFill>
                    <a:schemeClr val="tx1"/>
                  </a:solidFill>
                </a:rPr>
                <a:t>TSSP58038 x 16</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215" name="Picture 18" descr="TSSP58038">
              <a:extLst>
                <a:ext uri="{FF2B5EF4-FFF2-40B4-BE49-F238E27FC236}">
                  <a16:creationId xmlns:a16="http://schemas.microsoft.com/office/drawing/2014/main" id="{68E3A4B6-6825-10E7-8C67-6D7FCDE44E5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6671" b="8910"/>
            <a:stretch/>
          </p:blipFill>
          <p:spPr bwMode="auto">
            <a:xfrm>
              <a:off x="6966055" y="18172412"/>
              <a:ext cx="349308" cy="353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6" name="グループ化 215">
            <a:extLst>
              <a:ext uri="{FF2B5EF4-FFF2-40B4-BE49-F238E27FC236}">
                <a16:creationId xmlns:a16="http://schemas.microsoft.com/office/drawing/2014/main" id="{81A87F3A-BD6A-2C49-C3B6-5B040249439B}"/>
              </a:ext>
            </a:extLst>
          </p:cNvPr>
          <p:cNvGrpSpPr/>
          <p:nvPr/>
        </p:nvGrpSpPr>
        <p:grpSpPr>
          <a:xfrm>
            <a:off x="4423330" y="14181941"/>
            <a:ext cx="1058949" cy="215444"/>
            <a:chOff x="3718803" y="18849807"/>
            <a:chExt cx="736900" cy="215444"/>
          </a:xfrm>
        </p:grpSpPr>
        <p:sp>
          <p:nvSpPr>
            <p:cNvPr id="217" name="正方形/長方形 216">
              <a:extLst>
                <a:ext uri="{FF2B5EF4-FFF2-40B4-BE49-F238E27FC236}">
                  <a16:creationId xmlns:a16="http://schemas.microsoft.com/office/drawing/2014/main" id="{C2C5188B-1362-69AE-2967-1EA707C6FFD6}"/>
                </a:ext>
              </a:extLst>
            </p:cNvPr>
            <p:cNvSpPr/>
            <p:nvPr/>
          </p:nvSpPr>
          <p:spPr>
            <a:xfrm>
              <a:off x="3718803" y="18907700"/>
              <a:ext cx="727409"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テキスト ボックス 217">
              <a:extLst>
                <a:ext uri="{FF2B5EF4-FFF2-40B4-BE49-F238E27FC236}">
                  <a16:creationId xmlns:a16="http://schemas.microsoft.com/office/drawing/2014/main" id="{20B8A06D-8C74-739F-9FFE-B382936C8E78}"/>
                </a:ext>
              </a:extLst>
            </p:cNvPr>
            <p:cNvSpPr txBox="1"/>
            <p:nvPr/>
          </p:nvSpPr>
          <p:spPr>
            <a:xfrm>
              <a:off x="3975964" y="18849807"/>
              <a:ext cx="479739"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219" name="グループ化 218">
            <a:extLst>
              <a:ext uri="{FF2B5EF4-FFF2-40B4-BE49-F238E27FC236}">
                <a16:creationId xmlns:a16="http://schemas.microsoft.com/office/drawing/2014/main" id="{8CC760BB-B6DB-4EBD-1C6B-7F47B2CDCE2D}"/>
              </a:ext>
            </a:extLst>
          </p:cNvPr>
          <p:cNvGrpSpPr/>
          <p:nvPr/>
        </p:nvGrpSpPr>
        <p:grpSpPr>
          <a:xfrm>
            <a:off x="5854481" y="14011735"/>
            <a:ext cx="766285" cy="184666"/>
            <a:chOff x="5219170" y="18792553"/>
            <a:chExt cx="766285" cy="184666"/>
          </a:xfrm>
        </p:grpSpPr>
        <p:sp>
          <p:nvSpPr>
            <p:cNvPr id="220" name="正方形/長方形 219">
              <a:extLst>
                <a:ext uri="{FF2B5EF4-FFF2-40B4-BE49-F238E27FC236}">
                  <a16:creationId xmlns:a16="http://schemas.microsoft.com/office/drawing/2014/main" id="{849D0B2D-7799-35F7-EAC9-7E642E770BB0}"/>
                </a:ext>
              </a:extLst>
            </p:cNvPr>
            <p:cNvSpPr/>
            <p:nvPr/>
          </p:nvSpPr>
          <p:spPr>
            <a:xfrm>
              <a:off x="5219170" y="18834362"/>
              <a:ext cx="524972"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テキスト ボックス 220">
              <a:extLst>
                <a:ext uri="{FF2B5EF4-FFF2-40B4-BE49-F238E27FC236}">
                  <a16:creationId xmlns:a16="http://schemas.microsoft.com/office/drawing/2014/main" id="{83620DCD-EE07-CABB-70C0-007106831E3E}"/>
                </a:ext>
              </a:extLst>
            </p:cNvPr>
            <p:cNvSpPr txBox="1"/>
            <p:nvPr/>
          </p:nvSpPr>
          <p:spPr>
            <a:xfrm>
              <a:off x="5259709"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222" name="グループ化 221">
            <a:extLst>
              <a:ext uri="{FF2B5EF4-FFF2-40B4-BE49-F238E27FC236}">
                <a16:creationId xmlns:a16="http://schemas.microsoft.com/office/drawing/2014/main" id="{6D02368A-DB86-1758-409A-A9D24808F77C}"/>
              </a:ext>
            </a:extLst>
          </p:cNvPr>
          <p:cNvGrpSpPr/>
          <p:nvPr/>
        </p:nvGrpSpPr>
        <p:grpSpPr>
          <a:xfrm>
            <a:off x="6296064" y="13597557"/>
            <a:ext cx="687453" cy="772135"/>
            <a:chOff x="6754665" y="17971207"/>
            <a:chExt cx="687453" cy="772135"/>
          </a:xfrm>
        </p:grpSpPr>
        <p:sp>
          <p:nvSpPr>
            <p:cNvPr id="223" name="四角形: 角を丸くする 222">
              <a:extLst>
                <a:ext uri="{FF2B5EF4-FFF2-40B4-BE49-F238E27FC236}">
                  <a16:creationId xmlns:a16="http://schemas.microsoft.com/office/drawing/2014/main" id="{B80338A9-A9F6-59F3-9010-182FCB447D3B}"/>
                </a:ext>
              </a:extLst>
            </p:cNvPr>
            <p:cNvSpPr/>
            <p:nvPr/>
          </p:nvSpPr>
          <p:spPr>
            <a:xfrm>
              <a:off x="6754665" y="17971207"/>
              <a:ext cx="687453" cy="77213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700" b="1" dirty="0">
                  <a:solidFill>
                    <a:schemeClr val="tx1"/>
                  </a:solidFill>
                </a:rPr>
                <a:t>IR Sensors</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endParaRPr kumimoji="1" lang="en-US" altLang="ja-JP" sz="1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TSSP58038 x 16</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224" name="Picture 18" descr="TSSP58038">
              <a:extLst>
                <a:ext uri="{FF2B5EF4-FFF2-40B4-BE49-F238E27FC236}">
                  <a16:creationId xmlns:a16="http://schemas.microsoft.com/office/drawing/2014/main" id="{5DEC1FF4-84C4-5C30-21A8-CD2F0B45B99E}"/>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6671" b="8910"/>
            <a:stretch/>
          </p:blipFill>
          <p:spPr bwMode="auto">
            <a:xfrm>
              <a:off x="6886328" y="18181401"/>
              <a:ext cx="438006" cy="373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グループ化 224">
            <a:extLst>
              <a:ext uri="{FF2B5EF4-FFF2-40B4-BE49-F238E27FC236}">
                <a16:creationId xmlns:a16="http://schemas.microsoft.com/office/drawing/2014/main" id="{2FB23880-DF36-F6A1-654B-FD9E2A4367AE}"/>
              </a:ext>
            </a:extLst>
          </p:cNvPr>
          <p:cNvGrpSpPr/>
          <p:nvPr/>
        </p:nvGrpSpPr>
        <p:grpSpPr>
          <a:xfrm>
            <a:off x="5222532" y="13597557"/>
            <a:ext cx="751482" cy="767863"/>
            <a:chOff x="4900036" y="13746246"/>
            <a:chExt cx="751482" cy="767863"/>
          </a:xfrm>
        </p:grpSpPr>
        <p:sp>
          <p:nvSpPr>
            <p:cNvPr id="226" name="四角形: 角を丸くする 225">
              <a:extLst>
                <a:ext uri="{FF2B5EF4-FFF2-40B4-BE49-F238E27FC236}">
                  <a16:creationId xmlns:a16="http://schemas.microsoft.com/office/drawing/2014/main" id="{0771190F-51E2-B52F-E851-F2E8FEEFC5FF}"/>
                </a:ext>
              </a:extLst>
            </p:cNvPr>
            <p:cNvSpPr/>
            <p:nvPr/>
          </p:nvSpPr>
          <p:spPr>
            <a:xfrm>
              <a:off x="4900036" y="13746246"/>
              <a:ext cx="751482" cy="767863"/>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300" b="1" dirty="0">
                <a:solidFill>
                  <a:schemeClr val="tx1"/>
                </a:solidFill>
              </a:endParaRPr>
            </a:p>
            <a:p>
              <a:pPr algn="ctr"/>
              <a:endParaRPr kumimoji="1" lang="en-US" altLang="ja-JP" sz="9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227" name="Picture 14" descr="102010328 Seeeduino XIAO - Arduino Microcontroller - SAMD21 Cortex M0+ :  k3d313 : 共立電子産業 Yahoo!店 - 通販 - Yahoo!ショッピング">
              <a:extLst>
                <a:ext uri="{FF2B5EF4-FFF2-40B4-BE49-F238E27FC236}">
                  <a16:creationId xmlns:a16="http://schemas.microsoft.com/office/drawing/2014/main" id="{FF118C68-C2C0-A8BE-7953-52B80DA42D2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058412" y="13986716"/>
              <a:ext cx="445376" cy="322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8" name="グループ化 227">
            <a:extLst>
              <a:ext uri="{FF2B5EF4-FFF2-40B4-BE49-F238E27FC236}">
                <a16:creationId xmlns:a16="http://schemas.microsoft.com/office/drawing/2014/main" id="{C9CE9D84-D6F4-54F9-CD21-CEE1F48D0506}"/>
              </a:ext>
            </a:extLst>
          </p:cNvPr>
          <p:cNvGrpSpPr/>
          <p:nvPr/>
        </p:nvGrpSpPr>
        <p:grpSpPr>
          <a:xfrm>
            <a:off x="4402086" y="14383102"/>
            <a:ext cx="1107530" cy="215444"/>
            <a:chOff x="3718803" y="18849807"/>
            <a:chExt cx="736900" cy="215444"/>
          </a:xfrm>
        </p:grpSpPr>
        <p:sp>
          <p:nvSpPr>
            <p:cNvPr id="229" name="正方形/長方形 228">
              <a:extLst>
                <a:ext uri="{FF2B5EF4-FFF2-40B4-BE49-F238E27FC236}">
                  <a16:creationId xmlns:a16="http://schemas.microsoft.com/office/drawing/2014/main" id="{B8EDE999-1265-19E9-3FB9-483100096978}"/>
                </a:ext>
              </a:extLst>
            </p:cNvPr>
            <p:cNvSpPr/>
            <p:nvPr/>
          </p:nvSpPr>
          <p:spPr>
            <a:xfrm>
              <a:off x="3718803" y="18907700"/>
              <a:ext cx="727409" cy="10104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テキスト ボックス 229">
              <a:extLst>
                <a:ext uri="{FF2B5EF4-FFF2-40B4-BE49-F238E27FC236}">
                  <a16:creationId xmlns:a16="http://schemas.microsoft.com/office/drawing/2014/main" id="{013434A0-AD80-9D75-299A-8A17FB1F29CF}"/>
                </a:ext>
              </a:extLst>
            </p:cNvPr>
            <p:cNvSpPr txBox="1"/>
            <p:nvPr/>
          </p:nvSpPr>
          <p:spPr>
            <a:xfrm>
              <a:off x="3975964" y="18849807"/>
              <a:ext cx="479739"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231" name="グループ化 230">
            <a:extLst>
              <a:ext uri="{FF2B5EF4-FFF2-40B4-BE49-F238E27FC236}">
                <a16:creationId xmlns:a16="http://schemas.microsoft.com/office/drawing/2014/main" id="{34584529-10BA-0502-07F9-4A67620EC465}"/>
              </a:ext>
            </a:extLst>
          </p:cNvPr>
          <p:cNvGrpSpPr/>
          <p:nvPr/>
        </p:nvGrpSpPr>
        <p:grpSpPr>
          <a:xfrm>
            <a:off x="5855341" y="14532108"/>
            <a:ext cx="766285" cy="184666"/>
            <a:chOff x="5219170" y="18792553"/>
            <a:chExt cx="766285" cy="184666"/>
          </a:xfrm>
        </p:grpSpPr>
        <p:sp>
          <p:nvSpPr>
            <p:cNvPr id="232" name="正方形/長方形 231">
              <a:extLst>
                <a:ext uri="{FF2B5EF4-FFF2-40B4-BE49-F238E27FC236}">
                  <a16:creationId xmlns:a16="http://schemas.microsoft.com/office/drawing/2014/main" id="{1344E562-260F-D63D-1B59-5B8851A77C06}"/>
                </a:ext>
              </a:extLst>
            </p:cNvPr>
            <p:cNvSpPr/>
            <p:nvPr/>
          </p:nvSpPr>
          <p:spPr>
            <a:xfrm>
              <a:off x="5219170" y="18834362"/>
              <a:ext cx="524972" cy="101049"/>
            </a:xfrm>
            <a:prstGeom prst="rect">
              <a:avLst/>
            </a:prstGeom>
            <a:solidFill>
              <a:srgbClr val="EC800A"/>
            </a:solidFill>
            <a:ln>
              <a:solidFill>
                <a:srgbClr val="EC80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テキスト ボックス 232">
              <a:extLst>
                <a:ext uri="{FF2B5EF4-FFF2-40B4-BE49-F238E27FC236}">
                  <a16:creationId xmlns:a16="http://schemas.microsoft.com/office/drawing/2014/main" id="{145D8EE1-1424-3C49-32E1-0ED924393D7C}"/>
                </a:ext>
              </a:extLst>
            </p:cNvPr>
            <p:cNvSpPr txBox="1"/>
            <p:nvPr/>
          </p:nvSpPr>
          <p:spPr>
            <a:xfrm>
              <a:off x="5259709" y="18792553"/>
              <a:ext cx="725746" cy="184666"/>
            </a:xfrm>
            <a:prstGeom prst="rect">
              <a:avLst/>
            </a:prstGeom>
            <a:noFill/>
          </p:spPr>
          <p:txBody>
            <a:bodyPr wrap="square" rtlCol="0">
              <a:spAutoFit/>
            </a:bodyPr>
            <a:lstStyle/>
            <a:p>
              <a:r>
                <a:rPr kumimoji="1" lang="en-US" altLang="ja-JP" sz="600" b="1" dirty="0"/>
                <a:t>ANALOG</a:t>
              </a:r>
              <a:endParaRPr kumimoji="1" lang="ja-JP" altLang="en-US" sz="600" b="1" dirty="0"/>
            </a:p>
          </p:txBody>
        </p:sp>
      </p:grpSp>
      <p:grpSp>
        <p:nvGrpSpPr>
          <p:cNvPr id="234" name="グループ化 233">
            <a:extLst>
              <a:ext uri="{FF2B5EF4-FFF2-40B4-BE49-F238E27FC236}">
                <a16:creationId xmlns:a16="http://schemas.microsoft.com/office/drawing/2014/main" id="{E1B03D52-619A-3ED2-7EAF-94FA1EDA5529}"/>
              </a:ext>
            </a:extLst>
          </p:cNvPr>
          <p:cNvGrpSpPr/>
          <p:nvPr/>
        </p:nvGrpSpPr>
        <p:grpSpPr>
          <a:xfrm>
            <a:off x="5222532" y="14421923"/>
            <a:ext cx="752342" cy="817422"/>
            <a:chOff x="4899176" y="13645529"/>
            <a:chExt cx="752342" cy="817422"/>
          </a:xfrm>
        </p:grpSpPr>
        <p:sp>
          <p:nvSpPr>
            <p:cNvPr id="235" name="四角形: 角を丸くする 234">
              <a:extLst>
                <a:ext uri="{FF2B5EF4-FFF2-40B4-BE49-F238E27FC236}">
                  <a16:creationId xmlns:a16="http://schemas.microsoft.com/office/drawing/2014/main" id="{FE748DF8-138E-EDA6-907A-2CD0DB572C00}"/>
                </a:ext>
              </a:extLst>
            </p:cNvPr>
            <p:cNvSpPr/>
            <p:nvPr/>
          </p:nvSpPr>
          <p:spPr>
            <a:xfrm>
              <a:off x="4899176" y="13645529"/>
              <a:ext cx="752342" cy="817422"/>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700" b="1" dirty="0">
                  <a:solidFill>
                    <a:schemeClr val="tx1"/>
                  </a:solidFill>
                </a:rPr>
                <a:t>Sub Controller</a:t>
              </a:r>
            </a:p>
            <a:p>
              <a:endParaRPr kumimoji="1" lang="en-US" altLang="ja-JP" sz="700" b="1" dirty="0">
                <a:solidFill>
                  <a:schemeClr val="tx1"/>
                </a:solidFill>
              </a:endParaRPr>
            </a:p>
            <a:p>
              <a:endParaRPr kumimoji="1" lang="en-US" altLang="ja-JP" sz="1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1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Seeeduino Xiao</a:t>
              </a:r>
              <a:endParaRPr kumimoji="1" lang="en-US" altLang="ja-JP" sz="500" dirty="0">
                <a:solidFill>
                  <a:schemeClr val="tx1"/>
                </a:solidFill>
              </a:endParaRP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236" name="Picture 14" descr="102010328 Seeeduino XIAO - Arduino Microcontroller - SAMD21 Cortex M0+ :  k3d313 : 共立電子産業 Yahoo!店 - 通販 - Yahoo!ショッピング">
              <a:extLst>
                <a:ext uri="{FF2B5EF4-FFF2-40B4-BE49-F238E27FC236}">
                  <a16:creationId xmlns:a16="http://schemas.microsoft.com/office/drawing/2014/main" id="{48D90A89-20C7-682D-B566-EBA97391768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877" t="17339" r="7608" b="17910"/>
            <a:stretch/>
          </p:blipFill>
          <p:spPr bwMode="auto">
            <a:xfrm rot="10800000">
              <a:off x="5032366" y="13907320"/>
              <a:ext cx="467285" cy="3379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7" name="グループ化 236">
            <a:extLst>
              <a:ext uri="{FF2B5EF4-FFF2-40B4-BE49-F238E27FC236}">
                <a16:creationId xmlns:a16="http://schemas.microsoft.com/office/drawing/2014/main" id="{F2249F1B-0391-4057-7CED-99F076347C65}"/>
              </a:ext>
            </a:extLst>
          </p:cNvPr>
          <p:cNvGrpSpPr/>
          <p:nvPr/>
        </p:nvGrpSpPr>
        <p:grpSpPr>
          <a:xfrm rot="16200000">
            <a:off x="3315029" y="13899355"/>
            <a:ext cx="215444" cy="501818"/>
            <a:chOff x="2480511" y="20228514"/>
            <a:chExt cx="215444" cy="501818"/>
          </a:xfrm>
        </p:grpSpPr>
        <p:sp>
          <p:nvSpPr>
            <p:cNvPr id="238" name="正方形/長方形 237">
              <a:extLst>
                <a:ext uri="{FF2B5EF4-FFF2-40B4-BE49-F238E27FC236}">
                  <a16:creationId xmlns:a16="http://schemas.microsoft.com/office/drawing/2014/main" id="{7DA6D036-A747-0CCF-E33F-2C63C2408BE8}"/>
                </a:ext>
              </a:extLst>
            </p:cNvPr>
            <p:cNvSpPr/>
            <p:nvPr/>
          </p:nvSpPr>
          <p:spPr>
            <a:xfrm rot="5400000">
              <a:off x="2342524" y="20428898"/>
              <a:ext cx="501818" cy="101049"/>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テキスト ボックス 238">
              <a:extLst>
                <a:ext uri="{FF2B5EF4-FFF2-40B4-BE49-F238E27FC236}">
                  <a16:creationId xmlns:a16="http://schemas.microsoft.com/office/drawing/2014/main" id="{D7C867F4-38A0-698D-A69B-362B69EE54FC}"/>
                </a:ext>
              </a:extLst>
            </p:cNvPr>
            <p:cNvSpPr txBox="1"/>
            <p:nvPr/>
          </p:nvSpPr>
          <p:spPr>
            <a:xfrm rot="5400000">
              <a:off x="2401298" y="20395304"/>
              <a:ext cx="373869" cy="215444"/>
            </a:xfrm>
            <a:prstGeom prst="rect">
              <a:avLst/>
            </a:prstGeom>
            <a:noFill/>
          </p:spPr>
          <p:txBody>
            <a:bodyPr wrap="square" rtlCol="0">
              <a:spAutoFit/>
            </a:bodyPr>
            <a:lstStyle/>
            <a:p>
              <a:r>
                <a:rPr kumimoji="1" lang="en-US" altLang="ja-JP" sz="800" b="1" dirty="0"/>
                <a:t>I²C</a:t>
              </a:r>
              <a:endParaRPr kumimoji="1" lang="ja-JP" altLang="en-US" sz="800" b="1" dirty="0"/>
            </a:p>
          </p:txBody>
        </p:sp>
      </p:grpSp>
      <p:grpSp>
        <p:nvGrpSpPr>
          <p:cNvPr id="240" name="グループ化 239">
            <a:extLst>
              <a:ext uri="{FF2B5EF4-FFF2-40B4-BE49-F238E27FC236}">
                <a16:creationId xmlns:a16="http://schemas.microsoft.com/office/drawing/2014/main" id="{D5513405-511D-B99E-3C61-1C6B7ED1B814}"/>
              </a:ext>
            </a:extLst>
          </p:cNvPr>
          <p:cNvGrpSpPr/>
          <p:nvPr/>
        </p:nvGrpSpPr>
        <p:grpSpPr>
          <a:xfrm>
            <a:off x="2399679" y="13629318"/>
            <a:ext cx="843364" cy="813538"/>
            <a:chOff x="3941021" y="14784077"/>
            <a:chExt cx="843364" cy="813538"/>
          </a:xfrm>
        </p:grpSpPr>
        <p:sp>
          <p:nvSpPr>
            <p:cNvPr id="241" name="四角形: 角を丸くする 240">
              <a:extLst>
                <a:ext uri="{FF2B5EF4-FFF2-40B4-BE49-F238E27FC236}">
                  <a16:creationId xmlns:a16="http://schemas.microsoft.com/office/drawing/2014/main" id="{50307A36-8C74-0DA7-9923-FFACC332404D}"/>
                </a:ext>
              </a:extLst>
            </p:cNvPr>
            <p:cNvSpPr/>
            <p:nvPr/>
          </p:nvSpPr>
          <p:spPr>
            <a:xfrm>
              <a:off x="3941021" y="14784077"/>
              <a:ext cx="843364" cy="81353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900" b="1" dirty="0">
                  <a:solidFill>
                    <a:schemeClr val="tx1"/>
                  </a:solidFill>
                </a:rPr>
                <a:t>Gyro Sensor</a:t>
              </a:r>
              <a:endParaRPr kumimoji="1" lang="en-US" altLang="ja-JP" sz="1000" b="1" dirty="0">
                <a:solidFill>
                  <a:schemeClr val="tx1"/>
                </a:solidFill>
              </a:endParaRPr>
            </a:p>
            <a:p>
              <a:pPr algn="ctr"/>
              <a:endParaRPr kumimoji="1" lang="en-US" altLang="ja-JP" sz="900" b="1" dirty="0">
                <a:solidFill>
                  <a:schemeClr val="tx1"/>
                </a:solidFill>
              </a:endParaRPr>
            </a:p>
            <a:p>
              <a:pPr algn="ctr"/>
              <a:endParaRPr kumimoji="1" lang="en-US" altLang="ja-JP" sz="400" b="1" dirty="0">
                <a:solidFill>
                  <a:schemeClr val="tx1"/>
                </a:solidFill>
              </a:endParaRPr>
            </a:p>
            <a:p>
              <a:pPr algn="ctr"/>
              <a:endParaRPr kumimoji="1" lang="en-US" altLang="ja-JP" sz="900" b="1" dirty="0">
                <a:solidFill>
                  <a:schemeClr val="tx1"/>
                </a:solidFill>
              </a:endParaRPr>
            </a:p>
            <a:p>
              <a:pPr algn="ctr"/>
              <a:endParaRPr kumimoji="1" lang="en-US" altLang="ja-JP" sz="100" b="1" dirty="0">
                <a:solidFill>
                  <a:schemeClr val="tx1"/>
                </a:solidFill>
              </a:endParaRPr>
            </a:p>
            <a:p>
              <a:pPr algn="ctr"/>
              <a:endParaRPr kumimoji="1" lang="en-US" altLang="ja-JP" sz="700" b="1" dirty="0">
                <a:solidFill>
                  <a:schemeClr val="tx1"/>
                </a:solidFill>
              </a:endParaRPr>
            </a:p>
            <a:p>
              <a:pPr algn="ctr"/>
              <a:r>
                <a:rPr kumimoji="1" lang="en-US" altLang="ja-JP" sz="700" dirty="0">
                  <a:solidFill>
                    <a:schemeClr val="tx1"/>
                  </a:solidFill>
                </a:rPr>
                <a:t>BNO055</a:t>
              </a:r>
            </a:p>
            <a:p>
              <a:pPr algn="r"/>
              <a:endParaRPr kumimoji="1" lang="en-US" altLang="ja-JP" sz="900" dirty="0">
                <a:solidFill>
                  <a:schemeClr val="tx1"/>
                </a:solidFill>
              </a:endParaRPr>
            </a:p>
            <a:p>
              <a:pPr algn="r"/>
              <a:endParaRPr kumimoji="1" lang="en-US" altLang="ja-JP" sz="800" dirty="0">
                <a:solidFill>
                  <a:schemeClr val="tx1"/>
                </a:solidFill>
              </a:endParaRPr>
            </a:p>
          </p:txBody>
        </p:sp>
        <p:pic>
          <p:nvPicPr>
            <p:cNvPr id="242" name="Picture 8" descr="BNO055使用 9軸センサーフュージョンモジュールキット">
              <a:extLst>
                <a:ext uri="{FF2B5EF4-FFF2-40B4-BE49-F238E27FC236}">
                  <a16:creationId xmlns:a16="http://schemas.microsoft.com/office/drawing/2014/main" id="{784290A7-372F-86A7-BB2B-D8D63F268F3A}"/>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0573" t="17727" r="19273" b="13833"/>
            <a:stretch/>
          </p:blipFill>
          <p:spPr bwMode="auto">
            <a:xfrm>
              <a:off x="4105969" y="15003308"/>
              <a:ext cx="504938" cy="430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3" name="グループ化 242">
            <a:extLst>
              <a:ext uri="{FF2B5EF4-FFF2-40B4-BE49-F238E27FC236}">
                <a16:creationId xmlns:a16="http://schemas.microsoft.com/office/drawing/2014/main" id="{A73A2C49-8F70-4A00-569E-FE76DA8CB0B8}"/>
              </a:ext>
            </a:extLst>
          </p:cNvPr>
          <p:cNvGrpSpPr/>
          <p:nvPr/>
        </p:nvGrpSpPr>
        <p:grpSpPr>
          <a:xfrm>
            <a:off x="6296924" y="14421924"/>
            <a:ext cx="686593" cy="817421"/>
            <a:chOff x="5957350" y="14292134"/>
            <a:chExt cx="686593" cy="817421"/>
          </a:xfrm>
        </p:grpSpPr>
        <p:sp>
          <p:nvSpPr>
            <p:cNvPr id="244" name="四角形: 角を丸くする 243">
              <a:extLst>
                <a:ext uri="{FF2B5EF4-FFF2-40B4-BE49-F238E27FC236}">
                  <a16:creationId xmlns:a16="http://schemas.microsoft.com/office/drawing/2014/main" id="{1AD449ED-8659-1056-07F8-087C798DE62E}"/>
                </a:ext>
              </a:extLst>
            </p:cNvPr>
            <p:cNvSpPr/>
            <p:nvPr/>
          </p:nvSpPr>
          <p:spPr>
            <a:xfrm>
              <a:off x="5957350" y="14292134"/>
              <a:ext cx="686593" cy="817421"/>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700" b="1" dirty="0">
                  <a:solidFill>
                    <a:schemeClr val="tx1"/>
                  </a:solidFill>
                </a:rPr>
                <a:t>Line Sensors</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400" b="1" dirty="0">
                <a:solidFill>
                  <a:schemeClr val="tx1"/>
                </a:solidFill>
              </a:endParaRPr>
            </a:p>
            <a:p>
              <a:pPr algn="ctr"/>
              <a:endParaRPr kumimoji="1" lang="en-US" altLang="ja-JP" sz="4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NJL7502L x 53</a:t>
              </a:r>
            </a:p>
            <a:p>
              <a:pPr algn="r"/>
              <a:endParaRPr kumimoji="1" lang="en-US" altLang="ja-JP" sz="600" dirty="0">
                <a:solidFill>
                  <a:schemeClr val="tx1"/>
                </a:solidFill>
              </a:endParaRPr>
            </a:p>
            <a:p>
              <a:pPr algn="r"/>
              <a:endParaRPr kumimoji="1" lang="en-US" altLang="ja-JP" sz="500" dirty="0">
                <a:solidFill>
                  <a:schemeClr val="tx1"/>
                </a:solidFill>
              </a:endParaRPr>
            </a:p>
          </p:txBody>
        </p:sp>
        <p:pic>
          <p:nvPicPr>
            <p:cNvPr id="245" name="Picture 42" descr="照度センサー(フォトトランジスター) 560nm NJL7502L">
              <a:extLst>
                <a:ext uri="{FF2B5EF4-FFF2-40B4-BE49-F238E27FC236}">
                  <a16:creationId xmlns:a16="http://schemas.microsoft.com/office/drawing/2014/main" id="{A3F5F834-90B5-21F7-0822-2950734540EE}"/>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43859" t="1" r="43540" b="47054"/>
            <a:stretch/>
          </p:blipFill>
          <p:spPr bwMode="auto">
            <a:xfrm rot="2220274">
              <a:off x="6200439" y="14463407"/>
              <a:ext cx="162204" cy="511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6" name="グループ化 245">
            <a:extLst>
              <a:ext uri="{FF2B5EF4-FFF2-40B4-BE49-F238E27FC236}">
                <a16:creationId xmlns:a16="http://schemas.microsoft.com/office/drawing/2014/main" id="{84090AFA-7386-966B-EE27-77CED6A379F5}"/>
              </a:ext>
            </a:extLst>
          </p:cNvPr>
          <p:cNvGrpSpPr/>
          <p:nvPr/>
        </p:nvGrpSpPr>
        <p:grpSpPr>
          <a:xfrm>
            <a:off x="3638936" y="14498105"/>
            <a:ext cx="542924" cy="1059209"/>
            <a:chOff x="3339363" y="19229000"/>
            <a:chExt cx="542924" cy="620917"/>
          </a:xfrm>
        </p:grpSpPr>
        <p:sp>
          <p:nvSpPr>
            <p:cNvPr id="247" name="正方形/長方形 246">
              <a:extLst>
                <a:ext uri="{FF2B5EF4-FFF2-40B4-BE49-F238E27FC236}">
                  <a16:creationId xmlns:a16="http://schemas.microsoft.com/office/drawing/2014/main" id="{76CDF7F8-0321-0972-2DF8-F580913A1583}"/>
                </a:ext>
              </a:extLst>
            </p:cNvPr>
            <p:cNvSpPr/>
            <p:nvPr/>
          </p:nvSpPr>
          <p:spPr>
            <a:xfrm rot="5400000">
              <a:off x="3246560" y="19405423"/>
              <a:ext cx="620917" cy="268071"/>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テキスト ボックス 247">
              <a:extLst>
                <a:ext uri="{FF2B5EF4-FFF2-40B4-BE49-F238E27FC236}">
                  <a16:creationId xmlns:a16="http://schemas.microsoft.com/office/drawing/2014/main" id="{462B50FB-0871-6166-1BB1-D4F61A0EE949}"/>
                </a:ext>
              </a:extLst>
            </p:cNvPr>
            <p:cNvSpPr txBox="1"/>
            <p:nvPr/>
          </p:nvSpPr>
          <p:spPr>
            <a:xfrm>
              <a:off x="3339363" y="19493262"/>
              <a:ext cx="542924" cy="1432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249" name="グループ化 248">
            <a:extLst>
              <a:ext uri="{FF2B5EF4-FFF2-40B4-BE49-F238E27FC236}">
                <a16:creationId xmlns:a16="http://schemas.microsoft.com/office/drawing/2014/main" id="{9BD461C2-C9C4-CA2A-6CAC-48AF7AB3FC4A}"/>
              </a:ext>
            </a:extLst>
          </p:cNvPr>
          <p:cNvGrpSpPr/>
          <p:nvPr/>
        </p:nvGrpSpPr>
        <p:grpSpPr>
          <a:xfrm>
            <a:off x="2385482" y="15423798"/>
            <a:ext cx="1913651" cy="1265502"/>
            <a:chOff x="4435957" y="19563669"/>
            <a:chExt cx="1913651" cy="1265810"/>
          </a:xfrm>
        </p:grpSpPr>
        <p:grpSp>
          <p:nvGrpSpPr>
            <p:cNvPr id="250" name="グループ化 249">
              <a:extLst>
                <a:ext uri="{FF2B5EF4-FFF2-40B4-BE49-F238E27FC236}">
                  <a16:creationId xmlns:a16="http://schemas.microsoft.com/office/drawing/2014/main" id="{840EB562-073D-CA1D-56B8-85DBEE64A2A9}"/>
                </a:ext>
              </a:extLst>
            </p:cNvPr>
            <p:cNvGrpSpPr/>
            <p:nvPr/>
          </p:nvGrpSpPr>
          <p:grpSpPr>
            <a:xfrm>
              <a:off x="4435957" y="19563669"/>
              <a:ext cx="1913651" cy="1265810"/>
              <a:chOff x="3865518" y="19857165"/>
              <a:chExt cx="1913651" cy="1265810"/>
            </a:xfrm>
          </p:grpSpPr>
          <p:grpSp>
            <p:nvGrpSpPr>
              <p:cNvPr id="253" name="グループ化 252">
                <a:extLst>
                  <a:ext uri="{FF2B5EF4-FFF2-40B4-BE49-F238E27FC236}">
                    <a16:creationId xmlns:a16="http://schemas.microsoft.com/office/drawing/2014/main" id="{91274BC6-163C-A2C6-295A-07C8BA9EB3E0}"/>
                  </a:ext>
                </a:extLst>
              </p:cNvPr>
              <p:cNvGrpSpPr/>
              <p:nvPr/>
            </p:nvGrpSpPr>
            <p:grpSpPr>
              <a:xfrm>
                <a:off x="3865518" y="19857165"/>
                <a:ext cx="1841988" cy="1265810"/>
                <a:chOff x="3676966" y="19838188"/>
                <a:chExt cx="1841988" cy="1265810"/>
              </a:xfrm>
            </p:grpSpPr>
            <p:sp>
              <p:nvSpPr>
                <p:cNvPr id="256" name="四角形: 角を丸くする 255">
                  <a:extLst>
                    <a:ext uri="{FF2B5EF4-FFF2-40B4-BE49-F238E27FC236}">
                      <a16:creationId xmlns:a16="http://schemas.microsoft.com/office/drawing/2014/main" id="{4D2DD444-5516-AE57-A700-53FE41EB1D2F}"/>
                    </a:ext>
                  </a:extLst>
                </p:cNvPr>
                <p:cNvSpPr/>
                <p:nvPr/>
              </p:nvSpPr>
              <p:spPr>
                <a:xfrm>
                  <a:off x="3676966" y="19838188"/>
                  <a:ext cx="1841988" cy="1265810"/>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200" b="1" dirty="0">
                    <a:solidFill>
                      <a:schemeClr val="tx1"/>
                    </a:solidFill>
                  </a:endParaRPr>
                </a:p>
                <a:p>
                  <a:pPr algn="ctr"/>
                  <a:r>
                    <a:rPr kumimoji="1" lang="en-US" altLang="ja-JP" sz="1050" b="1" dirty="0">
                      <a:solidFill>
                        <a:schemeClr val="tx1"/>
                      </a:solidFill>
                    </a:rPr>
                    <a:t>Vision System</a:t>
                  </a:r>
                </a:p>
                <a:p>
                  <a:endParaRPr kumimoji="1" lang="en-US" altLang="ja-JP" sz="11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257" name="Picture 22" descr="取扱を終了した商品です］OpenMV Cam H7 R2 SEN-18982 67-0427-62 【AXEL】 アズワン">
                  <a:extLst>
                    <a:ext uri="{FF2B5EF4-FFF2-40B4-BE49-F238E27FC236}">
                      <a16:creationId xmlns:a16="http://schemas.microsoft.com/office/drawing/2014/main" id="{A29DDC31-2D0F-2372-FCC1-FEAAC717C8CD}"/>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7592" r="15406"/>
                <a:stretch/>
              </p:blipFill>
              <p:spPr bwMode="auto">
                <a:xfrm>
                  <a:off x="3861946" y="20135003"/>
                  <a:ext cx="581072" cy="722696"/>
                </a:xfrm>
                <a:prstGeom prst="rect">
                  <a:avLst/>
                </a:prstGeom>
                <a:noFill/>
                <a:extLst>
                  <a:ext uri="{909E8E84-426E-40DD-AFC4-6F175D3DCCD1}">
                    <a14:hiddenFill xmlns:a14="http://schemas.microsoft.com/office/drawing/2010/main">
                      <a:solidFill>
                        <a:srgbClr val="FFFFFF"/>
                      </a:solidFill>
                    </a14:hiddenFill>
                  </a:ext>
                </a:extLst>
              </p:spPr>
            </p:pic>
          </p:grpSp>
          <p:sp>
            <p:nvSpPr>
              <p:cNvPr id="254" name="十字形 253">
                <a:extLst>
                  <a:ext uri="{FF2B5EF4-FFF2-40B4-BE49-F238E27FC236}">
                    <a16:creationId xmlns:a16="http://schemas.microsoft.com/office/drawing/2014/main" id="{0F60FD60-2176-8904-A3C2-B8F8487CDA48}"/>
                  </a:ext>
                </a:extLst>
              </p:cNvPr>
              <p:cNvSpPr/>
              <p:nvPr/>
            </p:nvSpPr>
            <p:spPr>
              <a:xfrm>
                <a:off x="4682956" y="20354066"/>
                <a:ext cx="207587" cy="207587"/>
              </a:xfrm>
              <a:prstGeom prst="plus">
                <a:avLst>
                  <a:gd name="adj" fmla="val 38445"/>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テキスト ボックス 254">
                <a:extLst>
                  <a:ext uri="{FF2B5EF4-FFF2-40B4-BE49-F238E27FC236}">
                    <a16:creationId xmlns:a16="http://schemas.microsoft.com/office/drawing/2014/main" id="{500B97EF-88B8-56D4-4260-7D07A91818DC}"/>
                  </a:ext>
                </a:extLst>
              </p:cNvPr>
              <p:cNvSpPr txBox="1"/>
              <p:nvPr/>
            </p:nvSpPr>
            <p:spPr>
              <a:xfrm>
                <a:off x="4717017" y="20815198"/>
                <a:ext cx="1062152" cy="307777"/>
              </a:xfrm>
              <a:prstGeom prst="rect">
                <a:avLst/>
              </a:prstGeom>
              <a:noFill/>
            </p:spPr>
            <p:txBody>
              <a:bodyPr wrap="square" rtlCol="0">
                <a:spAutoFit/>
              </a:bodyPr>
              <a:lstStyle/>
              <a:p>
                <a:pPr algn="ctr"/>
                <a:r>
                  <a:rPr kumimoji="1" lang="en-US" altLang="ja-JP" sz="700" dirty="0"/>
                  <a:t>Omnidirectional</a:t>
                </a:r>
                <a:br>
                  <a:rPr kumimoji="1" lang="en-US" altLang="ja-JP" sz="700" dirty="0"/>
                </a:br>
                <a:r>
                  <a:rPr kumimoji="1" lang="en-US" altLang="ja-JP" sz="700" dirty="0"/>
                  <a:t>Mirror</a:t>
                </a:r>
                <a:endParaRPr kumimoji="1" lang="en-US" altLang="ja-JP" sz="600" dirty="0"/>
              </a:p>
            </p:txBody>
          </p:sp>
        </p:grpSp>
        <p:sp>
          <p:nvSpPr>
            <p:cNvPr id="251" name="テキスト ボックス 250">
              <a:extLst>
                <a:ext uri="{FF2B5EF4-FFF2-40B4-BE49-F238E27FC236}">
                  <a16:creationId xmlns:a16="http://schemas.microsoft.com/office/drawing/2014/main" id="{F08CF77E-A34D-9F06-F34B-8ED11DC6A15A}"/>
                </a:ext>
              </a:extLst>
            </p:cNvPr>
            <p:cNvSpPr txBox="1"/>
            <p:nvPr/>
          </p:nvSpPr>
          <p:spPr>
            <a:xfrm>
              <a:off x="4545953" y="20586970"/>
              <a:ext cx="1062152" cy="200055"/>
            </a:xfrm>
            <a:prstGeom prst="rect">
              <a:avLst/>
            </a:prstGeom>
            <a:noFill/>
          </p:spPr>
          <p:txBody>
            <a:bodyPr wrap="square" rtlCol="0">
              <a:spAutoFit/>
            </a:bodyPr>
            <a:lstStyle/>
            <a:p>
              <a:r>
                <a:rPr kumimoji="1" lang="en-US" altLang="ja-JP" sz="700" dirty="0">
                  <a:solidFill>
                    <a:schemeClr val="tx1"/>
                  </a:solidFill>
                </a:rPr>
                <a:t>OpenMV H7 x 1</a:t>
              </a:r>
            </a:p>
          </p:txBody>
        </p:sp>
        <p:pic>
          <p:nvPicPr>
            <p:cNvPr id="252" name="Picture 20">
              <a:extLst>
                <a:ext uri="{FF2B5EF4-FFF2-40B4-BE49-F238E27FC236}">
                  <a16:creationId xmlns:a16="http://schemas.microsoft.com/office/drawing/2014/main" id="{4F18ADE4-B40E-6265-5DD5-5C012097408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195" t="30188" r="39160" b="26986"/>
            <a:stretch/>
          </p:blipFill>
          <p:spPr bwMode="auto">
            <a:xfrm>
              <a:off x="5539145" y="19899010"/>
              <a:ext cx="579744" cy="655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グループ化 257">
            <a:extLst>
              <a:ext uri="{FF2B5EF4-FFF2-40B4-BE49-F238E27FC236}">
                <a16:creationId xmlns:a16="http://schemas.microsoft.com/office/drawing/2014/main" id="{8499343C-93C9-8AB8-948B-785B34F5811E}"/>
              </a:ext>
            </a:extLst>
          </p:cNvPr>
          <p:cNvGrpSpPr/>
          <p:nvPr/>
        </p:nvGrpSpPr>
        <p:grpSpPr>
          <a:xfrm>
            <a:off x="3905703" y="14517391"/>
            <a:ext cx="1214085" cy="999885"/>
            <a:chOff x="4011434" y="14519332"/>
            <a:chExt cx="1214085" cy="999885"/>
          </a:xfrm>
        </p:grpSpPr>
        <p:sp>
          <p:nvSpPr>
            <p:cNvPr id="259" name="正方形/長方形 258">
              <a:extLst>
                <a:ext uri="{FF2B5EF4-FFF2-40B4-BE49-F238E27FC236}">
                  <a16:creationId xmlns:a16="http://schemas.microsoft.com/office/drawing/2014/main" id="{61D0CF28-F2A3-A12E-B1EB-1B9035E0323B}"/>
                </a:ext>
              </a:extLst>
            </p:cNvPr>
            <p:cNvSpPr/>
            <p:nvPr/>
          </p:nvSpPr>
          <p:spPr>
            <a:xfrm rot="5400000">
              <a:off x="4111021" y="14880726"/>
              <a:ext cx="999885" cy="277097"/>
            </a:xfrm>
            <a:prstGeom prst="rect">
              <a:avLst/>
            </a:prstGeom>
            <a:solidFill>
              <a:srgbClr val="D2E949"/>
            </a:solidFill>
            <a:ln>
              <a:solidFill>
                <a:srgbClr val="D2E9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0" name="テキスト ボックス 259">
              <a:extLst>
                <a:ext uri="{FF2B5EF4-FFF2-40B4-BE49-F238E27FC236}">
                  <a16:creationId xmlns:a16="http://schemas.microsoft.com/office/drawing/2014/main" id="{D58E9A25-D71F-EC26-23E3-772DB936F4FA}"/>
                </a:ext>
              </a:extLst>
            </p:cNvPr>
            <p:cNvSpPr txBox="1"/>
            <p:nvPr/>
          </p:nvSpPr>
          <p:spPr>
            <a:xfrm>
              <a:off x="4011434" y="14799881"/>
              <a:ext cx="1214085" cy="369332"/>
            </a:xfrm>
            <a:prstGeom prst="rect">
              <a:avLst/>
            </a:prstGeom>
            <a:noFill/>
          </p:spPr>
          <p:txBody>
            <a:bodyPr wrap="square" rtlCol="0">
              <a:spAutoFit/>
            </a:bodyPr>
            <a:lstStyle/>
            <a:p>
              <a:pPr algn="ctr"/>
              <a:r>
                <a:rPr kumimoji="1" lang="en-US" altLang="ja-JP" sz="900" b="1" dirty="0"/>
                <a:t>I²C </a:t>
              </a:r>
            </a:p>
            <a:p>
              <a:pPr algn="ctr"/>
              <a:r>
                <a:rPr kumimoji="1" lang="en-US" altLang="ja-JP" sz="900" b="1" dirty="0"/>
                <a:t>Digital x 3 </a:t>
              </a:r>
              <a:endParaRPr kumimoji="1" lang="ja-JP" altLang="en-US" sz="900" b="1" dirty="0"/>
            </a:p>
          </p:txBody>
        </p:sp>
      </p:grpSp>
      <p:grpSp>
        <p:nvGrpSpPr>
          <p:cNvPr id="261" name="グループ化 260">
            <a:extLst>
              <a:ext uri="{FF2B5EF4-FFF2-40B4-BE49-F238E27FC236}">
                <a16:creationId xmlns:a16="http://schemas.microsoft.com/office/drawing/2014/main" id="{DF8126AB-33E5-582E-702D-B1B2C4E4A404}"/>
              </a:ext>
            </a:extLst>
          </p:cNvPr>
          <p:cNvGrpSpPr/>
          <p:nvPr/>
        </p:nvGrpSpPr>
        <p:grpSpPr>
          <a:xfrm>
            <a:off x="4290036" y="15287748"/>
            <a:ext cx="1080295" cy="1396607"/>
            <a:chOff x="6080327" y="19722113"/>
            <a:chExt cx="1080295" cy="1396607"/>
          </a:xfrm>
        </p:grpSpPr>
        <p:sp>
          <p:nvSpPr>
            <p:cNvPr id="262" name="四角形: 角を丸くする 261">
              <a:extLst>
                <a:ext uri="{FF2B5EF4-FFF2-40B4-BE49-F238E27FC236}">
                  <a16:creationId xmlns:a16="http://schemas.microsoft.com/office/drawing/2014/main" id="{5F70D9F8-4DDE-078C-551C-19D5C94C242D}"/>
                </a:ext>
              </a:extLst>
            </p:cNvPr>
            <p:cNvSpPr/>
            <p:nvPr/>
          </p:nvSpPr>
          <p:spPr>
            <a:xfrm>
              <a:off x="6080327" y="19722113"/>
              <a:ext cx="1029918" cy="1396607"/>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263" name="Picture 24" descr="ESP8255でSSD1306を駆動">
              <a:extLst>
                <a:ext uri="{FF2B5EF4-FFF2-40B4-BE49-F238E27FC236}">
                  <a16:creationId xmlns:a16="http://schemas.microsoft.com/office/drawing/2014/main" id="{CE6644B5-CF57-2CCD-C354-FEFC072DAF8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751" t="8366" r="23082" b="8935"/>
            <a:stretch/>
          </p:blipFill>
          <p:spPr bwMode="auto">
            <a:xfrm>
              <a:off x="6155644" y="20017140"/>
              <a:ext cx="414008" cy="355549"/>
            </a:xfrm>
            <a:prstGeom prst="rect">
              <a:avLst/>
            </a:prstGeom>
            <a:noFill/>
            <a:extLst>
              <a:ext uri="{909E8E84-426E-40DD-AFC4-6F175D3DCCD1}">
                <a14:hiddenFill xmlns:a14="http://schemas.microsoft.com/office/drawing/2010/main">
                  <a:solidFill>
                    <a:srgbClr val="FFFFFF"/>
                  </a:solidFill>
                </a14:hiddenFill>
              </a:ext>
            </a:extLst>
          </p:spPr>
        </p:pic>
        <p:sp>
          <p:nvSpPr>
            <p:cNvPr id="264" name="テキスト ボックス 263">
              <a:extLst>
                <a:ext uri="{FF2B5EF4-FFF2-40B4-BE49-F238E27FC236}">
                  <a16:creationId xmlns:a16="http://schemas.microsoft.com/office/drawing/2014/main" id="{12AADFCF-6F33-E586-11AC-92A050DB3959}"/>
                </a:ext>
              </a:extLst>
            </p:cNvPr>
            <p:cNvSpPr txBox="1"/>
            <p:nvPr/>
          </p:nvSpPr>
          <p:spPr>
            <a:xfrm>
              <a:off x="6559267" y="19977308"/>
              <a:ext cx="601355" cy="415498"/>
            </a:xfrm>
            <a:prstGeom prst="rect">
              <a:avLst/>
            </a:prstGeom>
            <a:noFill/>
          </p:spPr>
          <p:txBody>
            <a:bodyPr wrap="square" rtlCol="0">
              <a:spAutoFit/>
            </a:bodyPr>
            <a:lstStyle/>
            <a:p>
              <a:r>
                <a:rPr kumimoji="1" lang="en-US" altLang="ja-JP" sz="700" b="1" dirty="0"/>
                <a:t>O-LED </a:t>
              </a:r>
            </a:p>
            <a:p>
              <a:r>
                <a:rPr kumimoji="1" lang="en-US" altLang="ja-JP" sz="700" b="1" dirty="0"/>
                <a:t>Display</a:t>
              </a:r>
            </a:p>
            <a:p>
              <a:endParaRPr kumimoji="1" lang="en-US" altLang="ja-JP" sz="100" b="1" dirty="0"/>
            </a:p>
            <a:p>
              <a:r>
                <a:rPr kumimoji="1" lang="en-US" altLang="ja-JP" sz="600" dirty="0"/>
                <a:t>SSD1306 x 1</a:t>
              </a:r>
              <a:endParaRPr kumimoji="1" lang="en-US" altLang="ja-JP" sz="700" dirty="0"/>
            </a:p>
          </p:txBody>
        </p:sp>
        <p:sp>
          <p:nvSpPr>
            <p:cNvPr id="265" name="十字形 264">
              <a:extLst>
                <a:ext uri="{FF2B5EF4-FFF2-40B4-BE49-F238E27FC236}">
                  <a16:creationId xmlns:a16="http://schemas.microsoft.com/office/drawing/2014/main" id="{49EF4D60-829F-6296-E1D3-EDF4A0449C69}"/>
                </a:ext>
              </a:extLst>
            </p:cNvPr>
            <p:cNvSpPr/>
            <p:nvPr/>
          </p:nvSpPr>
          <p:spPr>
            <a:xfrm>
              <a:off x="6532133" y="204290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テキスト ボックス 265">
              <a:extLst>
                <a:ext uri="{FF2B5EF4-FFF2-40B4-BE49-F238E27FC236}">
                  <a16:creationId xmlns:a16="http://schemas.microsoft.com/office/drawing/2014/main" id="{DEB73E42-D5C9-8F2A-44E2-904002A3B209}"/>
                </a:ext>
              </a:extLst>
            </p:cNvPr>
            <p:cNvSpPr txBox="1"/>
            <p:nvPr/>
          </p:nvSpPr>
          <p:spPr>
            <a:xfrm>
              <a:off x="6097247" y="20640567"/>
              <a:ext cx="1062152" cy="430887"/>
            </a:xfrm>
            <a:prstGeom prst="rect">
              <a:avLst/>
            </a:prstGeom>
            <a:noFill/>
          </p:spPr>
          <p:txBody>
            <a:bodyPr wrap="square" rtlCol="0">
              <a:spAutoFit/>
            </a:bodyPr>
            <a:lstStyle/>
            <a:p>
              <a:pPr algn="ctr"/>
              <a:r>
                <a:rPr kumimoji="1" lang="en-US" altLang="ja-JP" sz="800" b="1" dirty="0"/>
                <a:t>Tactile Switch x 3</a:t>
              </a:r>
            </a:p>
            <a:p>
              <a:r>
                <a:rPr kumimoji="1" lang="en-US" altLang="ja-JP" sz="700" dirty="0"/>
                <a:t>( For switching</a:t>
              </a:r>
            </a:p>
            <a:p>
              <a:r>
                <a:rPr kumimoji="1" lang="en-US" altLang="ja-JP" sz="700" dirty="0"/>
                <a:t>                robot’s mode)</a:t>
              </a:r>
            </a:p>
          </p:txBody>
        </p:sp>
      </p:grpSp>
      <p:grpSp>
        <p:nvGrpSpPr>
          <p:cNvPr id="267" name="グループ化 266">
            <a:extLst>
              <a:ext uri="{FF2B5EF4-FFF2-40B4-BE49-F238E27FC236}">
                <a16:creationId xmlns:a16="http://schemas.microsoft.com/office/drawing/2014/main" id="{75080AD8-AEC0-DA78-44F6-37833CC9089D}"/>
              </a:ext>
            </a:extLst>
          </p:cNvPr>
          <p:cNvGrpSpPr/>
          <p:nvPr/>
        </p:nvGrpSpPr>
        <p:grpSpPr>
          <a:xfrm rot="2702922">
            <a:off x="3665057" y="18798360"/>
            <a:ext cx="215444" cy="809884"/>
            <a:chOff x="4478878" y="19161786"/>
            <a:chExt cx="215444" cy="497441"/>
          </a:xfrm>
        </p:grpSpPr>
        <p:sp>
          <p:nvSpPr>
            <p:cNvPr id="268" name="正方形/長方形 267">
              <a:extLst>
                <a:ext uri="{FF2B5EF4-FFF2-40B4-BE49-F238E27FC236}">
                  <a16:creationId xmlns:a16="http://schemas.microsoft.com/office/drawing/2014/main" id="{E3D5AF23-D362-0039-1762-19232BAB4220}"/>
                </a:ext>
              </a:extLst>
            </p:cNvPr>
            <p:cNvSpPr/>
            <p:nvPr/>
          </p:nvSpPr>
          <p:spPr>
            <a:xfrm rot="5400000">
              <a:off x="4358531" y="19374509"/>
              <a:ext cx="456524" cy="112912"/>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テキスト ボックス 268">
              <a:extLst>
                <a:ext uri="{FF2B5EF4-FFF2-40B4-BE49-F238E27FC236}">
                  <a16:creationId xmlns:a16="http://schemas.microsoft.com/office/drawing/2014/main" id="{7C9B9B5C-A8C8-ECD3-B563-4D5E56B92B0A}"/>
                </a:ext>
              </a:extLst>
            </p:cNvPr>
            <p:cNvSpPr txBox="1"/>
            <p:nvPr/>
          </p:nvSpPr>
          <p:spPr>
            <a:xfrm rot="16125886">
              <a:off x="4419865" y="19220799"/>
              <a:ext cx="333470"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270" name="グループ化 269">
            <a:extLst>
              <a:ext uri="{FF2B5EF4-FFF2-40B4-BE49-F238E27FC236}">
                <a16:creationId xmlns:a16="http://schemas.microsoft.com/office/drawing/2014/main" id="{B81D7EBD-8CFD-1EE0-0D9C-D46261705F01}"/>
              </a:ext>
            </a:extLst>
          </p:cNvPr>
          <p:cNvGrpSpPr/>
          <p:nvPr/>
        </p:nvGrpSpPr>
        <p:grpSpPr>
          <a:xfrm>
            <a:off x="3879020" y="18110716"/>
            <a:ext cx="1206017" cy="928105"/>
            <a:chOff x="2453964" y="18110429"/>
            <a:chExt cx="1206017" cy="928105"/>
          </a:xfrm>
        </p:grpSpPr>
        <p:sp>
          <p:nvSpPr>
            <p:cNvPr id="271" name="四角形: 角を丸くする 270">
              <a:extLst>
                <a:ext uri="{FF2B5EF4-FFF2-40B4-BE49-F238E27FC236}">
                  <a16:creationId xmlns:a16="http://schemas.microsoft.com/office/drawing/2014/main" id="{3E12D7C9-7AEA-0F18-95B1-C21BDFD1145C}"/>
                </a:ext>
              </a:extLst>
            </p:cNvPr>
            <p:cNvSpPr/>
            <p:nvPr/>
          </p:nvSpPr>
          <p:spPr>
            <a:xfrm>
              <a:off x="2453964" y="18110429"/>
              <a:ext cx="1206017" cy="92810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Main Controller</a:t>
              </a:r>
            </a:p>
            <a:p>
              <a:endParaRPr kumimoji="1" lang="en-US" altLang="ja-JP" sz="1050" b="1" dirty="0">
                <a:solidFill>
                  <a:schemeClr val="tx1"/>
                </a:solidFill>
              </a:endParaRPr>
            </a:p>
            <a:p>
              <a:endParaRPr kumimoji="1" lang="en-US" altLang="ja-JP" sz="1050" b="1" dirty="0">
                <a:solidFill>
                  <a:schemeClr val="tx1"/>
                </a:solidFill>
              </a:endParaRPr>
            </a:p>
            <a:p>
              <a:endParaRPr kumimoji="1" lang="en-US" altLang="ja-JP" sz="400" b="1" dirty="0">
                <a:solidFill>
                  <a:schemeClr val="tx1"/>
                </a:solidFill>
              </a:endParaRPr>
            </a:p>
            <a:p>
              <a:pPr algn="ctr"/>
              <a:br>
                <a:rPr kumimoji="1" lang="en-US" altLang="ja-JP" sz="1050" b="1" dirty="0">
                  <a:solidFill>
                    <a:schemeClr val="tx1"/>
                  </a:solidFill>
                </a:rPr>
              </a:br>
              <a:r>
                <a:rPr kumimoji="1" lang="en-US" altLang="ja-JP" sz="700" dirty="0">
                  <a:solidFill>
                    <a:schemeClr val="tx1"/>
                  </a:solidFill>
                </a:rPr>
                <a:t>Teensy 4.0</a:t>
              </a:r>
            </a:p>
            <a:p>
              <a:pPr algn="r"/>
              <a:endParaRPr kumimoji="1" lang="en-US" altLang="ja-JP" sz="600" dirty="0">
                <a:solidFill>
                  <a:schemeClr val="tx1"/>
                </a:solidFill>
              </a:endParaRPr>
            </a:p>
          </p:txBody>
        </p:sp>
        <p:pic>
          <p:nvPicPr>
            <p:cNvPr id="272" name="Picture 12" descr="Teensy® 4.0">
              <a:extLst>
                <a:ext uri="{FF2B5EF4-FFF2-40B4-BE49-F238E27FC236}">
                  <a16:creationId xmlns:a16="http://schemas.microsoft.com/office/drawing/2014/main" id="{458F9263-30DC-5866-FF9D-4F1445DAAF7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89309" y="18414972"/>
              <a:ext cx="906028" cy="440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3" name="グループ化 272">
            <a:extLst>
              <a:ext uri="{FF2B5EF4-FFF2-40B4-BE49-F238E27FC236}">
                <a16:creationId xmlns:a16="http://schemas.microsoft.com/office/drawing/2014/main" id="{83C255C1-DD51-972A-0C15-E789A12158B7}"/>
              </a:ext>
            </a:extLst>
          </p:cNvPr>
          <p:cNvGrpSpPr/>
          <p:nvPr/>
        </p:nvGrpSpPr>
        <p:grpSpPr>
          <a:xfrm>
            <a:off x="2833315" y="19158817"/>
            <a:ext cx="846030" cy="911888"/>
            <a:chOff x="2833315" y="19158817"/>
            <a:chExt cx="846030" cy="911888"/>
          </a:xfrm>
        </p:grpSpPr>
        <p:sp>
          <p:nvSpPr>
            <p:cNvPr id="274" name="四角形: 角を丸くする 273">
              <a:extLst>
                <a:ext uri="{FF2B5EF4-FFF2-40B4-BE49-F238E27FC236}">
                  <a16:creationId xmlns:a16="http://schemas.microsoft.com/office/drawing/2014/main" id="{671967E5-E343-00B7-F498-19D07B323042}"/>
                </a:ext>
              </a:extLst>
            </p:cNvPr>
            <p:cNvSpPr/>
            <p:nvPr/>
          </p:nvSpPr>
          <p:spPr>
            <a:xfrm>
              <a:off x="2833315" y="19158817"/>
              <a:ext cx="846030" cy="91188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800" b="1" dirty="0">
                  <a:solidFill>
                    <a:schemeClr val="tx1"/>
                  </a:solidFill>
                </a:rPr>
                <a:t>Wireless</a:t>
              </a:r>
            </a:p>
            <a:p>
              <a:pPr algn="ctr"/>
              <a:r>
                <a:rPr kumimoji="1" lang="en-US" altLang="ja-JP" sz="800" b="1" dirty="0">
                  <a:solidFill>
                    <a:schemeClr val="tx1"/>
                  </a:solidFill>
                </a:rPr>
                <a:t>Communication</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400" b="1" dirty="0">
                <a:solidFill>
                  <a:schemeClr val="tx1"/>
                </a:solidFill>
              </a:endParaRPr>
            </a:p>
            <a:p>
              <a:pPr algn="ctr"/>
              <a:endParaRPr kumimoji="1" lang="en-US" altLang="ja-JP" sz="8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Twelite UART</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275" name="Picture 44" descr="TWELITE UART-トワイライトユーアート - MONO-WIRELESS.COM">
              <a:extLst>
                <a:ext uri="{FF2B5EF4-FFF2-40B4-BE49-F238E27FC236}">
                  <a16:creationId xmlns:a16="http://schemas.microsoft.com/office/drawing/2014/main" id="{0DD29967-9E2A-3590-5D8A-F53DE8D07CA6}"/>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9682" t="12156" r="7560" b="9211"/>
            <a:stretch/>
          </p:blipFill>
          <p:spPr bwMode="auto">
            <a:xfrm>
              <a:off x="3024654" y="19478057"/>
              <a:ext cx="468649" cy="445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グループ化 275">
            <a:extLst>
              <a:ext uri="{FF2B5EF4-FFF2-40B4-BE49-F238E27FC236}">
                <a16:creationId xmlns:a16="http://schemas.microsoft.com/office/drawing/2014/main" id="{462A5F49-83B3-E61F-7526-AF734DBC53B0}"/>
              </a:ext>
            </a:extLst>
          </p:cNvPr>
          <p:cNvGrpSpPr/>
          <p:nvPr/>
        </p:nvGrpSpPr>
        <p:grpSpPr>
          <a:xfrm rot="5400000">
            <a:off x="3253853" y="14169154"/>
            <a:ext cx="215444" cy="768953"/>
            <a:chOff x="4482657" y="19186926"/>
            <a:chExt cx="215444" cy="472301"/>
          </a:xfrm>
        </p:grpSpPr>
        <p:sp>
          <p:nvSpPr>
            <p:cNvPr id="277" name="正方形/長方形 276">
              <a:extLst>
                <a:ext uri="{FF2B5EF4-FFF2-40B4-BE49-F238E27FC236}">
                  <a16:creationId xmlns:a16="http://schemas.microsoft.com/office/drawing/2014/main" id="{332220DE-9ED8-5D0D-8148-C9BE3C07EBD6}"/>
                </a:ext>
              </a:extLst>
            </p:cNvPr>
            <p:cNvSpPr/>
            <p:nvPr/>
          </p:nvSpPr>
          <p:spPr>
            <a:xfrm rot="5400000">
              <a:off x="4358531" y="19374509"/>
              <a:ext cx="456524" cy="112912"/>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テキスト ボックス 277">
              <a:extLst>
                <a:ext uri="{FF2B5EF4-FFF2-40B4-BE49-F238E27FC236}">
                  <a16:creationId xmlns:a16="http://schemas.microsoft.com/office/drawing/2014/main" id="{4DDB53CE-937A-D9A4-F51F-7B8F612438BB}"/>
                </a:ext>
              </a:extLst>
            </p:cNvPr>
            <p:cNvSpPr txBox="1"/>
            <p:nvPr/>
          </p:nvSpPr>
          <p:spPr>
            <a:xfrm rot="16167088">
              <a:off x="4423644" y="19245939"/>
              <a:ext cx="333470" cy="215444"/>
            </a:xfrm>
            <a:prstGeom prst="rect">
              <a:avLst/>
            </a:prstGeom>
            <a:noFill/>
          </p:spPr>
          <p:txBody>
            <a:bodyPr wrap="square" rtlCol="0">
              <a:spAutoFit/>
            </a:bodyPr>
            <a:lstStyle/>
            <a:p>
              <a:r>
                <a:rPr kumimoji="1" lang="en-US" altLang="ja-JP" sz="800" b="1" dirty="0">
                  <a:solidFill>
                    <a:schemeClr val="bg1"/>
                  </a:solidFill>
                </a:rPr>
                <a:t>UART</a:t>
              </a:r>
              <a:endParaRPr kumimoji="1" lang="ja-JP" altLang="en-US" sz="800" b="1" dirty="0">
                <a:solidFill>
                  <a:schemeClr val="bg1"/>
                </a:solidFill>
              </a:endParaRPr>
            </a:p>
          </p:txBody>
        </p:sp>
      </p:grpSp>
      <p:grpSp>
        <p:nvGrpSpPr>
          <p:cNvPr id="279" name="グループ化 278">
            <a:extLst>
              <a:ext uri="{FF2B5EF4-FFF2-40B4-BE49-F238E27FC236}">
                <a16:creationId xmlns:a16="http://schemas.microsoft.com/office/drawing/2014/main" id="{88F51A5D-037D-889E-A931-617FD88ED3DC}"/>
              </a:ext>
            </a:extLst>
          </p:cNvPr>
          <p:cNvGrpSpPr/>
          <p:nvPr/>
        </p:nvGrpSpPr>
        <p:grpSpPr>
          <a:xfrm>
            <a:off x="2390974" y="14479584"/>
            <a:ext cx="846030" cy="911888"/>
            <a:chOff x="2833315" y="18964086"/>
            <a:chExt cx="846030" cy="911888"/>
          </a:xfrm>
        </p:grpSpPr>
        <p:sp>
          <p:nvSpPr>
            <p:cNvPr id="280" name="四角形: 角を丸くする 279">
              <a:extLst>
                <a:ext uri="{FF2B5EF4-FFF2-40B4-BE49-F238E27FC236}">
                  <a16:creationId xmlns:a16="http://schemas.microsoft.com/office/drawing/2014/main" id="{A095FC00-F2DB-FEF7-36AA-6FB1934D9392}"/>
                </a:ext>
              </a:extLst>
            </p:cNvPr>
            <p:cNvSpPr/>
            <p:nvPr/>
          </p:nvSpPr>
          <p:spPr>
            <a:xfrm>
              <a:off x="2833315" y="18964086"/>
              <a:ext cx="846030" cy="91188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18000" rIns="18000" rtlCol="0" anchor="t"/>
            <a:lstStyle/>
            <a:p>
              <a:pPr algn="ctr"/>
              <a:r>
                <a:rPr kumimoji="1" lang="en-US" altLang="ja-JP" sz="800" b="1" dirty="0">
                  <a:solidFill>
                    <a:schemeClr val="tx1"/>
                  </a:solidFill>
                </a:rPr>
                <a:t>Wireless</a:t>
              </a:r>
            </a:p>
            <a:p>
              <a:pPr algn="ctr"/>
              <a:r>
                <a:rPr kumimoji="1" lang="en-US" altLang="ja-JP" sz="800" b="1" dirty="0">
                  <a:solidFill>
                    <a:schemeClr val="tx1"/>
                  </a:solidFill>
                </a:rPr>
                <a:t>Communication</a:t>
              </a:r>
            </a:p>
            <a:p>
              <a:endParaRPr kumimoji="1" lang="en-US" altLang="ja-JP" sz="400" b="1" dirty="0">
                <a:solidFill>
                  <a:schemeClr val="tx1"/>
                </a:solidFill>
              </a:endParaRPr>
            </a:p>
            <a:p>
              <a:endParaRPr kumimoji="1" lang="en-US" altLang="ja-JP" sz="100" b="1" dirty="0">
                <a:solidFill>
                  <a:schemeClr val="tx1"/>
                </a:solidFill>
              </a:endParaRPr>
            </a:p>
            <a:p>
              <a:pPr algn="ctr"/>
              <a:endParaRPr kumimoji="1" lang="en-US" altLang="ja-JP" sz="400" b="1" dirty="0">
                <a:solidFill>
                  <a:schemeClr val="tx1"/>
                </a:solidFill>
              </a:endParaRPr>
            </a:p>
            <a:p>
              <a:pPr algn="ctr"/>
              <a:endParaRPr kumimoji="1" lang="en-US" altLang="ja-JP" sz="400" b="1" dirty="0">
                <a:solidFill>
                  <a:schemeClr val="tx1"/>
                </a:solidFill>
              </a:endParaRPr>
            </a:p>
            <a:p>
              <a:pPr algn="ctr"/>
              <a:endParaRPr kumimoji="1" lang="en-US" altLang="ja-JP" sz="800" b="1" dirty="0">
                <a:solidFill>
                  <a:schemeClr val="tx1"/>
                </a:solidFill>
              </a:endParaRPr>
            </a:p>
            <a:p>
              <a:pPr algn="ctr"/>
              <a:br>
                <a:rPr kumimoji="1" lang="en-US" altLang="ja-JP" sz="900" b="1" dirty="0">
                  <a:solidFill>
                    <a:schemeClr val="tx1"/>
                  </a:solidFill>
                </a:rPr>
              </a:br>
              <a:r>
                <a:rPr kumimoji="1" lang="en-US" altLang="ja-JP" sz="600" dirty="0">
                  <a:solidFill>
                    <a:schemeClr val="tx1"/>
                  </a:solidFill>
                </a:rPr>
                <a:t>Twelite UART</a:t>
              </a:r>
            </a:p>
            <a:p>
              <a:pPr algn="r"/>
              <a:endParaRPr kumimoji="1" lang="en-US" altLang="ja-JP" sz="500" dirty="0">
                <a:solidFill>
                  <a:schemeClr val="tx1"/>
                </a:solidFill>
              </a:endParaRPr>
            </a:p>
            <a:p>
              <a:pPr algn="r"/>
              <a:endParaRPr kumimoji="1" lang="en-US" altLang="ja-JP" sz="400" dirty="0">
                <a:solidFill>
                  <a:schemeClr val="tx1"/>
                </a:solidFill>
              </a:endParaRPr>
            </a:p>
          </p:txBody>
        </p:sp>
        <p:pic>
          <p:nvPicPr>
            <p:cNvPr id="281" name="Picture 44" descr="TWELITE UART-トワイライトユーアート - MONO-WIRELESS.COM">
              <a:extLst>
                <a:ext uri="{FF2B5EF4-FFF2-40B4-BE49-F238E27FC236}">
                  <a16:creationId xmlns:a16="http://schemas.microsoft.com/office/drawing/2014/main" id="{7E8FD043-8F36-ABE4-CA75-C7BC7E230482}"/>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9682" t="12156" r="7560" b="9211"/>
            <a:stretch/>
          </p:blipFill>
          <p:spPr bwMode="auto">
            <a:xfrm>
              <a:off x="3024654" y="19301861"/>
              <a:ext cx="468649" cy="4452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2" name="グループ化 281">
            <a:extLst>
              <a:ext uri="{FF2B5EF4-FFF2-40B4-BE49-F238E27FC236}">
                <a16:creationId xmlns:a16="http://schemas.microsoft.com/office/drawing/2014/main" id="{EF603DB9-07E8-0B9D-72BD-DF71BB8EABFC}"/>
              </a:ext>
            </a:extLst>
          </p:cNvPr>
          <p:cNvGrpSpPr/>
          <p:nvPr/>
        </p:nvGrpSpPr>
        <p:grpSpPr>
          <a:xfrm>
            <a:off x="3597925" y="13699537"/>
            <a:ext cx="1206017" cy="928105"/>
            <a:chOff x="2453964" y="18110429"/>
            <a:chExt cx="1206017" cy="928105"/>
          </a:xfrm>
        </p:grpSpPr>
        <p:sp>
          <p:nvSpPr>
            <p:cNvPr id="283" name="四角形: 角を丸くする 282">
              <a:extLst>
                <a:ext uri="{FF2B5EF4-FFF2-40B4-BE49-F238E27FC236}">
                  <a16:creationId xmlns:a16="http://schemas.microsoft.com/office/drawing/2014/main" id="{03981538-81A1-C92B-B496-5A26A2A292F7}"/>
                </a:ext>
              </a:extLst>
            </p:cNvPr>
            <p:cNvSpPr/>
            <p:nvPr/>
          </p:nvSpPr>
          <p:spPr>
            <a:xfrm>
              <a:off x="2453964" y="18110429"/>
              <a:ext cx="1206017" cy="928105"/>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50" b="1" dirty="0">
                  <a:solidFill>
                    <a:schemeClr val="tx1"/>
                  </a:solidFill>
                </a:rPr>
                <a:t>Main Controller</a:t>
              </a:r>
            </a:p>
            <a:p>
              <a:endParaRPr kumimoji="1" lang="en-US" altLang="ja-JP" sz="1050" b="1" dirty="0">
                <a:solidFill>
                  <a:schemeClr val="tx1"/>
                </a:solidFill>
              </a:endParaRPr>
            </a:p>
            <a:p>
              <a:endParaRPr kumimoji="1" lang="en-US" altLang="ja-JP" sz="1050" b="1" dirty="0">
                <a:solidFill>
                  <a:schemeClr val="tx1"/>
                </a:solidFill>
              </a:endParaRPr>
            </a:p>
            <a:p>
              <a:endParaRPr kumimoji="1" lang="en-US" altLang="ja-JP" sz="400" b="1" dirty="0">
                <a:solidFill>
                  <a:schemeClr val="tx1"/>
                </a:solidFill>
              </a:endParaRPr>
            </a:p>
            <a:p>
              <a:pPr algn="ctr"/>
              <a:br>
                <a:rPr kumimoji="1" lang="en-US" altLang="ja-JP" sz="1050" b="1" dirty="0">
                  <a:solidFill>
                    <a:schemeClr val="tx1"/>
                  </a:solidFill>
                </a:rPr>
              </a:br>
              <a:r>
                <a:rPr kumimoji="1" lang="en-US" altLang="ja-JP" sz="700" dirty="0">
                  <a:solidFill>
                    <a:schemeClr val="tx1"/>
                  </a:solidFill>
                </a:rPr>
                <a:t>Teensy 4.0</a:t>
              </a:r>
            </a:p>
            <a:p>
              <a:pPr algn="r"/>
              <a:endParaRPr kumimoji="1" lang="en-US" altLang="ja-JP" sz="600" dirty="0">
                <a:solidFill>
                  <a:schemeClr val="tx1"/>
                </a:solidFill>
              </a:endParaRPr>
            </a:p>
          </p:txBody>
        </p:sp>
        <p:pic>
          <p:nvPicPr>
            <p:cNvPr id="284" name="Picture 12" descr="Teensy® 4.0">
              <a:extLst>
                <a:ext uri="{FF2B5EF4-FFF2-40B4-BE49-F238E27FC236}">
                  <a16:creationId xmlns:a16="http://schemas.microsoft.com/office/drawing/2014/main" id="{A620E0CB-0AEE-D3F4-DCEB-AD3A963DF77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89309" y="18414972"/>
              <a:ext cx="906028" cy="440239"/>
            </a:xfrm>
            <a:prstGeom prst="rect">
              <a:avLst/>
            </a:prstGeom>
            <a:noFill/>
            <a:extLst>
              <a:ext uri="{909E8E84-426E-40DD-AFC4-6F175D3DCCD1}">
                <a14:hiddenFill xmlns:a14="http://schemas.microsoft.com/office/drawing/2010/main">
                  <a:solidFill>
                    <a:srgbClr val="FFFFFF"/>
                  </a:solidFill>
                </a14:hiddenFill>
              </a:ext>
            </a:extLst>
          </p:spPr>
        </p:pic>
      </p:grpSp>
      <p:pic>
        <p:nvPicPr>
          <p:cNvPr id="285" name="Picture 46">
            <a:extLst>
              <a:ext uri="{FF2B5EF4-FFF2-40B4-BE49-F238E27FC236}">
                <a16:creationId xmlns:a16="http://schemas.microsoft.com/office/drawing/2014/main" id="{4A765610-C76A-04D5-0383-6528254123C7}"/>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8916" t="18784" r="14181" b="21620"/>
          <a:stretch/>
        </p:blipFill>
        <p:spPr bwMode="auto">
          <a:xfrm>
            <a:off x="5546126" y="15784436"/>
            <a:ext cx="912580" cy="707194"/>
          </a:xfrm>
          <a:prstGeom prst="rect">
            <a:avLst/>
          </a:prstGeom>
          <a:noFill/>
          <a:extLst>
            <a:ext uri="{909E8E84-426E-40DD-AFC4-6F175D3DCCD1}">
              <a14:hiddenFill xmlns:a14="http://schemas.microsoft.com/office/drawing/2010/main">
                <a:solidFill>
                  <a:srgbClr val="FFFFFF"/>
                </a:solidFill>
              </a14:hiddenFill>
            </a:ext>
          </a:extLst>
        </p:spPr>
      </p:pic>
      <p:grpSp>
        <p:nvGrpSpPr>
          <p:cNvPr id="286" name="グループ化 285">
            <a:extLst>
              <a:ext uri="{FF2B5EF4-FFF2-40B4-BE49-F238E27FC236}">
                <a16:creationId xmlns:a16="http://schemas.microsoft.com/office/drawing/2014/main" id="{DCDADF9A-0BCA-8FC0-2EC7-100148860ED9}"/>
              </a:ext>
            </a:extLst>
          </p:cNvPr>
          <p:cNvGrpSpPr/>
          <p:nvPr/>
        </p:nvGrpSpPr>
        <p:grpSpPr>
          <a:xfrm>
            <a:off x="6660706" y="15759057"/>
            <a:ext cx="959294" cy="912818"/>
            <a:chOff x="6244200" y="17698501"/>
            <a:chExt cx="959294" cy="912818"/>
          </a:xfrm>
        </p:grpSpPr>
        <p:sp>
          <p:nvSpPr>
            <p:cNvPr id="287" name="四角形: 角を丸くする 286">
              <a:extLst>
                <a:ext uri="{FF2B5EF4-FFF2-40B4-BE49-F238E27FC236}">
                  <a16:creationId xmlns:a16="http://schemas.microsoft.com/office/drawing/2014/main" id="{8C225F6C-C3C8-D661-1163-6577240802BB}"/>
                </a:ext>
              </a:extLst>
            </p:cNvPr>
            <p:cNvSpPr/>
            <p:nvPr/>
          </p:nvSpPr>
          <p:spPr>
            <a:xfrm>
              <a:off x="6244200" y="17698501"/>
              <a:ext cx="959294" cy="91281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050" b="1" dirty="0">
                  <a:solidFill>
                    <a:schemeClr val="tx1"/>
                  </a:solidFill>
                </a:rPr>
                <a:t>Solenoid</a:t>
              </a:r>
            </a:p>
            <a:p>
              <a:pPr algn="ctr"/>
              <a:endParaRPr kumimoji="1" lang="en-US" altLang="ja-JP" sz="105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300" b="1" dirty="0">
                <a:solidFill>
                  <a:schemeClr val="tx1"/>
                </a:solidFill>
              </a:endParaRPr>
            </a:p>
            <a:p>
              <a:pPr algn="ctr"/>
              <a:endParaRPr kumimoji="1" lang="en-US" altLang="ja-JP" sz="200" b="1" dirty="0">
                <a:solidFill>
                  <a:schemeClr val="tx1"/>
                </a:solidFill>
              </a:endParaRPr>
            </a:p>
            <a:p>
              <a:pPr algn="ctr"/>
              <a:r>
                <a:rPr kumimoji="1" lang="en-US" altLang="ja-JP" sz="800" dirty="0">
                  <a:solidFill>
                    <a:schemeClr val="tx1"/>
                  </a:solidFill>
                </a:rPr>
                <a:t>CB1037 x 1</a:t>
              </a:r>
              <a:endParaRPr kumimoji="1" lang="en-US" altLang="ja-JP" sz="1050" dirty="0">
                <a:solidFill>
                  <a:schemeClr val="tx1"/>
                </a:solidFill>
              </a:endParaRPr>
            </a:p>
            <a:p>
              <a:endParaRPr kumimoji="1" lang="en-US" altLang="ja-JP" sz="700" dirty="0">
                <a:solidFill>
                  <a:schemeClr val="tx1"/>
                </a:solidFill>
              </a:endParaRPr>
            </a:p>
          </p:txBody>
        </p:sp>
        <p:pic>
          <p:nvPicPr>
            <p:cNvPr id="288" name="Picture 20" descr="CB1037 ソレノイドショップ タカハ">
              <a:extLst>
                <a:ext uri="{FF2B5EF4-FFF2-40B4-BE49-F238E27FC236}">
                  <a16:creationId xmlns:a16="http://schemas.microsoft.com/office/drawing/2014/main" id="{E51AD265-745A-EDB6-2CEB-A0EA5BCA271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617" t="18333" r="9622" b="27793"/>
            <a:stretch/>
          </p:blipFill>
          <p:spPr bwMode="auto">
            <a:xfrm>
              <a:off x="6408522" y="17965098"/>
              <a:ext cx="639238" cy="442769"/>
            </a:xfrm>
            <a:prstGeom prst="rect">
              <a:avLst/>
            </a:prstGeom>
            <a:noFill/>
            <a:extLst>
              <a:ext uri="{909E8E84-426E-40DD-AFC4-6F175D3DCCD1}">
                <a14:hiddenFill xmlns:a14="http://schemas.microsoft.com/office/drawing/2010/main">
                  <a:solidFill>
                    <a:srgbClr val="FFFFFF"/>
                  </a:solidFill>
                </a14:hiddenFill>
              </a:ext>
            </a:extLst>
          </p:spPr>
        </p:pic>
      </p:grpSp>
      <p:sp>
        <p:nvSpPr>
          <p:cNvPr id="289" name="矢印: 下 288">
            <a:extLst>
              <a:ext uri="{FF2B5EF4-FFF2-40B4-BE49-F238E27FC236}">
                <a16:creationId xmlns:a16="http://schemas.microsoft.com/office/drawing/2014/main" id="{E2F8C309-7F8F-5382-5C4A-EAE47D454018}"/>
              </a:ext>
            </a:extLst>
          </p:cNvPr>
          <p:cNvSpPr/>
          <p:nvPr/>
        </p:nvSpPr>
        <p:spPr>
          <a:xfrm rot="5400000">
            <a:off x="6799743" y="15339380"/>
            <a:ext cx="189219" cy="509394"/>
          </a:xfrm>
          <a:prstGeom prst="downArrow">
            <a:avLst>
              <a:gd name="adj1" fmla="val 56052"/>
              <a:gd name="adj2" fmla="val 5000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90" name="グループ化 289">
            <a:extLst>
              <a:ext uri="{FF2B5EF4-FFF2-40B4-BE49-F238E27FC236}">
                <a16:creationId xmlns:a16="http://schemas.microsoft.com/office/drawing/2014/main" id="{E8E6C401-7831-C22A-1984-24C14FC6BA7A}"/>
              </a:ext>
            </a:extLst>
          </p:cNvPr>
          <p:cNvGrpSpPr/>
          <p:nvPr/>
        </p:nvGrpSpPr>
        <p:grpSpPr>
          <a:xfrm>
            <a:off x="7293302" y="13430252"/>
            <a:ext cx="253916" cy="2308577"/>
            <a:chOff x="1348552" y="19162493"/>
            <a:chExt cx="253916" cy="1902385"/>
          </a:xfrm>
        </p:grpSpPr>
        <p:sp>
          <p:nvSpPr>
            <p:cNvPr id="291" name="矢印: 下 290">
              <a:extLst>
                <a:ext uri="{FF2B5EF4-FFF2-40B4-BE49-F238E27FC236}">
                  <a16:creationId xmlns:a16="http://schemas.microsoft.com/office/drawing/2014/main" id="{4B439B5F-5EC2-81BA-EE00-EF634839F51A}"/>
                </a:ext>
              </a:extLst>
            </p:cNvPr>
            <p:cNvSpPr/>
            <p:nvPr/>
          </p:nvSpPr>
          <p:spPr>
            <a:xfrm>
              <a:off x="1409742" y="19162493"/>
              <a:ext cx="133350" cy="1902385"/>
            </a:xfrm>
            <a:prstGeom prst="downArrow">
              <a:avLst>
                <a:gd name="adj1" fmla="val 88094"/>
                <a:gd name="adj2" fmla="val 42858"/>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2" name="テキスト ボックス 291">
              <a:extLst>
                <a:ext uri="{FF2B5EF4-FFF2-40B4-BE49-F238E27FC236}">
                  <a16:creationId xmlns:a16="http://schemas.microsoft.com/office/drawing/2014/main" id="{6B0B3B89-7F39-F1D2-09CF-FE95BAF59685}"/>
                </a:ext>
              </a:extLst>
            </p:cNvPr>
            <p:cNvSpPr txBox="1"/>
            <p:nvPr/>
          </p:nvSpPr>
          <p:spPr>
            <a:xfrm rot="5400000">
              <a:off x="1054573" y="20064529"/>
              <a:ext cx="841873" cy="253916"/>
            </a:xfrm>
            <a:prstGeom prst="rect">
              <a:avLst/>
            </a:prstGeom>
            <a:noFill/>
          </p:spPr>
          <p:txBody>
            <a:bodyPr wrap="square" rtlCol="0">
              <a:spAutoFit/>
            </a:bodyPr>
            <a:lstStyle/>
            <a:p>
              <a:r>
                <a:rPr kumimoji="1" lang="en-US" altLang="ja-JP" sz="1050" b="1" dirty="0">
                  <a:solidFill>
                    <a:schemeClr val="bg1"/>
                  </a:solidFill>
                </a:rPr>
                <a:t>About  48V</a:t>
              </a:r>
              <a:endParaRPr kumimoji="1" lang="ja-JP" altLang="en-US" sz="1050" b="1" dirty="0">
                <a:solidFill>
                  <a:schemeClr val="bg1"/>
                </a:solidFill>
              </a:endParaRPr>
            </a:p>
          </p:txBody>
        </p:sp>
      </p:grpSp>
      <p:grpSp>
        <p:nvGrpSpPr>
          <p:cNvPr id="293" name="グループ化 292">
            <a:extLst>
              <a:ext uri="{FF2B5EF4-FFF2-40B4-BE49-F238E27FC236}">
                <a16:creationId xmlns:a16="http://schemas.microsoft.com/office/drawing/2014/main" id="{BF994AD8-04E8-331E-BC07-22DD8F733B73}"/>
              </a:ext>
            </a:extLst>
          </p:cNvPr>
          <p:cNvGrpSpPr/>
          <p:nvPr/>
        </p:nvGrpSpPr>
        <p:grpSpPr>
          <a:xfrm>
            <a:off x="5026393" y="12444281"/>
            <a:ext cx="2593607" cy="1095384"/>
            <a:chOff x="5026393" y="12444281"/>
            <a:chExt cx="2593607" cy="1095384"/>
          </a:xfrm>
        </p:grpSpPr>
        <p:grpSp>
          <p:nvGrpSpPr>
            <p:cNvPr id="294" name="グループ化 293">
              <a:extLst>
                <a:ext uri="{FF2B5EF4-FFF2-40B4-BE49-F238E27FC236}">
                  <a16:creationId xmlns:a16="http://schemas.microsoft.com/office/drawing/2014/main" id="{51E28356-F8CF-5EB1-6842-F236A89D0981}"/>
                </a:ext>
              </a:extLst>
            </p:cNvPr>
            <p:cNvGrpSpPr/>
            <p:nvPr/>
          </p:nvGrpSpPr>
          <p:grpSpPr>
            <a:xfrm>
              <a:off x="5026393" y="12444281"/>
              <a:ext cx="2593607" cy="1095384"/>
              <a:chOff x="5026393" y="12444281"/>
              <a:chExt cx="2593607" cy="1095384"/>
            </a:xfrm>
          </p:grpSpPr>
          <p:sp>
            <p:nvSpPr>
              <p:cNvPr id="296" name="四角形: 角を丸くする 295">
                <a:extLst>
                  <a:ext uri="{FF2B5EF4-FFF2-40B4-BE49-F238E27FC236}">
                    <a16:creationId xmlns:a16="http://schemas.microsoft.com/office/drawing/2014/main" id="{85DC5E5A-614A-CFB3-F7E3-2709B9DBED86}"/>
                  </a:ext>
                </a:extLst>
              </p:cNvPr>
              <p:cNvSpPr/>
              <p:nvPr/>
            </p:nvSpPr>
            <p:spPr>
              <a:xfrm>
                <a:off x="5026393" y="12444281"/>
                <a:ext cx="2593607" cy="1095384"/>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000" b="1" dirty="0">
                    <a:solidFill>
                      <a:schemeClr val="tx1"/>
                    </a:solidFill>
                  </a:rPr>
                  <a:t>Drive Circuit Board : </a:t>
                </a:r>
                <a:r>
                  <a:rPr kumimoji="1" lang="en-US" altLang="ja-JP" sz="600" b="1" dirty="0">
                    <a:solidFill>
                      <a:schemeClr val="tx1"/>
                    </a:solidFill>
                  </a:rPr>
                  <a:t>Kicker System And Motor Driver</a:t>
                </a:r>
                <a:endParaRPr kumimoji="1" lang="en-US" altLang="ja-JP" sz="1000" b="1" dirty="0">
                  <a:solidFill>
                    <a:schemeClr val="tx1"/>
                  </a:solidFill>
                </a:endParaRPr>
              </a:p>
              <a:p>
                <a:endParaRPr kumimoji="1" lang="en-US" altLang="ja-JP" sz="600" dirty="0">
                  <a:solidFill>
                    <a:schemeClr val="tx1"/>
                  </a:solidFill>
                </a:endParaRPr>
              </a:p>
              <a:p>
                <a:pPr algn="r"/>
                <a:endParaRPr kumimoji="1" lang="en-US" altLang="ja-JP" sz="500" dirty="0">
                  <a:solidFill>
                    <a:schemeClr val="tx1"/>
                  </a:solidFill>
                </a:endParaRPr>
              </a:p>
            </p:txBody>
          </p:sp>
          <p:grpSp>
            <p:nvGrpSpPr>
              <p:cNvPr id="297" name="グループ化 296">
                <a:extLst>
                  <a:ext uri="{FF2B5EF4-FFF2-40B4-BE49-F238E27FC236}">
                    <a16:creationId xmlns:a16="http://schemas.microsoft.com/office/drawing/2014/main" id="{25EB6190-DF00-FCE7-3319-5317239B5AE6}"/>
                  </a:ext>
                </a:extLst>
              </p:cNvPr>
              <p:cNvGrpSpPr/>
              <p:nvPr/>
            </p:nvGrpSpPr>
            <p:grpSpPr>
              <a:xfrm>
                <a:off x="6068550" y="12727868"/>
                <a:ext cx="629625" cy="768998"/>
                <a:chOff x="5108709" y="12727868"/>
                <a:chExt cx="629625" cy="768998"/>
              </a:xfrm>
            </p:grpSpPr>
            <p:sp>
              <p:nvSpPr>
                <p:cNvPr id="301" name="四角形: 角を丸くする 300">
                  <a:extLst>
                    <a:ext uri="{FF2B5EF4-FFF2-40B4-BE49-F238E27FC236}">
                      <a16:creationId xmlns:a16="http://schemas.microsoft.com/office/drawing/2014/main" id="{81A7EDA8-404A-9832-A83E-63FF1F2D72CA}"/>
                    </a:ext>
                  </a:extLst>
                </p:cNvPr>
                <p:cNvSpPr/>
                <p:nvPr/>
              </p:nvSpPr>
              <p:spPr>
                <a:xfrm>
                  <a:off x="5108709" y="12727868"/>
                  <a:ext cx="629625" cy="7689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Sub Controller</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endParaRPr kumimoji="1" lang="en-US" altLang="ja-JP" sz="700" dirty="0">
                    <a:solidFill>
                      <a:schemeClr val="tx1"/>
                    </a:solidFill>
                  </a:endParaRPr>
                </a:p>
                <a:p>
                  <a:pPr algn="ctr"/>
                  <a:br>
                    <a:rPr kumimoji="1" lang="en-US" altLang="ja-JP" sz="700" b="1" dirty="0">
                      <a:solidFill>
                        <a:schemeClr val="tx1"/>
                      </a:solidFill>
                    </a:rPr>
                  </a:br>
                  <a:r>
                    <a:rPr kumimoji="1" lang="en-US" altLang="ja-JP" sz="500" dirty="0">
                      <a:solidFill>
                        <a:schemeClr val="tx1"/>
                      </a:solidFill>
                    </a:rPr>
                    <a:t>RP2040 ZERO</a:t>
                  </a:r>
                  <a:endParaRPr kumimoji="1" lang="en-US" altLang="ja-JP" sz="300" dirty="0">
                    <a:solidFill>
                      <a:schemeClr val="tx1"/>
                    </a:solidFill>
                  </a:endParaRPr>
                </a:p>
                <a:p>
                  <a:pPr algn="r"/>
                  <a:endParaRPr kumimoji="1" lang="en-US" altLang="ja-JP" sz="300" dirty="0">
                    <a:solidFill>
                      <a:schemeClr val="tx1"/>
                    </a:solidFill>
                  </a:endParaRPr>
                </a:p>
                <a:p>
                  <a:pPr algn="r"/>
                  <a:endParaRPr kumimoji="1" lang="en-US" altLang="ja-JP" sz="200" dirty="0">
                    <a:solidFill>
                      <a:schemeClr val="tx1"/>
                    </a:solidFill>
                  </a:endParaRPr>
                </a:p>
              </p:txBody>
            </p:sp>
            <p:pic>
              <p:nvPicPr>
                <p:cNvPr id="302" name="Picture 30" descr="Waveshare RP2040-Zero">
                  <a:extLst>
                    <a:ext uri="{FF2B5EF4-FFF2-40B4-BE49-F238E27FC236}">
                      <a16:creationId xmlns:a16="http://schemas.microsoft.com/office/drawing/2014/main" id="{71760020-CBE8-67C7-75CD-BF0A1F123634}"/>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8098" t="26285" r="19990" b="23543"/>
                <a:stretch/>
              </p:blipFill>
              <p:spPr bwMode="auto">
                <a:xfrm>
                  <a:off x="5155981" y="12906604"/>
                  <a:ext cx="530908" cy="430237"/>
                </a:xfrm>
                <a:prstGeom prst="rect">
                  <a:avLst/>
                </a:prstGeom>
                <a:noFill/>
                <a:extLst>
                  <a:ext uri="{909E8E84-426E-40DD-AFC4-6F175D3DCCD1}">
                    <a14:hiddenFill xmlns:a14="http://schemas.microsoft.com/office/drawing/2010/main">
                      <a:solidFill>
                        <a:srgbClr val="FFFFFF"/>
                      </a:solidFill>
                    </a14:hiddenFill>
                  </a:ext>
                </a:extLst>
              </p:spPr>
            </p:pic>
          </p:grpSp>
          <p:sp>
            <p:nvSpPr>
              <p:cNvPr id="298" name="四角形: 角を丸くする 297">
                <a:extLst>
                  <a:ext uri="{FF2B5EF4-FFF2-40B4-BE49-F238E27FC236}">
                    <a16:creationId xmlns:a16="http://schemas.microsoft.com/office/drawing/2014/main" id="{C1A4CBA5-F20F-7BAC-936D-BE30767281A9}"/>
                  </a:ext>
                </a:extLst>
              </p:cNvPr>
              <p:cNvSpPr/>
              <p:nvPr/>
            </p:nvSpPr>
            <p:spPr>
              <a:xfrm>
                <a:off x="5067299" y="12727869"/>
                <a:ext cx="891135" cy="7689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800" b="1" dirty="0">
                    <a:solidFill>
                      <a:schemeClr val="tx1"/>
                    </a:solidFill>
                  </a:rPr>
                  <a:t>Kicker System</a:t>
                </a:r>
              </a:p>
              <a:p>
                <a:endParaRPr kumimoji="1" lang="en-US" altLang="ja-JP" sz="100" dirty="0">
                  <a:solidFill>
                    <a:schemeClr val="tx1"/>
                  </a:solidFill>
                </a:endParaRPr>
              </a:p>
              <a:p>
                <a:endParaRPr kumimoji="1" lang="en-US" altLang="ja-JP" sz="200" dirty="0">
                  <a:solidFill>
                    <a:schemeClr val="tx1"/>
                  </a:solidFill>
                </a:endParaRPr>
              </a:p>
              <a:p>
                <a:r>
                  <a:rPr kumimoji="1" lang="en-US" altLang="ja-JP" sz="600" dirty="0">
                    <a:solidFill>
                      <a:schemeClr val="tx1"/>
                    </a:solidFill>
                  </a:rPr>
                  <a:t>(Please look at</a:t>
                </a:r>
              </a:p>
              <a:p>
                <a:r>
                  <a:rPr kumimoji="1" lang="en-US" altLang="ja-JP" sz="600" dirty="0">
                    <a:solidFill>
                      <a:schemeClr val="tx1"/>
                    </a:solidFill>
                  </a:rPr>
                  <a:t> “Kicker System And Research About </a:t>
                </a:r>
                <a:r>
                  <a:rPr kumimoji="1" lang="ja-JP" altLang="en-US" sz="600" dirty="0">
                    <a:solidFill>
                      <a:schemeClr val="tx1"/>
                    </a:solidFill>
                  </a:rPr>
                  <a:t>　　   </a:t>
                </a:r>
                <a:r>
                  <a:rPr kumimoji="1" lang="en-US" altLang="ja-JP" sz="600" dirty="0">
                    <a:solidFill>
                      <a:schemeClr val="tx1"/>
                    </a:solidFill>
                  </a:rPr>
                  <a:t>Voltage &amp; Capacity Of Capacitors”)</a:t>
                </a:r>
                <a:endParaRPr kumimoji="1" lang="en-US" altLang="ja-JP" sz="200" dirty="0">
                  <a:solidFill>
                    <a:schemeClr val="tx1"/>
                  </a:solidFill>
                </a:endParaRPr>
              </a:p>
            </p:txBody>
          </p:sp>
          <p:cxnSp>
            <p:nvCxnSpPr>
              <p:cNvPr id="299" name="直線コネクタ 298">
                <a:extLst>
                  <a:ext uri="{FF2B5EF4-FFF2-40B4-BE49-F238E27FC236}">
                    <a16:creationId xmlns:a16="http://schemas.microsoft.com/office/drawing/2014/main" id="{6D20C4F4-51AF-0756-C469-18739EB63511}"/>
                  </a:ext>
                </a:extLst>
              </p:cNvPr>
              <p:cNvCxnSpPr/>
              <p:nvPr/>
            </p:nvCxnSpPr>
            <p:spPr>
              <a:xfrm>
                <a:off x="6011759" y="12717388"/>
                <a:ext cx="0" cy="768998"/>
              </a:xfrm>
              <a:prstGeom prst="line">
                <a:avLst/>
              </a:prstGeom>
              <a:ln w="9525">
                <a:solidFill>
                  <a:schemeClr val="tx1">
                    <a:lumMod val="75000"/>
                    <a:lumOff val="25000"/>
                  </a:schemeClr>
                </a:solidFill>
              </a:ln>
            </p:spPr>
            <p:style>
              <a:lnRef idx="2">
                <a:schemeClr val="dk1"/>
              </a:lnRef>
              <a:fillRef idx="0">
                <a:schemeClr val="dk1"/>
              </a:fillRef>
              <a:effectRef idx="1">
                <a:schemeClr val="dk1"/>
              </a:effectRef>
              <a:fontRef idx="minor">
                <a:schemeClr val="tx1"/>
              </a:fontRef>
            </p:style>
          </p:cxnSp>
          <p:sp>
            <p:nvSpPr>
              <p:cNvPr id="300" name="四角形: 角を丸くする 299">
                <a:extLst>
                  <a:ext uri="{FF2B5EF4-FFF2-40B4-BE49-F238E27FC236}">
                    <a16:creationId xmlns:a16="http://schemas.microsoft.com/office/drawing/2014/main" id="{EB6AA06E-29AC-AA09-F265-544F82289F37}"/>
                  </a:ext>
                </a:extLst>
              </p:cNvPr>
              <p:cNvSpPr/>
              <p:nvPr/>
            </p:nvSpPr>
            <p:spPr>
              <a:xfrm>
                <a:off x="6754664" y="12733026"/>
                <a:ext cx="808483" cy="768998"/>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600" b="1" dirty="0">
                    <a:solidFill>
                      <a:schemeClr val="tx1"/>
                    </a:solidFill>
                  </a:rPr>
                  <a:t>Motor Driver</a:t>
                </a:r>
              </a:p>
              <a:p>
                <a:endParaRPr kumimoji="1" lang="en-US" altLang="ja-JP" sz="700" b="1" dirty="0">
                  <a:solidFill>
                    <a:schemeClr val="tx1"/>
                  </a:solidFill>
                </a:endParaRPr>
              </a:p>
              <a:p>
                <a:endParaRPr kumimoji="1" lang="en-US" altLang="ja-JP" sz="200" b="1" dirty="0">
                  <a:solidFill>
                    <a:schemeClr val="tx1"/>
                  </a:solidFill>
                </a:endParaRPr>
              </a:p>
              <a:p>
                <a:pPr algn="ctr"/>
                <a:endParaRPr kumimoji="1" lang="en-US" altLang="ja-JP" sz="700" b="1" dirty="0">
                  <a:solidFill>
                    <a:schemeClr val="tx1"/>
                  </a:solidFill>
                </a:endParaRPr>
              </a:p>
              <a:p>
                <a:pPr algn="ctr"/>
                <a:r>
                  <a:rPr kumimoji="1" lang="ja-JP" altLang="en-US" sz="700" dirty="0">
                    <a:solidFill>
                      <a:schemeClr val="tx1"/>
                    </a:solidFill>
                  </a:rPr>
                  <a:t>　</a:t>
                </a:r>
                <a:endParaRPr kumimoji="1" lang="en-US" altLang="ja-JP" sz="700" dirty="0">
                  <a:solidFill>
                    <a:schemeClr val="tx1"/>
                  </a:solidFill>
                </a:endParaRPr>
              </a:p>
              <a:p>
                <a:pPr algn="ctr"/>
                <a:r>
                  <a:rPr kumimoji="1" lang="en-US" altLang="ja-JP" sz="700" b="1" dirty="0">
                    <a:solidFill>
                      <a:schemeClr val="tx1"/>
                    </a:solidFill>
                  </a:rPr>
                  <a:t>     </a:t>
                </a:r>
                <a:r>
                  <a:rPr kumimoji="1" lang="ja-JP" altLang="en-US" sz="700" b="1" dirty="0">
                    <a:solidFill>
                      <a:schemeClr val="tx1"/>
                    </a:solidFill>
                  </a:rPr>
                  <a:t>　         ｘ</a:t>
                </a:r>
                <a:r>
                  <a:rPr kumimoji="1" lang="en-US" altLang="ja-JP" sz="700" b="1" dirty="0">
                    <a:solidFill>
                      <a:schemeClr val="tx1"/>
                    </a:solidFill>
                  </a:rPr>
                  <a:t>4  </a:t>
                </a:r>
              </a:p>
              <a:p>
                <a:pPr algn="ctr"/>
                <a:r>
                  <a:rPr kumimoji="1" lang="en-US" altLang="ja-JP" sz="100" b="1" dirty="0">
                    <a:solidFill>
                      <a:schemeClr val="tx1"/>
                    </a:solidFill>
                  </a:rPr>
                  <a:t> </a:t>
                </a:r>
                <a:br>
                  <a:rPr kumimoji="1" lang="en-US" altLang="ja-JP" sz="700" b="1" dirty="0">
                    <a:solidFill>
                      <a:schemeClr val="tx1"/>
                    </a:solidFill>
                  </a:rPr>
                </a:br>
                <a:r>
                  <a:rPr kumimoji="1" lang="en-US" altLang="ja-JP" sz="500" dirty="0">
                    <a:solidFill>
                      <a:schemeClr val="tx1"/>
                    </a:solidFill>
                  </a:rPr>
                  <a:t>IC : VNH5019A-E</a:t>
                </a:r>
                <a:endParaRPr kumimoji="1" lang="en-US" altLang="ja-JP" sz="300" dirty="0">
                  <a:solidFill>
                    <a:schemeClr val="tx1"/>
                  </a:solidFill>
                </a:endParaRPr>
              </a:p>
              <a:p>
                <a:pPr algn="r"/>
                <a:endParaRPr kumimoji="1" lang="en-US" altLang="ja-JP" sz="300" dirty="0">
                  <a:solidFill>
                    <a:schemeClr val="tx1"/>
                  </a:solidFill>
                </a:endParaRPr>
              </a:p>
              <a:p>
                <a:pPr algn="r"/>
                <a:endParaRPr kumimoji="1" lang="en-US" altLang="ja-JP" sz="200" dirty="0">
                  <a:solidFill>
                    <a:schemeClr val="tx1"/>
                  </a:solidFill>
                </a:endParaRPr>
              </a:p>
            </p:txBody>
          </p:sp>
        </p:grpSp>
        <p:pic>
          <p:nvPicPr>
            <p:cNvPr id="295" name="Picture 34" descr="モータードライバーIC VNH5019A-E">
              <a:extLst>
                <a:ext uri="{FF2B5EF4-FFF2-40B4-BE49-F238E27FC236}">
                  <a16:creationId xmlns:a16="http://schemas.microsoft.com/office/drawing/2014/main" id="{70EB31E1-2146-4EFE-AAD3-212E3578954B}"/>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32982" t="23196" r="32644" b="25388"/>
            <a:stretch/>
          </p:blipFill>
          <p:spPr bwMode="auto">
            <a:xfrm>
              <a:off x="6891289" y="12947956"/>
              <a:ext cx="357274" cy="400791"/>
            </a:xfrm>
            <a:prstGeom prst="rect">
              <a:avLst/>
            </a:prstGeom>
            <a:noFill/>
            <a:extLst>
              <a:ext uri="{909E8E84-426E-40DD-AFC4-6F175D3DCCD1}">
                <a14:hiddenFill xmlns:a14="http://schemas.microsoft.com/office/drawing/2010/main">
                  <a:solidFill>
                    <a:srgbClr val="FFFFFF"/>
                  </a:solidFill>
                </a14:hiddenFill>
              </a:ext>
            </a:extLst>
          </p:spPr>
        </p:pic>
      </p:grpSp>
      <p:pic>
        <p:nvPicPr>
          <p:cNvPr id="303" name="Picture 56">
            <a:extLst>
              <a:ext uri="{FF2B5EF4-FFF2-40B4-BE49-F238E27FC236}">
                <a16:creationId xmlns:a16="http://schemas.microsoft.com/office/drawing/2014/main" id="{82794F1C-6218-A19F-A7F3-6378171D840E}"/>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8205" t="25722" r="20107" b="22157"/>
          <a:stretch/>
        </p:blipFill>
        <p:spPr bwMode="auto">
          <a:xfrm>
            <a:off x="236081" y="12817761"/>
            <a:ext cx="1980191" cy="1673063"/>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60">
            <a:extLst>
              <a:ext uri="{FF2B5EF4-FFF2-40B4-BE49-F238E27FC236}">
                <a16:creationId xmlns:a16="http://schemas.microsoft.com/office/drawing/2014/main" id="{B7E2BDD3-19BE-DAC7-6B71-E94FE0BF8BE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74565" y="19239414"/>
            <a:ext cx="1505801" cy="2091475"/>
          </a:xfrm>
          <a:prstGeom prst="rect">
            <a:avLst/>
          </a:prstGeom>
          <a:noFill/>
          <a:extLst>
            <a:ext uri="{909E8E84-426E-40DD-AFC4-6F175D3DCCD1}">
              <a14:hiddenFill xmlns:a14="http://schemas.microsoft.com/office/drawing/2010/main">
                <a:solidFill>
                  <a:srgbClr val="FFFFFF"/>
                </a:solidFill>
              </a14:hiddenFill>
            </a:ext>
          </a:extLst>
        </p:spPr>
      </p:pic>
      <p:sp>
        <p:nvSpPr>
          <p:cNvPr id="305" name="テキスト ボックス 304">
            <a:extLst>
              <a:ext uri="{FF2B5EF4-FFF2-40B4-BE49-F238E27FC236}">
                <a16:creationId xmlns:a16="http://schemas.microsoft.com/office/drawing/2014/main" id="{3A804A89-2287-2609-E48D-D53CF69E66B5}"/>
              </a:ext>
            </a:extLst>
          </p:cNvPr>
          <p:cNvSpPr txBox="1"/>
          <p:nvPr/>
        </p:nvSpPr>
        <p:spPr>
          <a:xfrm>
            <a:off x="7855363" y="4247748"/>
            <a:ext cx="4264562" cy="1261884"/>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1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Omnidirectional Vision System</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positioned the camera facing upwards and placed an omnidirectional mirror at the top of an acrylic pipe.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By doing this, we can capture a 360-degree view from the robot without using multiple cameras, significantly simplifying control compared to using multiple cameras.</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are using OpenMV as camera module. It is programmed with MicroPython. </a:t>
            </a:r>
            <a:endParaRPr kumimoji="1" lang="en-US" altLang="ja-JP" sz="800" dirty="0">
              <a:latin typeface="+mj-ea"/>
              <a:ea typeface="+mj-ea"/>
              <a:cs typeface="Cascadia Code" panose="020B0609020000020004" pitchFamily="49" charset="0"/>
            </a:endParaRPr>
          </a:p>
        </p:txBody>
      </p:sp>
      <p:sp>
        <p:nvSpPr>
          <p:cNvPr id="306" name="テキスト ボックス 305">
            <a:extLst>
              <a:ext uri="{FF2B5EF4-FFF2-40B4-BE49-F238E27FC236}">
                <a16:creationId xmlns:a16="http://schemas.microsoft.com/office/drawing/2014/main" id="{5C7D926F-4A58-A087-525C-1F905393BB92}"/>
              </a:ext>
            </a:extLst>
          </p:cNvPr>
          <p:cNvSpPr txBox="1"/>
          <p:nvPr/>
        </p:nvSpPr>
        <p:spPr>
          <a:xfrm>
            <a:off x="16678890" y="9417826"/>
            <a:ext cx="4460032" cy="1892826"/>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C.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Main Board (Robot.2)</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board is equipped with a Teensy 4.0 as the main microcontroller, an L3GD20H and a BNO055 as IMU sensors, an OpenMV camera, an SSD1306 display, and TSSP58038 sensors for ball detection.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There are eight</a:t>
            </a:r>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IR sensors installed to calculate the ball's angle using vector processing.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Two gyro sensors are installed to ensure redundancy in case one fails during the match.</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Additionally, the display allows us to check the sensor values and to change the robot's mode without connecting it to a computer, making adjustments to the robot more easily.</a:t>
            </a:r>
          </a:p>
        </p:txBody>
      </p:sp>
      <p:sp>
        <p:nvSpPr>
          <p:cNvPr id="307" name="テキスト ボックス 306">
            <a:extLst>
              <a:ext uri="{FF2B5EF4-FFF2-40B4-BE49-F238E27FC236}">
                <a16:creationId xmlns:a16="http://schemas.microsoft.com/office/drawing/2014/main" id="{81938074-0C62-9F80-B11C-AEF8CC2BB8EE}"/>
              </a:ext>
            </a:extLst>
          </p:cNvPr>
          <p:cNvSpPr txBox="1"/>
          <p:nvPr/>
        </p:nvSpPr>
        <p:spPr>
          <a:xfrm>
            <a:off x="16711434" y="11364658"/>
            <a:ext cx="4267018" cy="815608"/>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D.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Motor Driver : DSR-1202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(Robot.2)</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We have adopted the DSR-1202 from the Japanese manufacturer DAISEN. It supports high current and can be easily used by connecting to the microcontroller via UART.</a:t>
            </a:r>
          </a:p>
        </p:txBody>
      </p:sp>
      <p:sp>
        <p:nvSpPr>
          <p:cNvPr id="308" name="テキスト ボックス 307">
            <a:extLst>
              <a:ext uri="{FF2B5EF4-FFF2-40B4-BE49-F238E27FC236}">
                <a16:creationId xmlns:a16="http://schemas.microsoft.com/office/drawing/2014/main" id="{323AAA0F-88F0-E106-6FE9-656FC468C548}"/>
              </a:ext>
            </a:extLst>
          </p:cNvPr>
          <p:cNvSpPr txBox="1"/>
          <p:nvPr/>
        </p:nvSpPr>
        <p:spPr>
          <a:xfrm>
            <a:off x="16736834" y="12174331"/>
            <a:ext cx="4460032" cy="1508105"/>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E.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Kicker Board (Robot.2)</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We use the XL6009 voltage boost IC to step up the voltage to approximately 47V.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For noise reduction, during kicking, we utilize a P channel  MOSFET to isolate the kicker circuit from all other circuits, effectively suppressing noise.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The circuit is equipped with two 50V 4700μF charging capacitors.</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For details, check the [ Data / Results / Discussion ] section )</a:t>
            </a:r>
          </a:p>
        </p:txBody>
      </p:sp>
      <p:pic>
        <p:nvPicPr>
          <p:cNvPr id="309" name="Picture 2">
            <a:extLst>
              <a:ext uri="{FF2B5EF4-FFF2-40B4-BE49-F238E27FC236}">
                <a16:creationId xmlns:a16="http://schemas.microsoft.com/office/drawing/2014/main" id="{8DD61542-346D-F0A1-87C5-0616836AC1DB}"/>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9496" t="12784" r="22329" b="24678"/>
          <a:stretch/>
        </p:blipFill>
        <p:spPr bwMode="auto">
          <a:xfrm>
            <a:off x="244192" y="17150044"/>
            <a:ext cx="1976392" cy="2124635"/>
          </a:xfrm>
          <a:prstGeom prst="rect">
            <a:avLst/>
          </a:prstGeom>
          <a:noFill/>
          <a:extLst>
            <a:ext uri="{909E8E84-426E-40DD-AFC4-6F175D3DCCD1}">
              <a14:hiddenFill xmlns:a14="http://schemas.microsoft.com/office/drawing/2010/main">
                <a:solidFill>
                  <a:srgbClr val="FFFFFF"/>
                </a:solidFill>
              </a14:hiddenFill>
            </a:ext>
          </a:extLst>
        </p:spPr>
      </p:pic>
      <p:sp>
        <p:nvSpPr>
          <p:cNvPr id="310" name="テキスト ボックス 309">
            <a:extLst>
              <a:ext uri="{FF2B5EF4-FFF2-40B4-BE49-F238E27FC236}">
                <a16:creationId xmlns:a16="http://schemas.microsoft.com/office/drawing/2014/main" id="{CA355826-2921-C279-65E7-2ABC221E4580}"/>
              </a:ext>
            </a:extLst>
          </p:cNvPr>
          <p:cNvSpPr txBox="1"/>
          <p:nvPr/>
        </p:nvSpPr>
        <p:spPr>
          <a:xfrm>
            <a:off x="21252930" y="6781259"/>
            <a:ext cx="4662988" cy="3647152"/>
          </a:xfrm>
          <a:prstGeom prst="rect">
            <a:avLst/>
          </a:prstGeom>
          <a:noFill/>
        </p:spPr>
        <p:txBody>
          <a:bodyPr wrap="square" rtlCol="0">
            <a:spAutoFit/>
          </a:bodyPr>
          <a:lstStyle/>
          <a:p>
            <a:r>
              <a:rPr lang="en-US" altLang="ja-JP" sz="1200" b="1" dirty="0">
                <a:latin typeface="Cascadia Code" panose="020B0609020000020004" pitchFamily="49" charset="0"/>
                <a:ea typeface="Cascadia Code" panose="020B0609020000020004" pitchFamily="49" charset="0"/>
                <a:cs typeface="Cascadia Code" panose="020B0609020000020004" pitchFamily="49" charset="0"/>
              </a:rPr>
              <a:t>&gt;</a:t>
            </a:r>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 Improvement of Ball Access Time </a:t>
            </a:r>
          </a:p>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       through Ball Tracking Algorithm Enhancement</a:t>
            </a:r>
            <a:endParaRPr lang="en-US" altLang="ja-JP" sz="1050" b="1" dirty="0">
              <a:latin typeface="gg sans"/>
            </a:endParaRP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During the national competition, we identified the following issues with our ball tracking algorithm: Lack of distance-based control between the robot and the ball resulted in excessive rounding, leading to delayed ball access.</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To address these issues, we developed the following ball tracking algorithm:</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In the diagram on the right, we define Ball Angle as the angle of the ball relative to the robot, and Move Direction as the actual angle of movement of the robot.</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lphaUcPeriod"/>
            </a:pPr>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When the robot is close to the ball </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(Fig.B-1)</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Move in the tangential direction to the ball (= Ball Angle + 90) to approach the ball.</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B.</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When the robot is far from the ball </a:t>
            </a: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(Fig.B-2)</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Add a constant (= Ball Angle + X) to move towards the ball.</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By doing these, the robot can approach to it shorter way than before, and colliding with the ball is almost nothing, so own-goal was decreasing.</a:t>
            </a:r>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11" name="テキスト ボックス 310">
            <a:extLst>
              <a:ext uri="{FF2B5EF4-FFF2-40B4-BE49-F238E27FC236}">
                <a16:creationId xmlns:a16="http://schemas.microsoft.com/office/drawing/2014/main" id="{D6F77847-AE3D-2EC8-E24F-256B94AC89FE}"/>
              </a:ext>
            </a:extLst>
          </p:cNvPr>
          <p:cNvSpPr txBox="1"/>
          <p:nvPr/>
        </p:nvSpPr>
        <p:spPr>
          <a:xfrm>
            <a:off x="21266156" y="2829895"/>
            <a:ext cx="5990418" cy="3631763"/>
          </a:xfrm>
          <a:prstGeom prst="rect">
            <a:avLst/>
          </a:prstGeom>
          <a:noFill/>
        </p:spPr>
        <p:txBody>
          <a:bodyPr wrap="square" rtlCol="0">
            <a:spAutoFit/>
          </a:bodyPr>
          <a:lstStyle/>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&gt; Improvement of the shape of the Line Sensor</a:t>
            </a:r>
          </a:p>
          <a:p>
            <a:endParaRPr lang="en-US" altLang="ja-JP" sz="800" b="1"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cs typeface="Cascadia Code" panose="020B0609020000020004" pitchFamily="49" charset="0"/>
              </a:rPr>
              <a:t>During the Japan Open 2024, we identified the following issues with our line sensors: </a:t>
            </a:r>
          </a:p>
          <a:p>
            <a:r>
              <a:rPr lang="ja-JP" altLang="en-US" sz="900" b="0" i="0" dirty="0">
                <a:effectLst/>
                <a:latin typeface="Cascadia Code" panose="020B0609020000020004" pitchFamily="49" charset="0"/>
                <a:cs typeface="Cascadia Code" panose="020B0609020000020004" pitchFamily="49" charset="0"/>
              </a:rPr>
              <a:t>・</a:t>
            </a:r>
            <a:r>
              <a:rPr lang="en-US" altLang="ja-JP" sz="900" b="1" i="0" dirty="0">
                <a:effectLst/>
                <a:latin typeface="Cascadia Code" panose="020B0609020000020004" pitchFamily="49" charset="0"/>
                <a:cs typeface="Cascadia Code" panose="020B0609020000020004" pitchFamily="49" charset="0"/>
              </a:rPr>
              <a:t>It was taking too much time </a:t>
            </a:r>
            <a:r>
              <a:rPr lang="en-US" altLang="ja-JP" sz="900" b="0" i="0" dirty="0">
                <a:effectLst/>
                <a:latin typeface="Cascadia Code" panose="020B0609020000020004" pitchFamily="49" charset="0"/>
                <a:cs typeface="Cascadia Code" panose="020B0609020000020004" pitchFamily="49" charset="0"/>
              </a:rPr>
              <a:t>for the sensors to detect the white line after the robot has crossed it. </a:t>
            </a:r>
          </a:p>
          <a:p>
            <a:r>
              <a:rPr lang="ja-JP" altLang="en-US" sz="900" b="0" i="0" dirty="0">
                <a:effectLst/>
                <a:latin typeface="Cascadia Code" panose="020B0609020000020004" pitchFamily="49" charset="0"/>
                <a:cs typeface="Cascadia Code" panose="020B0609020000020004" pitchFamily="49" charset="0"/>
              </a:rPr>
              <a:t>・</a:t>
            </a:r>
            <a:r>
              <a:rPr lang="en-US" altLang="ja-JP" sz="900" b="1" i="0" dirty="0">
                <a:effectLst/>
                <a:latin typeface="Cascadia Code" panose="020B0609020000020004" pitchFamily="49" charset="0"/>
                <a:cs typeface="Cascadia Code" panose="020B0609020000020004" pitchFamily="49" charset="0"/>
              </a:rPr>
              <a:t>Poor color compatibility </a:t>
            </a:r>
            <a:r>
              <a:rPr lang="en-US" altLang="ja-JP" sz="900" b="0" i="0" dirty="0">
                <a:effectLst/>
                <a:latin typeface="Cascadia Code" panose="020B0609020000020004" pitchFamily="49" charset="0"/>
                <a:cs typeface="Cascadia Code" panose="020B0609020000020004" pitchFamily="49" charset="0"/>
              </a:rPr>
              <a:t>between the sensors and the white line leads to erroneous detections. </a:t>
            </a:r>
          </a:p>
          <a:p>
            <a:endParaRPr lang="en-US" altLang="ja-JP" sz="900" b="0" i="0" dirty="0">
              <a:effectLst/>
              <a:latin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cs typeface="Cascadia Code" panose="020B0609020000020004" pitchFamily="49" charset="0"/>
              </a:rPr>
              <a:t>To address these issues, we implemented the following improvements.</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000" b="1" i="0" dirty="0">
                <a:effectLst/>
                <a:latin typeface="Cascadia Code" panose="020B0609020000020004" pitchFamily="49" charset="0"/>
                <a:cs typeface="Cascadia Code" panose="020B0609020000020004" pitchFamily="49" charset="0"/>
              </a:rPr>
              <a:t>・</a:t>
            </a:r>
            <a:r>
              <a:rPr lang="en-US" altLang="ja-JP" sz="1000" b="1" i="0" dirty="0">
                <a:effectLst/>
                <a:latin typeface="Cascadia Code" panose="020B0609020000020004" pitchFamily="49" charset="0"/>
                <a:cs typeface="Cascadia Code" panose="020B0609020000020004" pitchFamily="49" charset="0"/>
              </a:rPr>
              <a:t>Changing the type of the Sensor </a:t>
            </a:r>
          </a:p>
          <a:p>
            <a:r>
              <a:rPr lang="en-US" altLang="ja-JP" sz="900" b="0" i="0" dirty="0">
                <a:effectLst/>
                <a:latin typeface="Cascadia Code" panose="020B0609020000020004" pitchFamily="49" charset="0"/>
                <a:cs typeface="Cascadia Code" panose="020B0609020000020004" pitchFamily="49" charset="0"/>
              </a:rPr>
              <a:t> As we mentioned earlier, poor color compatibility between the sensors and the white line leaded to erroneous detections, so we have changed the sensor to NJL7502S. By changing the sensor, we can sufficiently detect the difference in response between white and green, enabling us to detect white lines and reduce occurrences of out-of-bounds.</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000" b="1" i="0" dirty="0">
                <a:effectLst/>
                <a:latin typeface="Cascadia Code" panose="020B0609020000020004" pitchFamily="49" charset="0"/>
                <a:cs typeface="Cascadia Code" panose="020B0609020000020004" pitchFamily="49" charset="0"/>
              </a:rPr>
              <a:t>・</a:t>
            </a:r>
            <a:r>
              <a:rPr lang="en-US" altLang="ja-JP" sz="1000" b="1" i="0" dirty="0">
                <a:effectLst/>
                <a:latin typeface="Cascadia Code" panose="020B0609020000020004" pitchFamily="49" charset="0"/>
                <a:cs typeface="Cascadia Code" panose="020B0609020000020004" pitchFamily="49" charset="0"/>
              </a:rPr>
              <a:t>Changing the shape of the line sensor (Fig.A) </a:t>
            </a:r>
            <a:br>
              <a:rPr lang="en-US" altLang="ja-JP" sz="900" i="0" dirty="0">
                <a:effectLst/>
                <a:latin typeface="Cascadia Code" panose="020B0609020000020004" pitchFamily="49" charset="0"/>
                <a:cs typeface="Cascadia Code" panose="020B0609020000020004" pitchFamily="49" charset="0"/>
              </a:rPr>
            </a:br>
            <a:r>
              <a:rPr lang="ja-JP" altLang="en-US" sz="900" dirty="0">
                <a:latin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cs typeface="Cascadia Code" panose="020B0609020000020004" pitchFamily="49" charset="0"/>
              </a:rPr>
              <a:t>We added new sensors to the left, right, and rear in addition to the central circular line sensor. This allows the robot to immediately detect the white line when it crosses over it.</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ja-JP" altLang="en-US" sz="1000" b="1" i="0" dirty="0">
                <a:effectLst/>
                <a:latin typeface="Cascadia Code" panose="020B0609020000020004" pitchFamily="49" charset="0"/>
                <a:cs typeface="Cascadia Code" panose="020B0609020000020004" pitchFamily="49" charset="0"/>
              </a:rPr>
              <a:t>・</a:t>
            </a:r>
            <a:r>
              <a:rPr lang="en-US" altLang="ja-JP" sz="1000" b="1" i="0" dirty="0">
                <a:effectLst/>
                <a:latin typeface="Cascadia Code" panose="020B0609020000020004" pitchFamily="49" charset="0"/>
                <a:cs typeface="Cascadia Code" panose="020B0609020000020004" pitchFamily="49" charset="0"/>
              </a:rPr>
              <a:t>Increasing the number of the sensor ports</a:t>
            </a:r>
            <a:br>
              <a:rPr lang="en-US" altLang="ja-JP" sz="900" b="0" i="0" dirty="0">
                <a:effectLst/>
                <a:latin typeface="Cascadia Code" panose="020B0609020000020004" pitchFamily="49" charset="0"/>
                <a:cs typeface="Cascadia Code" panose="020B0609020000020004" pitchFamily="49" charset="0"/>
              </a:rPr>
            </a:br>
            <a:r>
              <a:rPr lang="ja-JP" altLang="en-US" sz="900" dirty="0">
                <a:latin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cs typeface="Cascadia Code" panose="020B0609020000020004" pitchFamily="49" charset="0"/>
              </a:rPr>
              <a:t>For the circular line sensor, reading values from each sensor allows us to estimate the current position of the reacting white line.</a:t>
            </a:r>
            <a:endPar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12" name="テキスト ボックス 311">
            <a:extLst>
              <a:ext uri="{FF2B5EF4-FFF2-40B4-BE49-F238E27FC236}">
                <a16:creationId xmlns:a16="http://schemas.microsoft.com/office/drawing/2014/main" id="{DD914CC3-0C61-B669-4110-C5C42DFE4CC6}"/>
              </a:ext>
            </a:extLst>
          </p:cNvPr>
          <p:cNvSpPr txBox="1"/>
          <p:nvPr/>
        </p:nvSpPr>
        <p:spPr>
          <a:xfrm>
            <a:off x="7908050" y="2454253"/>
            <a:ext cx="13112953" cy="369332"/>
          </a:xfrm>
          <a:prstGeom prst="rect">
            <a:avLst/>
          </a:prstGeom>
          <a:noFill/>
        </p:spPr>
        <p:txBody>
          <a:bodyPr wrap="square" rtlCol="0">
            <a:spAutoFit/>
          </a:bodyPr>
          <a:lstStyle/>
          <a:p>
            <a:r>
              <a:rPr lang="en-US" altLang="ja-JP" b="1" dirty="0">
                <a:latin typeface="Cascadia Code" panose="020B0609020000020004" pitchFamily="49" charset="0"/>
                <a:cs typeface="Cascadia Code" panose="020B0609020000020004" pitchFamily="49" charset="0"/>
              </a:rPr>
              <a:t>【Robots’ Overview / Descriptions Of The Installed Parts 】</a:t>
            </a:r>
          </a:p>
        </p:txBody>
      </p:sp>
      <p:pic>
        <p:nvPicPr>
          <p:cNvPr id="313" name="Picture 4">
            <a:extLst>
              <a:ext uri="{FF2B5EF4-FFF2-40B4-BE49-F238E27FC236}">
                <a16:creationId xmlns:a16="http://schemas.microsoft.com/office/drawing/2014/main" id="{112C4DF2-F52D-94B3-8AE4-35F6BF75CE1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1444" y="14467254"/>
            <a:ext cx="1688576" cy="2345341"/>
          </a:xfrm>
          <a:prstGeom prst="rect">
            <a:avLst/>
          </a:prstGeom>
          <a:noFill/>
          <a:extLst>
            <a:ext uri="{909E8E84-426E-40DD-AFC4-6F175D3DCCD1}">
              <a14:hiddenFill xmlns:a14="http://schemas.microsoft.com/office/drawing/2010/main">
                <a:solidFill>
                  <a:srgbClr val="FFFFFF"/>
                </a:solidFill>
              </a14:hiddenFill>
            </a:ext>
          </a:extLst>
        </p:spPr>
      </p:pic>
      <p:cxnSp>
        <p:nvCxnSpPr>
          <p:cNvPr id="314" name="直線コネクタ 313">
            <a:extLst>
              <a:ext uri="{FF2B5EF4-FFF2-40B4-BE49-F238E27FC236}">
                <a16:creationId xmlns:a16="http://schemas.microsoft.com/office/drawing/2014/main" id="{873968EC-425C-7A9E-C7CD-26EC7C7AF5BE}"/>
              </a:ext>
            </a:extLst>
          </p:cNvPr>
          <p:cNvCxnSpPr>
            <a:cxnSpLocks/>
          </p:cNvCxnSpPr>
          <p:nvPr/>
        </p:nvCxnSpPr>
        <p:spPr>
          <a:xfrm>
            <a:off x="24063744"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315" name="テキスト ボックス 314">
            <a:extLst>
              <a:ext uri="{FF2B5EF4-FFF2-40B4-BE49-F238E27FC236}">
                <a16:creationId xmlns:a16="http://schemas.microsoft.com/office/drawing/2014/main" id="{86A842A9-0CD0-911E-4D9F-4D9218738B3F}"/>
              </a:ext>
            </a:extLst>
          </p:cNvPr>
          <p:cNvSpPr txBox="1"/>
          <p:nvPr/>
        </p:nvSpPr>
        <p:spPr>
          <a:xfrm rot="16200000">
            <a:off x="23628150" y="554935"/>
            <a:ext cx="1384997" cy="400110"/>
          </a:xfrm>
          <a:prstGeom prst="rect">
            <a:avLst/>
          </a:prstGeom>
          <a:noFill/>
        </p:spPr>
        <p:txBody>
          <a:bodyPr wrap="square" rtlCol="0">
            <a:spAutoFit/>
          </a:bodyPr>
          <a:lstStyle/>
          <a:p>
            <a:r>
              <a:rPr kumimoji="1" lang="en-US" altLang="ja-JP" sz="2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SPONSERS</a:t>
            </a:r>
            <a:endParaRPr kumimoji="1" lang="ja-JP" altLang="en-US" sz="20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endParaRPr>
          </a:p>
        </p:txBody>
      </p:sp>
      <p:cxnSp>
        <p:nvCxnSpPr>
          <p:cNvPr id="316" name="直線コネクタ 315">
            <a:extLst>
              <a:ext uri="{FF2B5EF4-FFF2-40B4-BE49-F238E27FC236}">
                <a16:creationId xmlns:a16="http://schemas.microsoft.com/office/drawing/2014/main" id="{E914B06B-D174-82A1-AD60-60D62CD820E2}"/>
              </a:ext>
            </a:extLst>
          </p:cNvPr>
          <p:cNvCxnSpPr>
            <a:cxnSpLocks/>
          </p:cNvCxnSpPr>
          <p:nvPr/>
        </p:nvCxnSpPr>
        <p:spPr>
          <a:xfrm>
            <a:off x="24575779" y="113289"/>
            <a:ext cx="0" cy="1295141"/>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aphicFrame>
        <p:nvGraphicFramePr>
          <p:cNvPr id="317" name="グラフ 316">
            <a:extLst>
              <a:ext uri="{FF2B5EF4-FFF2-40B4-BE49-F238E27FC236}">
                <a16:creationId xmlns:a16="http://schemas.microsoft.com/office/drawing/2014/main" id="{EC6B418F-5BF1-03E6-2796-4D0B9533D722}"/>
              </a:ext>
            </a:extLst>
          </p:cNvPr>
          <p:cNvGraphicFramePr>
            <a:graphicFrameLocks/>
          </p:cNvGraphicFramePr>
          <p:nvPr>
            <p:extLst>
              <p:ext uri="{D42A27DB-BD31-4B8C-83A1-F6EECF244321}">
                <p14:modId xmlns:p14="http://schemas.microsoft.com/office/powerpoint/2010/main" val="560976781"/>
              </p:ext>
            </p:extLst>
          </p:nvPr>
        </p:nvGraphicFramePr>
        <p:xfrm>
          <a:off x="14141278" y="17047401"/>
          <a:ext cx="4267452" cy="2254846"/>
        </p:xfrm>
        <a:graphic>
          <a:graphicData uri="http://schemas.openxmlformats.org/drawingml/2006/chart">
            <c:chart xmlns:c="http://schemas.openxmlformats.org/drawingml/2006/chart" xmlns:r="http://schemas.openxmlformats.org/officeDocument/2006/relationships" r:id="rId38"/>
          </a:graphicData>
        </a:graphic>
      </p:graphicFrame>
      <p:grpSp>
        <p:nvGrpSpPr>
          <p:cNvPr id="318" name="グループ化 317">
            <a:extLst>
              <a:ext uri="{FF2B5EF4-FFF2-40B4-BE49-F238E27FC236}">
                <a16:creationId xmlns:a16="http://schemas.microsoft.com/office/drawing/2014/main" id="{154FE4B4-8E36-F4CC-A2D1-6ABFFCDF959F}"/>
              </a:ext>
            </a:extLst>
          </p:cNvPr>
          <p:cNvGrpSpPr/>
          <p:nvPr/>
        </p:nvGrpSpPr>
        <p:grpSpPr>
          <a:xfrm>
            <a:off x="25763067" y="7057983"/>
            <a:ext cx="4561256" cy="1809412"/>
            <a:chOff x="25773574" y="7497741"/>
            <a:chExt cx="4561256" cy="1809412"/>
          </a:xfrm>
        </p:grpSpPr>
        <p:grpSp>
          <p:nvGrpSpPr>
            <p:cNvPr id="319" name="グループ化 318">
              <a:extLst>
                <a:ext uri="{FF2B5EF4-FFF2-40B4-BE49-F238E27FC236}">
                  <a16:creationId xmlns:a16="http://schemas.microsoft.com/office/drawing/2014/main" id="{380DC431-1125-DB00-7AD1-88A06B964858}"/>
                </a:ext>
              </a:extLst>
            </p:cNvPr>
            <p:cNvGrpSpPr/>
            <p:nvPr/>
          </p:nvGrpSpPr>
          <p:grpSpPr>
            <a:xfrm>
              <a:off x="25773574" y="7497741"/>
              <a:ext cx="4561256" cy="1537452"/>
              <a:chOff x="-1766279" y="851375"/>
              <a:chExt cx="14607931" cy="4923861"/>
            </a:xfrm>
          </p:grpSpPr>
          <p:sp>
            <p:nvSpPr>
              <p:cNvPr id="321" name="フローチャート: 結合子 320">
                <a:extLst>
                  <a:ext uri="{FF2B5EF4-FFF2-40B4-BE49-F238E27FC236}">
                    <a16:creationId xmlns:a16="http://schemas.microsoft.com/office/drawing/2014/main" id="{9A71A25C-0545-EA2E-ECAB-B61FFE3CABEB}"/>
                  </a:ext>
                </a:extLst>
              </p:cNvPr>
              <p:cNvSpPr/>
              <p:nvPr/>
            </p:nvSpPr>
            <p:spPr>
              <a:xfrm>
                <a:off x="3200889" y="3820838"/>
                <a:ext cx="653142" cy="653142"/>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2" name="直線コネクタ 321">
                <a:extLst>
                  <a:ext uri="{FF2B5EF4-FFF2-40B4-BE49-F238E27FC236}">
                    <a16:creationId xmlns:a16="http://schemas.microsoft.com/office/drawing/2014/main" id="{13F12375-ACA1-E7B7-96A8-BC187964D535}"/>
                  </a:ext>
                </a:extLst>
              </p:cNvPr>
              <p:cNvCxnSpPr>
                <a:cxnSpLocks/>
              </p:cNvCxnSpPr>
              <p:nvPr/>
            </p:nvCxnSpPr>
            <p:spPr>
              <a:xfrm flipH="1">
                <a:off x="2897316" y="3306797"/>
                <a:ext cx="882555" cy="1083273"/>
              </a:xfrm>
              <a:prstGeom prst="line">
                <a:avLst/>
              </a:prstGeom>
              <a:ln>
                <a:tailEnd type="none"/>
              </a:ln>
            </p:spPr>
            <p:style>
              <a:lnRef idx="2">
                <a:schemeClr val="accent1"/>
              </a:lnRef>
              <a:fillRef idx="0">
                <a:schemeClr val="accent1"/>
              </a:fillRef>
              <a:effectRef idx="1">
                <a:schemeClr val="accent1"/>
              </a:effectRef>
              <a:fontRef idx="minor">
                <a:schemeClr val="tx1"/>
              </a:fontRef>
            </p:style>
          </p:cxnSp>
          <p:sp>
            <p:nvSpPr>
              <p:cNvPr id="323" name="フローチャート: 結合子 322">
                <a:extLst>
                  <a:ext uri="{FF2B5EF4-FFF2-40B4-BE49-F238E27FC236}">
                    <a16:creationId xmlns:a16="http://schemas.microsoft.com/office/drawing/2014/main" id="{A7105621-D171-FED0-94A8-72C72CF5F838}"/>
                  </a:ext>
                </a:extLst>
              </p:cNvPr>
              <p:cNvSpPr/>
              <p:nvPr/>
            </p:nvSpPr>
            <p:spPr>
              <a:xfrm rot="1511532">
                <a:off x="1170987" y="2240052"/>
                <a:ext cx="1393370" cy="139337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フローチャート: 結合子 323">
                <a:extLst>
                  <a:ext uri="{FF2B5EF4-FFF2-40B4-BE49-F238E27FC236}">
                    <a16:creationId xmlns:a16="http://schemas.microsoft.com/office/drawing/2014/main" id="{5DFBF8A3-F976-DE19-045B-AE67C541CDE3}"/>
                  </a:ext>
                </a:extLst>
              </p:cNvPr>
              <p:cNvSpPr/>
              <p:nvPr/>
            </p:nvSpPr>
            <p:spPr>
              <a:xfrm rot="1631113">
                <a:off x="6931764" y="2204452"/>
                <a:ext cx="653141" cy="653141"/>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フローチャート: 結合子 324">
                <a:extLst>
                  <a:ext uri="{FF2B5EF4-FFF2-40B4-BE49-F238E27FC236}">
                    <a16:creationId xmlns:a16="http://schemas.microsoft.com/office/drawing/2014/main" id="{56DAD550-4001-5DF0-40DA-888B2F1C95FB}"/>
                  </a:ext>
                </a:extLst>
              </p:cNvPr>
              <p:cNvSpPr/>
              <p:nvPr/>
            </p:nvSpPr>
            <p:spPr>
              <a:xfrm rot="20823923">
                <a:off x="4900927" y="2205125"/>
                <a:ext cx="1393370" cy="139337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6" name="直線コネクタ 325">
                <a:extLst>
                  <a:ext uri="{FF2B5EF4-FFF2-40B4-BE49-F238E27FC236}">
                    <a16:creationId xmlns:a16="http://schemas.microsoft.com/office/drawing/2014/main" id="{6A1B824A-1BEA-3E35-EF20-05A4260BC569}"/>
                  </a:ext>
                </a:extLst>
              </p:cNvPr>
              <p:cNvCxnSpPr>
                <a:cxnSpLocks/>
              </p:cNvCxnSpPr>
              <p:nvPr/>
            </p:nvCxnSpPr>
            <p:spPr>
              <a:xfrm>
                <a:off x="6846677" y="2186005"/>
                <a:ext cx="169124" cy="842396"/>
              </a:xfrm>
              <a:prstGeom prst="line">
                <a:avLst/>
              </a:prstGeom>
              <a:ln>
                <a:tailEnd type="none"/>
              </a:ln>
            </p:spPr>
            <p:style>
              <a:lnRef idx="2">
                <a:schemeClr val="accent1"/>
              </a:lnRef>
              <a:fillRef idx="0">
                <a:schemeClr val="accent1"/>
              </a:fillRef>
              <a:effectRef idx="1">
                <a:schemeClr val="accent1"/>
              </a:effectRef>
              <a:fontRef idx="minor">
                <a:schemeClr val="tx1"/>
              </a:fontRef>
            </p:style>
          </p:cxnSp>
          <p:sp>
            <p:nvSpPr>
              <p:cNvPr id="327" name="フローチャート: 結合子 326">
                <a:extLst>
                  <a:ext uri="{FF2B5EF4-FFF2-40B4-BE49-F238E27FC236}">
                    <a16:creationId xmlns:a16="http://schemas.microsoft.com/office/drawing/2014/main" id="{FFCA47E6-AA50-53A2-4CE4-A7ACF46C64A3}"/>
                  </a:ext>
                </a:extLst>
              </p:cNvPr>
              <p:cNvSpPr/>
              <p:nvPr/>
            </p:nvSpPr>
            <p:spPr>
              <a:xfrm rot="21037964">
                <a:off x="10281637" y="1660234"/>
                <a:ext cx="653142" cy="653142"/>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8" name="直線コネクタ 327">
                <a:extLst>
                  <a:ext uri="{FF2B5EF4-FFF2-40B4-BE49-F238E27FC236}">
                    <a16:creationId xmlns:a16="http://schemas.microsoft.com/office/drawing/2014/main" id="{5193E16C-EDA7-8319-5B5C-C6CCF02C6A18}"/>
                  </a:ext>
                </a:extLst>
              </p:cNvPr>
              <p:cNvCxnSpPr>
                <a:cxnSpLocks/>
              </p:cNvCxnSpPr>
              <p:nvPr/>
            </p:nvCxnSpPr>
            <p:spPr>
              <a:xfrm>
                <a:off x="10068007" y="2009769"/>
                <a:ext cx="758876" cy="510298"/>
              </a:xfrm>
              <a:prstGeom prst="line">
                <a:avLst/>
              </a:prstGeom>
              <a:ln>
                <a:tailEnd type="none"/>
              </a:ln>
            </p:spPr>
            <p:style>
              <a:lnRef idx="2">
                <a:schemeClr val="accent1"/>
              </a:lnRef>
              <a:fillRef idx="0">
                <a:schemeClr val="accent1"/>
              </a:fillRef>
              <a:effectRef idx="1">
                <a:schemeClr val="accent1"/>
              </a:effectRef>
              <a:fontRef idx="minor">
                <a:schemeClr val="tx1"/>
              </a:fontRef>
            </p:style>
          </p:cxnSp>
          <p:sp>
            <p:nvSpPr>
              <p:cNvPr id="329" name="フローチャート: 結合子 328">
                <a:extLst>
                  <a:ext uri="{FF2B5EF4-FFF2-40B4-BE49-F238E27FC236}">
                    <a16:creationId xmlns:a16="http://schemas.microsoft.com/office/drawing/2014/main" id="{D7980FFC-D905-BEFE-996D-10281D1A00CE}"/>
                  </a:ext>
                </a:extLst>
              </p:cNvPr>
              <p:cNvSpPr/>
              <p:nvPr/>
            </p:nvSpPr>
            <p:spPr>
              <a:xfrm rot="20700225">
                <a:off x="8629571" y="3294224"/>
                <a:ext cx="1393371" cy="139337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0" name="直線コネクタ 329">
                <a:extLst>
                  <a:ext uri="{FF2B5EF4-FFF2-40B4-BE49-F238E27FC236}">
                    <a16:creationId xmlns:a16="http://schemas.microsoft.com/office/drawing/2014/main" id="{863BAC26-2A63-8320-D279-75224903C5AF}"/>
                  </a:ext>
                </a:extLst>
              </p:cNvPr>
              <p:cNvCxnSpPr>
                <a:cxnSpLocks/>
                <a:stCxn id="325" idx="6"/>
                <a:endCxn id="324" idx="3"/>
              </p:cNvCxnSpPr>
              <p:nvPr/>
            </p:nvCxnSpPr>
            <p:spPr>
              <a:xfrm flipV="1">
                <a:off x="6276619" y="2630935"/>
                <a:ext cx="670803" cy="114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1" name="直線コネクタ 330">
                <a:extLst>
                  <a:ext uri="{FF2B5EF4-FFF2-40B4-BE49-F238E27FC236}">
                    <a16:creationId xmlns:a16="http://schemas.microsoft.com/office/drawing/2014/main" id="{E5E93D1D-8EC6-EA08-2A01-8B9BFDBC835A}"/>
                  </a:ext>
                </a:extLst>
              </p:cNvPr>
              <p:cNvCxnSpPr>
                <a:cxnSpLocks/>
                <a:stCxn id="323" idx="6"/>
                <a:endCxn id="321" idx="1"/>
              </p:cNvCxnSpPr>
              <p:nvPr/>
            </p:nvCxnSpPr>
            <p:spPr>
              <a:xfrm>
                <a:off x="2498094" y="3233287"/>
                <a:ext cx="798445" cy="6832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2" name="直線コネクタ 331">
                <a:extLst>
                  <a:ext uri="{FF2B5EF4-FFF2-40B4-BE49-F238E27FC236}">
                    <a16:creationId xmlns:a16="http://schemas.microsoft.com/office/drawing/2014/main" id="{D8F3C2CA-BA77-7515-7A4C-3AE4E9E5F81C}"/>
                  </a:ext>
                </a:extLst>
              </p:cNvPr>
              <p:cNvCxnSpPr>
                <a:cxnSpLocks/>
                <a:stCxn id="329" idx="7"/>
                <a:endCxn id="327" idx="3"/>
              </p:cNvCxnSpPr>
              <p:nvPr/>
            </p:nvCxnSpPr>
            <p:spPr>
              <a:xfrm flipV="1">
                <a:off x="9674638" y="2252232"/>
                <a:ext cx="743313" cy="113535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3" name="直線コネクタ 332">
                <a:extLst>
                  <a:ext uri="{FF2B5EF4-FFF2-40B4-BE49-F238E27FC236}">
                    <a16:creationId xmlns:a16="http://schemas.microsoft.com/office/drawing/2014/main" id="{C677AC33-8F1F-9E97-D49D-4360DB8957E9}"/>
                  </a:ext>
                </a:extLst>
              </p:cNvPr>
              <p:cNvCxnSpPr>
                <a:cxnSpLocks/>
              </p:cNvCxnSpPr>
              <p:nvPr/>
            </p:nvCxnSpPr>
            <p:spPr>
              <a:xfrm flipH="1">
                <a:off x="552603" y="3493286"/>
                <a:ext cx="888062" cy="1012649"/>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4" name="円弧 333">
                <a:extLst>
                  <a:ext uri="{FF2B5EF4-FFF2-40B4-BE49-F238E27FC236}">
                    <a16:creationId xmlns:a16="http://schemas.microsoft.com/office/drawing/2014/main" id="{EA4F6D4E-3C90-D9A7-2E0D-A853ECBFDD60}"/>
                  </a:ext>
                </a:extLst>
              </p:cNvPr>
              <p:cNvSpPr/>
              <p:nvPr/>
            </p:nvSpPr>
            <p:spPr>
              <a:xfrm rot="7200000">
                <a:off x="747339" y="1888515"/>
                <a:ext cx="2173657" cy="2173657"/>
              </a:xfrm>
              <a:prstGeom prst="arc">
                <a:avLst>
                  <a:gd name="adj1" fmla="val 16156974"/>
                  <a:gd name="adj2" fmla="val 332556"/>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35" name="円弧 334">
                <a:extLst>
                  <a:ext uri="{FF2B5EF4-FFF2-40B4-BE49-F238E27FC236}">
                    <a16:creationId xmlns:a16="http://schemas.microsoft.com/office/drawing/2014/main" id="{5472696D-8E58-8E0C-0B67-EB86A562636F}"/>
                  </a:ext>
                </a:extLst>
              </p:cNvPr>
              <p:cNvSpPr/>
              <p:nvPr/>
            </p:nvSpPr>
            <p:spPr>
              <a:xfrm>
                <a:off x="4465625" y="1884009"/>
                <a:ext cx="2133554" cy="2133554"/>
              </a:xfrm>
              <a:prstGeom prst="arc">
                <a:avLst>
                  <a:gd name="adj1" fmla="val 20650113"/>
                  <a:gd name="adj2" fmla="val 4610146"/>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336" name="直線コネクタ 335">
                <a:extLst>
                  <a:ext uri="{FF2B5EF4-FFF2-40B4-BE49-F238E27FC236}">
                    <a16:creationId xmlns:a16="http://schemas.microsoft.com/office/drawing/2014/main" id="{61054BB8-46B6-8F1A-EEC1-61433029D701}"/>
                  </a:ext>
                </a:extLst>
              </p:cNvPr>
              <p:cNvCxnSpPr>
                <a:cxnSpLocks/>
              </p:cNvCxnSpPr>
              <p:nvPr/>
            </p:nvCxnSpPr>
            <p:spPr>
              <a:xfrm>
                <a:off x="5681849" y="3511983"/>
                <a:ext cx="243094" cy="1557241"/>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37" name="円弧 336">
                <a:extLst>
                  <a:ext uri="{FF2B5EF4-FFF2-40B4-BE49-F238E27FC236}">
                    <a16:creationId xmlns:a16="http://schemas.microsoft.com/office/drawing/2014/main" id="{03B76852-75CE-D632-8FF3-600EAD4EF852}"/>
                  </a:ext>
                </a:extLst>
              </p:cNvPr>
              <p:cNvSpPr/>
              <p:nvPr/>
            </p:nvSpPr>
            <p:spPr>
              <a:xfrm>
                <a:off x="7955046" y="2598924"/>
                <a:ext cx="2707315" cy="2707315"/>
              </a:xfrm>
              <a:prstGeom prst="arc">
                <a:avLst>
                  <a:gd name="adj1" fmla="val 18315452"/>
                  <a:gd name="adj2" fmla="val 2208736"/>
                </a:avLst>
              </a:prstGeom>
              <a:ln>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338" name="直線コネクタ 337">
                <a:extLst>
                  <a:ext uri="{FF2B5EF4-FFF2-40B4-BE49-F238E27FC236}">
                    <a16:creationId xmlns:a16="http://schemas.microsoft.com/office/drawing/2014/main" id="{250F7DD9-1EBD-3A03-ED87-E33DC6BBAA76}"/>
                  </a:ext>
                </a:extLst>
              </p:cNvPr>
              <p:cNvCxnSpPr>
                <a:cxnSpLocks/>
              </p:cNvCxnSpPr>
              <p:nvPr/>
            </p:nvCxnSpPr>
            <p:spPr>
              <a:xfrm>
                <a:off x="9849332" y="4411430"/>
                <a:ext cx="1275868" cy="835135"/>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9" name="直線コネクタ 338">
                <a:extLst>
                  <a:ext uri="{FF2B5EF4-FFF2-40B4-BE49-F238E27FC236}">
                    <a16:creationId xmlns:a16="http://schemas.microsoft.com/office/drawing/2014/main" id="{EC4FAD7D-C389-A516-D1BC-B5A2E4BA3AE1}"/>
                  </a:ext>
                </a:extLst>
              </p:cNvPr>
              <p:cNvCxnSpPr>
                <a:cxnSpLocks/>
              </p:cNvCxnSpPr>
              <p:nvPr/>
            </p:nvCxnSpPr>
            <p:spPr>
              <a:xfrm flipV="1">
                <a:off x="1867673" y="916589"/>
                <a:ext cx="0" cy="20201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0" name="直線コネクタ 339">
                <a:extLst>
                  <a:ext uri="{FF2B5EF4-FFF2-40B4-BE49-F238E27FC236}">
                    <a16:creationId xmlns:a16="http://schemas.microsoft.com/office/drawing/2014/main" id="{3B9764BF-C3A5-3C43-6268-CEA7B8DB67BD}"/>
                  </a:ext>
                </a:extLst>
              </p:cNvPr>
              <p:cNvCxnSpPr>
                <a:cxnSpLocks/>
              </p:cNvCxnSpPr>
              <p:nvPr/>
            </p:nvCxnSpPr>
            <p:spPr>
              <a:xfrm flipV="1">
                <a:off x="5579337" y="985144"/>
                <a:ext cx="0" cy="2249735"/>
              </a:xfrm>
              <a:prstGeom prst="line">
                <a:avLst/>
              </a:prstGeom>
            </p:spPr>
            <p:style>
              <a:lnRef idx="2">
                <a:schemeClr val="accent1"/>
              </a:lnRef>
              <a:fillRef idx="0">
                <a:schemeClr val="accent1"/>
              </a:fillRef>
              <a:effectRef idx="1">
                <a:schemeClr val="accent1"/>
              </a:effectRef>
              <a:fontRef idx="minor">
                <a:schemeClr val="tx1"/>
              </a:fontRef>
            </p:style>
          </p:cxnSp>
          <p:cxnSp>
            <p:nvCxnSpPr>
              <p:cNvPr id="341" name="直線コネクタ 340">
                <a:extLst>
                  <a:ext uri="{FF2B5EF4-FFF2-40B4-BE49-F238E27FC236}">
                    <a16:creationId xmlns:a16="http://schemas.microsoft.com/office/drawing/2014/main" id="{F9E1181A-5780-745D-F91B-ABDB2011A02F}"/>
                  </a:ext>
                </a:extLst>
              </p:cNvPr>
              <p:cNvCxnSpPr/>
              <p:nvPr/>
            </p:nvCxnSpPr>
            <p:spPr>
              <a:xfrm flipV="1">
                <a:off x="9327029" y="1012290"/>
                <a:ext cx="0" cy="2797567"/>
              </a:xfrm>
              <a:prstGeom prst="line">
                <a:avLst/>
              </a:prstGeom>
            </p:spPr>
            <p:style>
              <a:lnRef idx="2">
                <a:schemeClr val="accent1"/>
              </a:lnRef>
              <a:fillRef idx="0">
                <a:schemeClr val="accent1"/>
              </a:fillRef>
              <a:effectRef idx="1">
                <a:schemeClr val="accent1"/>
              </a:effectRef>
              <a:fontRef idx="minor">
                <a:schemeClr val="tx1"/>
              </a:fontRef>
            </p:style>
          </p:cxnSp>
          <p:sp>
            <p:nvSpPr>
              <p:cNvPr id="342" name="円弧 341">
                <a:extLst>
                  <a:ext uri="{FF2B5EF4-FFF2-40B4-BE49-F238E27FC236}">
                    <a16:creationId xmlns:a16="http://schemas.microsoft.com/office/drawing/2014/main" id="{6EC18E63-0FEF-96BC-F71E-D352509BAD9F}"/>
                  </a:ext>
                </a:extLst>
              </p:cNvPr>
              <p:cNvSpPr/>
              <p:nvPr/>
            </p:nvSpPr>
            <p:spPr>
              <a:xfrm rot="8508773">
                <a:off x="477528" y="1844628"/>
                <a:ext cx="2544208" cy="2586103"/>
              </a:xfrm>
              <a:prstGeom prst="arc">
                <a:avLst>
                  <a:gd name="adj1" fmla="val 8064591"/>
                  <a:gd name="adj2" fmla="val 14367627"/>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43" name="円弧 342">
                <a:extLst>
                  <a:ext uri="{FF2B5EF4-FFF2-40B4-BE49-F238E27FC236}">
                    <a16:creationId xmlns:a16="http://schemas.microsoft.com/office/drawing/2014/main" id="{676D9B9E-9F3C-8CD6-4F2A-13B3063072C6}"/>
                  </a:ext>
                </a:extLst>
              </p:cNvPr>
              <p:cNvSpPr/>
              <p:nvPr/>
            </p:nvSpPr>
            <p:spPr>
              <a:xfrm>
                <a:off x="4360957" y="1742296"/>
                <a:ext cx="2396236" cy="2436800"/>
              </a:xfrm>
              <a:prstGeom prst="arc">
                <a:avLst>
                  <a:gd name="adj1" fmla="val 16184540"/>
                  <a:gd name="adj2" fmla="val 20761501"/>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344" name="円弧 343">
                <a:extLst>
                  <a:ext uri="{FF2B5EF4-FFF2-40B4-BE49-F238E27FC236}">
                    <a16:creationId xmlns:a16="http://schemas.microsoft.com/office/drawing/2014/main" id="{DCB197B2-4E64-A1BD-74BC-F9EA98866DE0}"/>
                  </a:ext>
                </a:extLst>
              </p:cNvPr>
              <p:cNvSpPr/>
              <p:nvPr/>
            </p:nvSpPr>
            <p:spPr>
              <a:xfrm>
                <a:off x="7488052" y="2250993"/>
                <a:ext cx="3457203" cy="3461805"/>
              </a:xfrm>
              <a:prstGeom prst="arc">
                <a:avLst>
                  <a:gd name="adj1" fmla="val 16429627"/>
                  <a:gd name="adj2" fmla="val 18280607"/>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345" name="直線コネクタ 344">
                <a:extLst>
                  <a:ext uri="{FF2B5EF4-FFF2-40B4-BE49-F238E27FC236}">
                    <a16:creationId xmlns:a16="http://schemas.microsoft.com/office/drawing/2014/main" id="{65913B3A-AE52-5443-B153-20831A6E67E1}"/>
                  </a:ext>
                </a:extLst>
              </p:cNvPr>
              <p:cNvCxnSpPr>
                <a:cxnSpLocks/>
              </p:cNvCxnSpPr>
              <p:nvPr/>
            </p:nvCxnSpPr>
            <p:spPr>
              <a:xfrm flipV="1">
                <a:off x="2623835" y="1761739"/>
                <a:ext cx="393005" cy="470156"/>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346" name="テキスト ボックス 345">
                <a:extLst>
                  <a:ext uri="{FF2B5EF4-FFF2-40B4-BE49-F238E27FC236}">
                    <a16:creationId xmlns:a16="http://schemas.microsoft.com/office/drawing/2014/main" id="{31B3EA4C-17B9-E8BB-8568-3BB0782823B1}"/>
                  </a:ext>
                </a:extLst>
              </p:cNvPr>
              <p:cNvSpPr txBox="1"/>
              <p:nvPr/>
            </p:nvSpPr>
            <p:spPr>
              <a:xfrm>
                <a:off x="2096234" y="851375"/>
                <a:ext cx="3142425" cy="837835"/>
              </a:xfrm>
              <a:prstGeom prst="rect">
                <a:avLst/>
              </a:prstGeom>
              <a:noFill/>
            </p:spPr>
            <p:txBody>
              <a:bodyPr wrap="square" rtlCol="0">
                <a:spAutoFit/>
              </a:bodyPr>
              <a:lstStyle/>
              <a:p>
                <a:r>
                  <a:rPr kumimoji="1" lang="en-US" altLang="ja-JP" sz="1100" dirty="0">
                    <a:latin typeface="BIZ UDPゴシック" panose="020B0400000000000000" pitchFamily="50" charset="-128"/>
                    <a:ea typeface="BIZ UDPゴシック" panose="020B0400000000000000" pitchFamily="50" charset="-128"/>
                    <a:cs typeface="ADLaM Display" panose="02010000000000000000" pitchFamily="2" charset="0"/>
                  </a:rPr>
                  <a:t>Ball Angle</a:t>
                </a:r>
                <a:endParaRPr kumimoji="1" lang="ja-JP" altLang="en-US" sz="1100" dirty="0">
                  <a:latin typeface="BIZ UDPゴシック" panose="020B0400000000000000" pitchFamily="50" charset="-128"/>
                  <a:ea typeface="BIZ UDPゴシック" panose="020B0400000000000000" pitchFamily="50" charset="-128"/>
                  <a:cs typeface="ADLaM Display" panose="02010000000000000000" pitchFamily="2" charset="0"/>
                </a:endParaRPr>
              </a:p>
            </p:txBody>
          </p:sp>
          <p:cxnSp>
            <p:nvCxnSpPr>
              <p:cNvPr id="347" name="直線コネクタ 346">
                <a:extLst>
                  <a:ext uri="{FF2B5EF4-FFF2-40B4-BE49-F238E27FC236}">
                    <a16:creationId xmlns:a16="http://schemas.microsoft.com/office/drawing/2014/main" id="{5AD64345-92C1-EFF4-A60F-5EB09F11EA47}"/>
                  </a:ext>
                </a:extLst>
              </p:cNvPr>
              <p:cNvCxnSpPr>
                <a:cxnSpLocks/>
              </p:cNvCxnSpPr>
              <p:nvPr/>
            </p:nvCxnSpPr>
            <p:spPr>
              <a:xfrm>
                <a:off x="1867670" y="4048039"/>
                <a:ext cx="13102" cy="100549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8" name="直線コネクタ 347">
                <a:extLst>
                  <a:ext uri="{FF2B5EF4-FFF2-40B4-BE49-F238E27FC236}">
                    <a16:creationId xmlns:a16="http://schemas.microsoft.com/office/drawing/2014/main" id="{9E445734-6490-2C3C-FD7B-80EF3FDB158A}"/>
                  </a:ext>
                </a:extLst>
              </p:cNvPr>
              <p:cNvCxnSpPr>
                <a:cxnSpLocks/>
              </p:cNvCxnSpPr>
              <p:nvPr/>
            </p:nvCxnSpPr>
            <p:spPr>
              <a:xfrm>
                <a:off x="6403365" y="3619715"/>
                <a:ext cx="701417" cy="6884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49" name="直線コネクタ 348">
                <a:extLst>
                  <a:ext uri="{FF2B5EF4-FFF2-40B4-BE49-F238E27FC236}">
                    <a16:creationId xmlns:a16="http://schemas.microsoft.com/office/drawing/2014/main" id="{EF57D5E6-CB2D-E18D-B129-919E08606486}"/>
                  </a:ext>
                </a:extLst>
              </p:cNvPr>
              <p:cNvCxnSpPr>
                <a:cxnSpLocks/>
              </p:cNvCxnSpPr>
              <p:nvPr/>
            </p:nvCxnSpPr>
            <p:spPr>
              <a:xfrm>
                <a:off x="10658742" y="3747669"/>
                <a:ext cx="712738" cy="184868"/>
              </a:xfrm>
              <a:prstGeom prst="line">
                <a:avLst/>
              </a:prstGeom>
            </p:spPr>
            <p:style>
              <a:lnRef idx="2">
                <a:schemeClr val="accent1"/>
              </a:lnRef>
              <a:fillRef idx="0">
                <a:schemeClr val="accent1"/>
              </a:fillRef>
              <a:effectRef idx="1">
                <a:schemeClr val="accent1"/>
              </a:effectRef>
              <a:fontRef idx="minor">
                <a:schemeClr val="tx1"/>
              </a:fontRef>
            </p:style>
          </p:cxnSp>
          <p:sp>
            <p:nvSpPr>
              <p:cNvPr id="350" name="テキスト ボックス 349">
                <a:extLst>
                  <a:ext uri="{FF2B5EF4-FFF2-40B4-BE49-F238E27FC236}">
                    <a16:creationId xmlns:a16="http://schemas.microsoft.com/office/drawing/2014/main" id="{9FD15E35-822A-5B66-949F-69C4CD836066}"/>
                  </a:ext>
                </a:extLst>
              </p:cNvPr>
              <p:cNvSpPr txBox="1"/>
              <p:nvPr/>
            </p:nvSpPr>
            <p:spPr>
              <a:xfrm>
                <a:off x="1320802" y="4937401"/>
                <a:ext cx="1576514" cy="837835"/>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90°</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351" name="テキスト ボックス 350">
                <a:extLst>
                  <a:ext uri="{FF2B5EF4-FFF2-40B4-BE49-F238E27FC236}">
                    <a16:creationId xmlns:a16="http://schemas.microsoft.com/office/drawing/2014/main" id="{F78D3682-7507-D3B0-153B-08806AF12FA5}"/>
                  </a:ext>
                </a:extLst>
              </p:cNvPr>
              <p:cNvSpPr txBox="1"/>
              <p:nvPr/>
            </p:nvSpPr>
            <p:spPr>
              <a:xfrm>
                <a:off x="6959672" y="4103025"/>
                <a:ext cx="1576514" cy="837835"/>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90°</a:t>
                </a:r>
                <a:endParaRPr kumimoji="1" lang="ja-JP" altLang="en-US" sz="1100" dirty="0">
                  <a:latin typeface="BIZ UDPゴシック" panose="020B0400000000000000" pitchFamily="50" charset="-128"/>
                  <a:ea typeface="BIZ UDPゴシック" panose="020B0400000000000000" pitchFamily="50" charset="-128"/>
                </a:endParaRPr>
              </a:p>
            </p:txBody>
          </p:sp>
          <p:sp>
            <p:nvSpPr>
              <p:cNvPr id="352" name="テキスト ボックス 351">
                <a:extLst>
                  <a:ext uri="{FF2B5EF4-FFF2-40B4-BE49-F238E27FC236}">
                    <a16:creationId xmlns:a16="http://schemas.microsoft.com/office/drawing/2014/main" id="{88E0C8A6-93CC-2355-DA97-9041F5878FE4}"/>
                  </a:ext>
                </a:extLst>
              </p:cNvPr>
              <p:cNvSpPr txBox="1"/>
              <p:nvPr/>
            </p:nvSpPr>
            <p:spPr>
              <a:xfrm>
                <a:off x="11265138" y="3493286"/>
                <a:ext cx="1576514" cy="837835"/>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90°</a:t>
                </a:r>
                <a:endParaRPr kumimoji="1" lang="ja-JP" altLang="en-US" sz="1100" dirty="0">
                  <a:latin typeface="BIZ UDPゴシック" panose="020B0400000000000000" pitchFamily="50" charset="-128"/>
                  <a:ea typeface="BIZ UDPゴシック" panose="020B0400000000000000" pitchFamily="50" charset="-128"/>
                </a:endParaRPr>
              </a:p>
            </p:txBody>
          </p:sp>
          <p:cxnSp>
            <p:nvCxnSpPr>
              <p:cNvPr id="353" name="直線コネクタ 352">
                <a:extLst>
                  <a:ext uri="{FF2B5EF4-FFF2-40B4-BE49-F238E27FC236}">
                    <a16:creationId xmlns:a16="http://schemas.microsoft.com/office/drawing/2014/main" id="{6B6A22AA-85FA-AB91-9851-504AABE01F41}"/>
                  </a:ext>
                </a:extLst>
              </p:cNvPr>
              <p:cNvCxnSpPr>
                <a:cxnSpLocks/>
              </p:cNvCxnSpPr>
              <p:nvPr/>
            </p:nvCxnSpPr>
            <p:spPr>
              <a:xfrm flipH="1" flipV="1">
                <a:off x="-36100" y="3424487"/>
                <a:ext cx="1102903" cy="4695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54" name="テキスト ボックス 353">
                <a:extLst>
                  <a:ext uri="{FF2B5EF4-FFF2-40B4-BE49-F238E27FC236}">
                    <a16:creationId xmlns:a16="http://schemas.microsoft.com/office/drawing/2014/main" id="{A55DA068-8E36-DAB1-5974-8F168433145D}"/>
                  </a:ext>
                </a:extLst>
              </p:cNvPr>
              <p:cNvSpPr txBox="1"/>
              <p:nvPr/>
            </p:nvSpPr>
            <p:spPr>
              <a:xfrm>
                <a:off x="-1766279" y="1991741"/>
                <a:ext cx="3129701" cy="1379964"/>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Move</a:t>
                </a:r>
              </a:p>
              <a:p>
                <a:r>
                  <a:rPr lang="en-US" altLang="ja-JP" sz="1100" dirty="0">
                    <a:latin typeface="BIZ UDPゴシック" panose="020B0400000000000000" pitchFamily="50" charset="-128"/>
                    <a:ea typeface="BIZ UDPゴシック" panose="020B0400000000000000" pitchFamily="50" charset="-128"/>
                  </a:rPr>
                  <a:t>Direction</a:t>
                </a:r>
              </a:p>
            </p:txBody>
          </p:sp>
        </p:grpSp>
        <p:sp>
          <p:nvSpPr>
            <p:cNvPr id="320" name="テキスト ボックス 319">
              <a:extLst>
                <a:ext uri="{FF2B5EF4-FFF2-40B4-BE49-F238E27FC236}">
                  <a16:creationId xmlns:a16="http://schemas.microsoft.com/office/drawing/2014/main" id="{8AEDE73E-6ED6-9CAA-A8BE-CF7CF851368F}"/>
                </a:ext>
              </a:extLst>
            </p:cNvPr>
            <p:cNvSpPr txBox="1"/>
            <p:nvPr/>
          </p:nvSpPr>
          <p:spPr>
            <a:xfrm>
              <a:off x="26581067" y="9076321"/>
              <a:ext cx="3259870" cy="230832"/>
            </a:xfrm>
            <a:prstGeom prst="rect">
              <a:avLst/>
            </a:prstGeom>
            <a:noFill/>
          </p:spPr>
          <p:txBody>
            <a:bodyPr wrap="square" rtlCol="0">
              <a:spAutoFit/>
            </a:bodyPr>
            <a:lstStyle/>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Fig.B-1 ball-tracking system when ball is near</a:t>
              </a: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355" name="グループ化 354">
            <a:extLst>
              <a:ext uri="{FF2B5EF4-FFF2-40B4-BE49-F238E27FC236}">
                <a16:creationId xmlns:a16="http://schemas.microsoft.com/office/drawing/2014/main" id="{6A863BB0-88E6-AE97-2DEA-0AEA5DE0BDDB}"/>
              </a:ext>
            </a:extLst>
          </p:cNvPr>
          <p:cNvGrpSpPr/>
          <p:nvPr/>
        </p:nvGrpSpPr>
        <p:grpSpPr>
          <a:xfrm>
            <a:off x="26570560" y="9070217"/>
            <a:ext cx="3259870" cy="1062646"/>
            <a:chOff x="26581067" y="9509975"/>
            <a:chExt cx="3259870" cy="1062646"/>
          </a:xfrm>
        </p:grpSpPr>
        <p:grpSp>
          <p:nvGrpSpPr>
            <p:cNvPr id="356" name="グループ化 355">
              <a:extLst>
                <a:ext uri="{FF2B5EF4-FFF2-40B4-BE49-F238E27FC236}">
                  <a16:creationId xmlns:a16="http://schemas.microsoft.com/office/drawing/2014/main" id="{4ACA1FBF-264A-297A-D0E0-667BC95BCAA2}"/>
                </a:ext>
              </a:extLst>
            </p:cNvPr>
            <p:cNvGrpSpPr/>
            <p:nvPr/>
          </p:nvGrpSpPr>
          <p:grpSpPr>
            <a:xfrm>
              <a:off x="26647005" y="9509975"/>
              <a:ext cx="2840403" cy="713763"/>
              <a:chOff x="26568309" y="9417755"/>
              <a:chExt cx="2840403" cy="713763"/>
            </a:xfrm>
          </p:grpSpPr>
          <p:grpSp>
            <p:nvGrpSpPr>
              <p:cNvPr id="358" name="グループ化 357">
                <a:extLst>
                  <a:ext uri="{FF2B5EF4-FFF2-40B4-BE49-F238E27FC236}">
                    <a16:creationId xmlns:a16="http://schemas.microsoft.com/office/drawing/2014/main" id="{191B08E0-0D67-7128-F116-832A403171F9}"/>
                  </a:ext>
                </a:extLst>
              </p:cNvPr>
              <p:cNvGrpSpPr/>
              <p:nvPr/>
            </p:nvGrpSpPr>
            <p:grpSpPr>
              <a:xfrm>
                <a:off x="26568309" y="9417755"/>
                <a:ext cx="2840403" cy="713763"/>
                <a:chOff x="4136573" y="704545"/>
                <a:chExt cx="12107577" cy="3042506"/>
              </a:xfrm>
            </p:grpSpPr>
            <p:sp>
              <p:nvSpPr>
                <p:cNvPr id="360" name="フローチャート: 結合子 359">
                  <a:extLst>
                    <a:ext uri="{FF2B5EF4-FFF2-40B4-BE49-F238E27FC236}">
                      <a16:creationId xmlns:a16="http://schemas.microsoft.com/office/drawing/2014/main" id="{29C6A92E-34E9-32F6-AC16-3793555CC102}"/>
                    </a:ext>
                  </a:extLst>
                </p:cNvPr>
                <p:cNvSpPr/>
                <p:nvPr/>
              </p:nvSpPr>
              <p:spPr>
                <a:xfrm rot="162027">
                  <a:off x="15591009" y="1087734"/>
                  <a:ext cx="653141" cy="653141"/>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1" name="フローチャート: 結合子 360">
                  <a:extLst>
                    <a:ext uri="{FF2B5EF4-FFF2-40B4-BE49-F238E27FC236}">
                      <a16:creationId xmlns:a16="http://schemas.microsoft.com/office/drawing/2014/main" id="{4A120FB8-F073-E483-8D0B-C283EECAD0B4}"/>
                    </a:ext>
                  </a:extLst>
                </p:cNvPr>
                <p:cNvSpPr/>
                <p:nvPr/>
              </p:nvSpPr>
              <p:spPr>
                <a:xfrm>
                  <a:off x="4136573" y="704545"/>
                  <a:ext cx="1393372" cy="139337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2" name="直線矢印コネクタ 361">
                  <a:extLst>
                    <a:ext uri="{FF2B5EF4-FFF2-40B4-BE49-F238E27FC236}">
                      <a16:creationId xmlns:a16="http://schemas.microsoft.com/office/drawing/2014/main" id="{2F97737F-0C2B-393F-8237-DC21F56E2426}"/>
                    </a:ext>
                  </a:extLst>
                </p:cNvPr>
                <p:cNvCxnSpPr>
                  <a:cxnSpLocks/>
                  <a:stCxn id="361" idx="6"/>
                  <a:endCxn id="360" idx="2"/>
                </p:cNvCxnSpPr>
                <p:nvPr/>
              </p:nvCxnSpPr>
              <p:spPr>
                <a:xfrm flipV="1">
                  <a:off x="5529945" y="1398919"/>
                  <a:ext cx="10061427" cy="2315"/>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363" name="直線矢印コネクタ 362">
                  <a:extLst>
                    <a:ext uri="{FF2B5EF4-FFF2-40B4-BE49-F238E27FC236}">
                      <a16:creationId xmlns:a16="http://schemas.microsoft.com/office/drawing/2014/main" id="{EFA99792-15C9-448C-B8B9-6651C041E204}"/>
                    </a:ext>
                  </a:extLst>
                </p:cNvPr>
                <p:cNvCxnSpPr>
                  <a:cxnSpLocks/>
                  <a:stCxn id="361" idx="6"/>
                </p:cNvCxnSpPr>
                <p:nvPr/>
              </p:nvCxnSpPr>
              <p:spPr>
                <a:xfrm>
                  <a:off x="5529945" y="1401233"/>
                  <a:ext cx="8858582" cy="234581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64" name="円弧 363">
                  <a:extLst>
                    <a:ext uri="{FF2B5EF4-FFF2-40B4-BE49-F238E27FC236}">
                      <a16:creationId xmlns:a16="http://schemas.microsoft.com/office/drawing/2014/main" id="{2DDA6C84-A5C0-8553-3E6C-E8AE1246E123}"/>
                    </a:ext>
                  </a:extLst>
                </p:cNvPr>
                <p:cNvSpPr/>
                <p:nvPr/>
              </p:nvSpPr>
              <p:spPr>
                <a:xfrm rot="471387">
                  <a:off x="6793268" y="711442"/>
                  <a:ext cx="2162626" cy="2205791"/>
                </a:xfrm>
                <a:prstGeom prst="arc">
                  <a:avLst>
                    <a:gd name="adj1" fmla="val 19953645"/>
                    <a:gd name="adj2" fmla="val 85605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sp>
            <p:nvSpPr>
              <p:cNvPr id="359" name="テキスト ボックス 358">
                <a:extLst>
                  <a:ext uri="{FF2B5EF4-FFF2-40B4-BE49-F238E27FC236}">
                    <a16:creationId xmlns:a16="http://schemas.microsoft.com/office/drawing/2014/main" id="{E6C237F6-9B95-6461-0536-E1E62D8FFC1E}"/>
                  </a:ext>
                </a:extLst>
              </p:cNvPr>
              <p:cNvSpPr txBox="1"/>
              <p:nvPr/>
            </p:nvSpPr>
            <p:spPr>
              <a:xfrm>
                <a:off x="27772310" y="9572319"/>
                <a:ext cx="492259" cy="261610"/>
              </a:xfrm>
              <a:prstGeom prst="rect">
                <a:avLst/>
              </a:prstGeom>
              <a:noFill/>
            </p:spPr>
            <p:txBody>
              <a:bodyPr wrap="square" rtlCol="0">
                <a:spAutoFit/>
              </a:bodyPr>
              <a:lstStyle/>
              <a:p>
                <a:r>
                  <a:rPr lang="en-US" altLang="ja-JP" sz="1100" dirty="0">
                    <a:latin typeface="BIZ UDPゴシック" panose="020B0400000000000000" pitchFamily="50" charset="-128"/>
                    <a:ea typeface="BIZ UDPゴシック" panose="020B0400000000000000" pitchFamily="50" charset="-128"/>
                  </a:rPr>
                  <a:t>X°</a:t>
                </a:r>
                <a:endParaRPr kumimoji="1" lang="ja-JP" altLang="en-US" sz="1100" dirty="0">
                  <a:latin typeface="BIZ UDPゴシック" panose="020B0400000000000000" pitchFamily="50" charset="-128"/>
                  <a:ea typeface="BIZ UDPゴシック" panose="020B0400000000000000" pitchFamily="50" charset="-128"/>
                </a:endParaRPr>
              </a:p>
            </p:txBody>
          </p:sp>
        </p:grpSp>
        <p:sp>
          <p:nvSpPr>
            <p:cNvPr id="357" name="テキスト ボックス 356">
              <a:extLst>
                <a:ext uri="{FF2B5EF4-FFF2-40B4-BE49-F238E27FC236}">
                  <a16:creationId xmlns:a16="http://schemas.microsoft.com/office/drawing/2014/main" id="{4B623B30-767E-6A28-87E5-0C842F4E5976}"/>
                </a:ext>
              </a:extLst>
            </p:cNvPr>
            <p:cNvSpPr txBox="1"/>
            <p:nvPr/>
          </p:nvSpPr>
          <p:spPr>
            <a:xfrm>
              <a:off x="26581067" y="10341789"/>
              <a:ext cx="3259870" cy="230832"/>
            </a:xfrm>
            <a:prstGeom prst="rect">
              <a:avLst/>
            </a:prstGeom>
            <a:noFill/>
          </p:spPr>
          <p:txBody>
            <a:bodyPr wrap="square" rtlCol="0">
              <a:spAutoFit/>
            </a:bodyPr>
            <a:lstStyle/>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Fig.B-2 ball-tracking system when ball is far</a:t>
              </a: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365" name="グループ化 364">
            <a:extLst>
              <a:ext uri="{FF2B5EF4-FFF2-40B4-BE49-F238E27FC236}">
                <a16:creationId xmlns:a16="http://schemas.microsoft.com/office/drawing/2014/main" id="{8C74F04C-3A58-AF3C-0C6C-1BD884B0752E}"/>
              </a:ext>
            </a:extLst>
          </p:cNvPr>
          <p:cNvGrpSpPr/>
          <p:nvPr/>
        </p:nvGrpSpPr>
        <p:grpSpPr>
          <a:xfrm>
            <a:off x="14142000" y="14730011"/>
            <a:ext cx="4327379" cy="2267289"/>
            <a:chOff x="14099721" y="14755195"/>
            <a:chExt cx="4327379" cy="2267289"/>
          </a:xfrm>
        </p:grpSpPr>
        <p:graphicFrame>
          <p:nvGraphicFramePr>
            <p:cNvPr id="366" name="グラフ 365">
              <a:extLst>
                <a:ext uri="{FF2B5EF4-FFF2-40B4-BE49-F238E27FC236}">
                  <a16:creationId xmlns:a16="http://schemas.microsoft.com/office/drawing/2014/main" id="{84C4CDB6-06F0-27C4-932C-1654CE5E5D31}"/>
                </a:ext>
              </a:extLst>
            </p:cNvPr>
            <p:cNvGraphicFramePr>
              <a:graphicFrameLocks/>
            </p:cNvGraphicFramePr>
            <p:nvPr>
              <p:extLst>
                <p:ext uri="{D42A27DB-BD31-4B8C-83A1-F6EECF244321}">
                  <p14:modId xmlns:p14="http://schemas.microsoft.com/office/powerpoint/2010/main" val="1624885772"/>
                </p:ext>
              </p:extLst>
            </p:nvPr>
          </p:nvGraphicFramePr>
          <p:xfrm>
            <a:off x="14099721" y="14755195"/>
            <a:ext cx="4266729" cy="2267289"/>
          </p:xfrm>
          <a:graphic>
            <a:graphicData uri="http://schemas.openxmlformats.org/drawingml/2006/chart">
              <c:chart xmlns:c="http://schemas.openxmlformats.org/drawingml/2006/chart" xmlns:r="http://schemas.openxmlformats.org/officeDocument/2006/relationships" r:id="rId39"/>
            </a:graphicData>
          </a:graphic>
        </p:graphicFrame>
        <p:sp>
          <p:nvSpPr>
            <p:cNvPr id="367" name="テキスト ボックス 366">
              <a:extLst>
                <a:ext uri="{FF2B5EF4-FFF2-40B4-BE49-F238E27FC236}">
                  <a16:creationId xmlns:a16="http://schemas.microsoft.com/office/drawing/2014/main" id="{DFE68FD0-4BC0-B1CE-E701-F108723258B7}"/>
                </a:ext>
              </a:extLst>
            </p:cNvPr>
            <p:cNvSpPr txBox="1"/>
            <p:nvPr/>
          </p:nvSpPr>
          <p:spPr>
            <a:xfrm>
              <a:off x="14316352" y="14864680"/>
              <a:ext cx="573298" cy="261610"/>
            </a:xfrm>
            <a:prstGeom prst="rect">
              <a:avLst/>
            </a:prstGeom>
            <a:noFill/>
          </p:spPr>
          <p:txBody>
            <a:bodyPr wrap="square" rtlCol="0">
              <a:spAutoFit/>
            </a:bodyPr>
            <a:lstStyle/>
            <a:p>
              <a:r>
                <a:rPr kumimoji="1" lang="en-US" altLang="ja-JP" sz="1100" dirty="0"/>
                <a:t>(mm)</a:t>
              </a:r>
              <a:endParaRPr kumimoji="1" lang="ja-JP" altLang="en-US" sz="1100" dirty="0"/>
            </a:p>
          </p:txBody>
        </p:sp>
        <p:sp>
          <p:nvSpPr>
            <p:cNvPr id="368" name="テキスト ボックス 367">
              <a:extLst>
                <a:ext uri="{FF2B5EF4-FFF2-40B4-BE49-F238E27FC236}">
                  <a16:creationId xmlns:a16="http://schemas.microsoft.com/office/drawing/2014/main" id="{130CB023-E589-04B4-BFCF-DA0114CA7DE0}"/>
                </a:ext>
              </a:extLst>
            </p:cNvPr>
            <p:cNvSpPr txBox="1"/>
            <p:nvPr/>
          </p:nvSpPr>
          <p:spPr>
            <a:xfrm>
              <a:off x="17961957" y="16662273"/>
              <a:ext cx="465143" cy="261610"/>
            </a:xfrm>
            <a:prstGeom prst="rect">
              <a:avLst/>
            </a:prstGeom>
            <a:noFill/>
          </p:spPr>
          <p:txBody>
            <a:bodyPr wrap="square" rtlCol="0">
              <a:spAutoFit/>
            </a:bodyPr>
            <a:lstStyle/>
            <a:p>
              <a:r>
                <a:rPr kumimoji="1" lang="en-US" altLang="ja-JP" sz="1100" dirty="0"/>
                <a:t>(μF)</a:t>
              </a:r>
              <a:endParaRPr kumimoji="1" lang="ja-JP" altLang="en-US" sz="1100" dirty="0"/>
            </a:p>
          </p:txBody>
        </p:sp>
      </p:grpSp>
      <p:sp>
        <p:nvSpPr>
          <p:cNvPr id="369" name="テキスト ボックス 368">
            <a:extLst>
              <a:ext uri="{FF2B5EF4-FFF2-40B4-BE49-F238E27FC236}">
                <a16:creationId xmlns:a16="http://schemas.microsoft.com/office/drawing/2014/main" id="{0A3AC49A-B53E-FAAD-1C52-2267A351851C}"/>
              </a:ext>
            </a:extLst>
          </p:cNvPr>
          <p:cNvSpPr txBox="1"/>
          <p:nvPr/>
        </p:nvSpPr>
        <p:spPr>
          <a:xfrm>
            <a:off x="22434088" y="15816035"/>
            <a:ext cx="661940" cy="33855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Autodesk </a:t>
            </a:r>
          </a:p>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Fusion</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70" name="テキスト ボックス 369">
            <a:extLst>
              <a:ext uri="{FF2B5EF4-FFF2-40B4-BE49-F238E27FC236}">
                <a16:creationId xmlns:a16="http://schemas.microsoft.com/office/drawing/2014/main" id="{B2FDAF85-D845-A7B6-E068-9D59FB116E6B}"/>
              </a:ext>
            </a:extLst>
          </p:cNvPr>
          <p:cNvSpPr txBox="1"/>
          <p:nvPr/>
        </p:nvSpPr>
        <p:spPr>
          <a:xfrm>
            <a:off x="23136015" y="15868910"/>
            <a:ext cx="661940" cy="21544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KiCad</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71" name="テキスト ボックス 370">
            <a:extLst>
              <a:ext uri="{FF2B5EF4-FFF2-40B4-BE49-F238E27FC236}">
                <a16:creationId xmlns:a16="http://schemas.microsoft.com/office/drawing/2014/main" id="{8DF70CD8-25B2-0B4E-68A4-526F0CD599FF}"/>
              </a:ext>
            </a:extLst>
          </p:cNvPr>
          <p:cNvSpPr txBox="1"/>
          <p:nvPr/>
        </p:nvSpPr>
        <p:spPr>
          <a:xfrm>
            <a:off x="23839214" y="15868910"/>
            <a:ext cx="661940" cy="21544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GitHub</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72" name="テキスト ボックス 371">
            <a:extLst>
              <a:ext uri="{FF2B5EF4-FFF2-40B4-BE49-F238E27FC236}">
                <a16:creationId xmlns:a16="http://schemas.microsoft.com/office/drawing/2014/main" id="{5B9D6748-1354-CFEB-AF41-9BF5A5D7CC02}"/>
              </a:ext>
            </a:extLst>
          </p:cNvPr>
          <p:cNvSpPr txBox="1"/>
          <p:nvPr/>
        </p:nvSpPr>
        <p:spPr>
          <a:xfrm>
            <a:off x="23141232" y="16676271"/>
            <a:ext cx="661940" cy="21544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Discord</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73" name="テキスト ボックス 372">
            <a:extLst>
              <a:ext uri="{FF2B5EF4-FFF2-40B4-BE49-F238E27FC236}">
                <a16:creationId xmlns:a16="http://schemas.microsoft.com/office/drawing/2014/main" id="{52C36896-98D0-00FC-602C-DB8C6FBD5F57}"/>
              </a:ext>
            </a:extLst>
          </p:cNvPr>
          <p:cNvSpPr txBox="1"/>
          <p:nvPr/>
        </p:nvSpPr>
        <p:spPr>
          <a:xfrm>
            <a:off x="23734195" y="16586585"/>
            <a:ext cx="885434" cy="33855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Google</a:t>
            </a:r>
          </a:p>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Spreadsheet</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74" name="テキスト ボックス 373">
            <a:extLst>
              <a:ext uri="{FF2B5EF4-FFF2-40B4-BE49-F238E27FC236}">
                <a16:creationId xmlns:a16="http://schemas.microsoft.com/office/drawing/2014/main" id="{EAFF2ADC-6B01-3656-C528-5ADFFF3FBA9C}"/>
              </a:ext>
            </a:extLst>
          </p:cNvPr>
          <p:cNvSpPr txBox="1"/>
          <p:nvPr/>
        </p:nvSpPr>
        <p:spPr>
          <a:xfrm>
            <a:off x="7855603" y="5490612"/>
            <a:ext cx="4185912" cy="1015663"/>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Debugging Components</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placed menu operation buttons and a small LCD monitor at the rear of the robot.</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These are positioned for easy access during a match, allowing us to check sensor values and change the robot’s</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Mode without connecting to a computer.</a:t>
            </a:r>
            <a:endParaRPr kumimoji="1" lang="en-US" altLang="ja-JP" sz="800" dirty="0">
              <a:latin typeface="+mj-ea"/>
              <a:ea typeface="+mj-ea"/>
              <a:cs typeface="Cascadia Code" panose="020B0609020000020004" pitchFamily="49" charset="0"/>
            </a:endParaRPr>
          </a:p>
        </p:txBody>
      </p:sp>
      <p:sp>
        <p:nvSpPr>
          <p:cNvPr id="375" name="テキスト ボックス 374">
            <a:extLst>
              <a:ext uri="{FF2B5EF4-FFF2-40B4-BE49-F238E27FC236}">
                <a16:creationId xmlns:a16="http://schemas.microsoft.com/office/drawing/2014/main" id="{EB5F4D01-1770-766E-C5C5-71F9378E704E}"/>
              </a:ext>
            </a:extLst>
          </p:cNvPr>
          <p:cNvSpPr txBox="1"/>
          <p:nvPr/>
        </p:nvSpPr>
        <p:spPr>
          <a:xfrm>
            <a:off x="7854189" y="12003559"/>
            <a:ext cx="3984337" cy="892552"/>
          </a:xfrm>
          <a:prstGeom prst="rect">
            <a:avLst/>
          </a:prstGeom>
          <a:noFill/>
        </p:spPr>
        <p:txBody>
          <a:bodyPr wrap="square" rtlCol="0">
            <a:spAutoFit/>
          </a:bodyPr>
          <a:lstStyle/>
          <a:p>
            <a:pPr marL="228600" indent="-228600">
              <a:buAutoNum type="arabicPlain" startAt="8"/>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Solenoid</a:t>
            </a:r>
          </a:p>
          <a:p>
            <a:pPr marL="228600" indent="-228600">
              <a:buAutoNum type="arabicPlain" startAt="8"/>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selected Takaha's CB1037 solenoid for the kicker.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Among solenoids of similar size in the series, it has a longer stroke and delivers greater kicking force relative to its size, making it ideal for a compact and high-power kicker unit.</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76" name="テキスト ボックス 375">
            <a:extLst>
              <a:ext uri="{FF2B5EF4-FFF2-40B4-BE49-F238E27FC236}">
                <a16:creationId xmlns:a16="http://schemas.microsoft.com/office/drawing/2014/main" id="{4658BA64-D76F-B02F-8DA3-F039118456DC}"/>
              </a:ext>
            </a:extLst>
          </p:cNvPr>
          <p:cNvSpPr txBox="1"/>
          <p:nvPr/>
        </p:nvSpPr>
        <p:spPr>
          <a:xfrm>
            <a:off x="16671050" y="4116561"/>
            <a:ext cx="4495525" cy="2677656"/>
          </a:xfrm>
          <a:prstGeom prst="rect">
            <a:avLst/>
          </a:prstGeom>
          <a:noFill/>
        </p:spPr>
        <p:txBody>
          <a:bodyPr wrap="square" rtlCol="0">
            <a:spAutoFit/>
          </a:bodyPr>
          <a:lstStyle/>
          <a:p>
            <a:pPr marL="228600" indent="-228600">
              <a:buAutoNum type="alphaUcPeriod"/>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Main Board (Robot.1)</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board is equipped with the “Teensy 4.0” main microcontroller, the “BNO055” IMU sensor, the “Twelite UART” communication module for inter-robot communication, the tournament’s official communication module, and various control switches.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All of the data from microcontrollers and sensors on other boards is aggregated here, and this data is used to control the robot.</a:t>
            </a:r>
          </a:p>
          <a:p>
            <a:endPar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Teensy 4.0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It has many serial ports and very high performance, making it suitable for high-precision control using many sensors and sub-microcontrollers.</a:t>
            </a:r>
          </a:p>
          <a:p>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BNO055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It allows easy control and has less angular drift compared to other IMU sensors.</a:t>
            </a:r>
          </a:p>
          <a:p>
            <a:r>
              <a:rPr kumimoji="1" lang="ja-JP" altLang="en-US" sz="900" dirty="0">
                <a:latin typeface="Cascadia Code" panose="020B0609020000020004" pitchFamily="49" charset="0"/>
                <a:ea typeface="Cascadia Code" panose="020B0609020000020004" pitchFamily="49" charset="0"/>
                <a:cs typeface="Cascadia Code" panose="020B0609020000020004" pitchFamily="49" charset="0"/>
              </a:rPr>
              <a:t>・</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Twelite </a:t>
            </a:r>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It enables easy communication by simply connecting it to the microcontroller via UART.</a:t>
            </a:r>
            <a:endParaRPr kumimoji="1" lang="en-US" altLang="ja-JP" sz="900" dirty="0">
              <a:latin typeface="+mj-ea"/>
              <a:ea typeface="+mj-ea"/>
              <a:cs typeface="Cascadia Code" panose="020B0609020000020004" pitchFamily="49" charset="0"/>
            </a:endParaRPr>
          </a:p>
        </p:txBody>
      </p:sp>
      <p:sp>
        <p:nvSpPr>
          <p:cNvPr id="377" name="テキスト ボックス 376">
            <a:extLst>
              <a:ext uri="{FF2B5EF4-FFF2-40B4-BE49-F238E27FC236}">
                <a16:creationId xmlns:a16="http://schemas.microsoft.com/office/drawing/2014/main" id="{ED0C4211-AFD0-2167-FEF8-3B5E21CA3E7D}"/>
              </a:ext>
            </a:extLst>
          </p:cNvPr>
          <p:cNvSpPr txBox="1"/>
          <p:nvPr/>
        </p:nvSpPr>
        <p:spPr>
          <a:xfrm>
            <a:off x="7852869" y="7734282"/>
            <a:ext cx="3984337" cy="738664"/>
          </a:xfrm>
          <a:prstGeom prst="rect">
            <a:avLst/>
          </a:prstGeom>
          <a:noFill/>
        </p:spPr>
        <p:txBody>
          <a:bodyPr wrap="square" rtlCol="0">
            <a:spAutoFit/>
          </a:bodyPr>
          <a:lstStyle/>
          <a:p>
            <a:pPr marL="228600" indent="-228600">
              <a:buAutoNum type="arabicPlain" startAt="4"/>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IR Sensor</a:t>
            </a:r>
          </a:p>
          <a:p>
            <a:pPr marL="228600" indent="-228600">
              <a:buAutoNum type="arabicPlain" startAt="4"/>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chosen the TSSP58038 for the ball detection. By placing 16 of them in a circular pattern on the central board, we can calculate the angle of the ball more accurately.</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78" name="テキスト ボックス 377">
            <a:extLst>
              <a:ext uri="{FF2B5EF4-FFF2-40B4-BE49-F238E27FC236}">
                <a16:creationId xmlns:a16="http://schemas.microsoft.com/office/drawing/2014/main" id="{63D63B1E-F2F4-E80E-833B-83F7207FC3A7}"/>
              </a:ext>
            </a:extLst>
          </p:cNvPr>
          <p:cNvSpPr txBox="1"/>
          <p:nvPr/>
        </p:nvSpPr>
        <p:spPr>
          <a:xfrm>
            <a:off x="16671050" y="6727199"/>
            <a:ext cx="4463264" cy="2816156"/>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B.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Drive Board (Robot.1)</a:t>
            </a:r>
          </a:p>
          <a:p>
            <a:endParaRPr kumimoji="1" lang="en-US" altLang="ja-JP" sz="6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board incorporates a motor driver circuit and a kicker drive circuit.</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We have chosen VNH5019 for the motor driver IC, and XL6009 for the voltage booster included to de kicker circuit.</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The motor driver IC can handle a power supply voltage of up to 41V, which is more than three times the voltage supplied from the battery, and it supports an extremely high current of 30A, ensuring high durability.</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The kicker circuit uses two types of MOSFETs, P-channel and N-channel. One is used for controlling the solenoid, and the other is used to disconnect the circuit during the kick motion.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By isolating the kicker circuit from other circuits during kicking, we can physically block the electrical noise caused by the voltage drop during the kicking motion and the back electromotive force generated when the solenoid's shaft returns. </a:t>
            </a:r>
          </a:p>
          <a:p>
            <a:r>
              <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rPr>
              <a:t> This ensures that no noise affects both the driving power supply and the control power supply.</a:t>
            </a:r>
            <a:endParaRPr kumimoji="1" lang="en-US" altLang="ja-JP" sz="900" dirty="0">
              <a:latin typeface="+mj-ea"/>
              <a:ea typeface="+mj-ea"/>
              <a:cs typeface="Cascadia Code" panose="020B0609020000020004" pitchFamily="49" charset="0"/>
            </a:endParaRPr>
          </a:p>
        </p:txBody>
      </p:sp>
      <p:sp>
        <p:nvSpPr>
          <p:cNvPr id="379" name="テキスト ボックス 378">
            <a:extLst>
              <a:ext uri="{FF2B5EF4-FFF2-40B4-BE49-F238E27FC236}">
                <a16:creationId xmlns:a16="http://schemas.microsoft.com/office/drawing/2014/main" id="{B3551961-DB77-CC8C-EE67-F1961CED0EE1}"/>
              </a:ext>
            </a:extLst>
          </p:cNvPr>
          <p:cNvSpPr txBox="1"/>
          <p:nvPr/>
        </p:nvSpPr>
        <p:spPr>
          <a:xfrm>
            <a:off x="7852869" y="9352946"/>
            <a:ext cx="3984337" cy="1508105"/>
          </a:xfrm>
          <a:prstGeom prst="rect">
            <a:avLst/>
          </a:prstGeom>
          <a:noFill/>
        </p:spPr>
        <p:txBody>
          <a:bodyPr wrap="square" rtlCol="0">
            <a:spAutoFit/>
          </a:bodyPr>
          <a:lstStyle/>
          <a:p>
            <a:pPr marL="228600" indent="-228600">
              <a:buAutoNum type="arabicPlain" startAt="6"/>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Power Circuit Board</a:t>
            </a:r>
            <a:endPar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6"/>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The power circuit board includes battery protection circuits, and circuits for generating both the drive power supply and control power supply.</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The battery protection circuits feature reverse connection protection, overcurrent protection, and over-discharge prevention.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To generate the control power supply, a DC-DC converter is used, which minimizes the electrical noise from the drive power supply, ensuring stable operation of the microcontrollers.</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80" name="テキスト ボックス 379">
            <a:extLst>
              <a:ext uri="{FF2B5EF4-FFF2-40B4-BE49-F238E27FC236}">
                <a16:creationId xmlns:a16="http://schemas.microsoft.com/office/drawing/2014/main" id="{3AD59D34-30B3-7C9C-2487-364BCC73A600}"/>
              </a:ext>
            </a:extLst>
          </p:cNvPr>
          <p:cNvSpPr txBox="1"/>
          <p:nvPr/>
        </p:nvSpPr>
        <p:spPr>
          <a:xfrm>
            <a:off x="7852869" y="6514490"/>
            <a:ext cx="3984337" cy="1261884"/>
          </a:xfrm>
          <a:prstGeom prst="rect">
            <a:avLst/>
          </a:prstGeom>
          <a:noFill/>
        </p:spPr>
        <p:txBody>
          <a:bodyPr wrap="square" rtlCol="0">
            <a:spAutoFit/>
          </a:bodyPr>
          <a:lstStyle/>
          <a:p>
            <a:pPr marL="228600" indent="-228600">
              <a:buAutoNum type="arabicPlain" startAt="3"/>
            </a:pPr>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Ball Capture Detecting Sensor</a:t>
            </a:r>
          </a:p>
          <a:p>
            <a:pPr marL="228600" indent="-228600">
              <a:buAutoNum type="arabicPlain" startAt="3"/>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placed an LED on one side of the ball supplement area, and an S4282-51 photodetector IC on the other side, which detects the ball supplement.</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This IC responds only to light of a frequency synchronized with the IC itself, allowing it to be used even in daylight or under an indoor lighting without causing false detections, making it ideal for precise control.</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81" name="テキスト ボックス 380">
            <a:extLst>
              <a:ext uri="{FF2B5EF4-FFF2-40B4-BE49-F238E27FC236}">
                <a16:creationId xmlns:a16="http://schemas.microsoft.com/office/drawing/2014/main" id="{54C2ACD7-CA59-1218-D330-515DA6249325}"/>
              </a:ext>
            </a:extLst>
          </p:cNvPr>
          <p:cNvSpPr txBox="1"/>
          <p:nvPr/>
        </p:nvSpPr>
        <p:spPr>
          <a:xfrm>
            <a:off x="7852869" y="8472946"/>
            <a:ext cx="3984337" cy="892552"/>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Line Sensor</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positioned a circular board in the center and a board with a circular cut-out shape on the outer edge. The description about the line sensor is summarized in </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“Robot’s Feature” section.</a:t>
            </a:r>
            <a:endParaRPr kumimoji="1" lang="en-US" altLang="ja-JP" sz="1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82" name="テキスト ボックス 381">
            <a:extLst>
              <a:ext uri="{FF2B5EF4-FFF2-40B4-BE49-F238E27FC236}">
                <a16:creationId xmlns:a16="http://schemas.microsoft.com/office/drawing/2014/main" id="{2203D1BA-E59D-48AA-90F8-53F9E8FE058C}"/>
              </a:ext>
            </a:extLst>
          </p:cNvPr>
          <p:cNvSpPr txBox="1"/>
          <p:nvPr/>
        </p:nvSpPr>
        <p:spPr>
          <a:xfrm>
            <a:off x="7854189" y="10869668"/>
            <a:ext cx="3984337" cy="1169551"/>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7  </a:t>
            </a:r>
            <a:r>
              <a:rPr kumimoji="1" lang="en-US" altLang="ja-JP" sz="8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rPr>
              <a:t>Motor</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Robot.1 </a:t>
            </a:r>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use Maxon's RE16 series motors, which offer high efficiency and responsiveness, reducing the robot's power consumption and enabling finer movements.</a:t>
            </a:r>
          </a:p>
          <a:p>
            <a:r>
              <a:rPr kumimoji="1" lang="en-US" altLang="ja-JP" sz="900" b="1" dirty="0">
                <a:latin typeface="Cascadia Code" panose="020B0609020000020004" pitchFamily="49" charset="0"/>
                <a:ea typeface="Cascadia Code" panose="020B0609020000020004" pitchFamily="49" charset="0"/>
                <a:cs typeface="Cascadia Code" panose="020B0609020000020004" pitchFamily="49" charset="0"/>
              </a:rPr>
              <a:t>Robot.2 </a:t>
            </a:r>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We have adopted the DIGILENT IG22 1/19 motor.</a:t>
            </a: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Despite being lightweight, it offers high responsiveness and speed. </a:t>
            </a:r>
          </a:p>
        </p:txBody>
      </p:sp>
      <p:sp>
        <p:nvSpPr>
          <p:cNvPr id="383" name="テキスト ボックス 382">
            <a:extLst>
              <a:ext uri="{FF2B5EF4-FFF2-40B4-BE49-F238E27FC236}">
                <a16:creationId xmlns:a16="http://schemas.microsoft.com/office/drawing/2014/main" id="{0090DAA9-5047-8054-7EB1-4864B2E05E34}"/>
              </a:ext>
            </a:extLst>
          </p:cNvPr>
          <p:cNvSpPr txBox="1"/>
          <p:nvPr/>
        </p:nvSpPr>
        <p:spPr>
          <a:xfrm>
            <a:off x="7854189" y="12880561"/>
            <a:ext cx="3984337" cy="830997"/>
          </a:xfrm>
          <a:prstGeom prst="rect">
            <a:avLst/>
          </a:prstGeom>
          <a:noFill/>
        </p:spPr>
        <p:txBody>
          <a:bodyPr wrap="square" rtlCol="0">
            <a:spAutoFit/>
          </a:bodyPr>
          <a:lstStyle/>
          <a:p>
            <a:r>
              <a:rPr kumimoji="1" lang="en-US" altLang="ja-JP" sz="1200" b="1" dirty="0">
                <a:latin typeface="Cascadia Code" panose="020B0609020000020004" pitchFamily="49" charset="0"/>
                <a:ea typeface="Cascadia Code" panose="020B0609020000020004" pitchFamily="49" charset="0"/>
                <a:cs typeface="Cascadia Code" panose="020B0609020000020004" pitchFamily="49" charset="0"/>
              </a:rPr>
              <a:t>9  </a:t>
            </a:r>
            <a:r>
              <a:rPr kumimoji="1" lang="en-US" altLang="ja-JP" sz="1000" b="1" dirty="0">
                <a:latin typeface="Cascadia Code" panose="020B0609020000020004" pitchFamily="49" charset="0"/>
                <a:ea typeface="Cascadia Code" panose="020B0609020000020004" pitchFamily="49" charset="0"/>
                <a:cs typeface="Cascadia Code" panose="020B0609020000020004" pitchFamily="49" charset="0"/>
              </a:rPr>
              <a:t> </a:t>
            </a:r>
            <a:r>
              <a:rPr kumimoji="1" lang="en-US" altLang="ja-JP" sz="1200" b="1" u="sng" dirty="0">
                <a:latin typeface="Cascadia Code" panose="020B0609020000020004" pitchFamily="49" charset="0"/>
                <a:ea typeface="Cascadia Code" panose="020B0609020000020004" pitchFamily="49" charset="0"/>
                <a:cs typeface="Cascadia Code" panose="020B0609020000020004" pitchFamily="49" charset="0"/>
              </a:rPr>
              <a:t>Frame : A2017</a:t>
            </a:r>
          </a:p>
          <a:p>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a:p>
            <a:r>
              <a:rPr kumimoji="1" lang="en-US" altLang="ja-JP" sz="8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800" b="0" i="0" dirty="0">
                <a:effectLst/>
                <a:latin typeface="Cascadia Code" panose="020B0609020000020004" pitchFamily="49" charset="0"/>
                <a:ea typeface="Cascadia Code" panose="020B0609020000020004" pitchFamily="49" charset="0"/>
                <a:cs typeface="Cascadia Code" panose="020B0609020000020004" pitchFamily="49" charset="0"/>
              </a:rPr>
              <a:t>The frame was designed using Autodesk Fusion and machined using a CNC. A2017 Duralumin, known for its excellent durability, allows for a lightweight yet extremely sturdy frame.</a:t>
            </a:r>
            <a:endParaRPr kumimoji="1" lang="en-US" altLang="ja-JP" sz="1000" dirty="0">
              <a:latin typeface="Cascadia Code" panose="020B0609020000020004" pitchFamily="49" charset="0"/>
              <a:ea typeface="Cascadia Code" panose="020B0609020000020004" pitchFamily="49" charset="0"/>
              <a:cs typeface="Cascadia Code" panose="020B0609020000020004" pitchFamily="49" charset="0"/>
            </a:endParaRPr>
          </a:p>
        </p:txBody>
      </p:sp>
      <p:cxnSp>
        <p:nvCxnSpPr>
          <p:cNvPr id="384" name="直線コネクタ 383">
            <a:extLst>
              <a:ext uri="{FF2B5EF4-FFF2-40B4-BE49-F238E27FC236}">
                <a16:creationId xmlns:a16="http://schemas.microsoft.com/office/drawing/2014/main" id="{B8A6ACA2-E2AD-EB74-72FC-7F29A477400D}"/>
              </a:ext>
            </a:extLst>
          </p:cNvPr>
          <p:cNvCxnSpPr>
            <a:cxnSpLocks/>
          </p:cNvCxnSpPr>
          <p:nvPr/>
        </p:nvCxnSpPr>
        <p:spPr>
          <a:xfrm>
            <a:off x="14406386" y="2865570"/>
            <a:ext cx="0" cy="1134930"/>
          </a:xfrm>
          <a:prstGeom prst="line">
            <a:avLst/>
          </a:prstGeom>
          <a:ln w="28575"/>
        </p:spPr>
        <p:style>
          <a:lnRef idx="1">
            <a:schemeClr val="dk1"/>
          </a:lnRef>
          <a:fillRef idx="0">
            <a:schemeClr val="dk1"/>
          </a:fillRef>
          <a:effectRef idx="0">
            <a:schemeClr val="dk1"/>
          </a:effectRef>
          <a:fontRef idx="minor">
            <a:schemeClr val="tx1"/>
          </a:fontRef>
        </p:style>
      </p:cxnSp>
      <p:sp>
        <p:nvSpPr>
          <p:cNvPr id="385" name="テキスト ボックス 384">
            <a:extLst>
              <a:ext uri="{FF2B5EF4-FFF2-40B4-BE49-F238E27FC236}">
                <a16:creationId xmlns:a16="http://schemas.microsoft.com/office/drawing/2014/main" id="{26ED600F-A352-BA8A-9EEF-C3B4AEB92966}"/>
              </a:ext>
            </a:extLst>
          </p:cNvPr>
          <p:cNvSpPr txBox="1"/>
          <p:nvPr/>
        </p:nvSpPr>
        <p:spPr>
          <a:xfrm>
            <a:off x="14443584" y="2773119"/>
            <a:ext cx="6673735" cy="1369606"/>
          </a:xfrm>
          <a:prstGeom prst="rect">
            <a:avLst/>
          </a:prstGeom>
          <a:noFill/>
        </p:spPr>
        <p:txBody>
          <a:bodyPr wrap="square" rtlCol="0">
            <a:spAutoFit/>
          </a:bodyPr>
          <a:lstStyle/>
          <a:p>
            <a:r>
              <a:rPr lang="en-US" altLang="ja-JP" sz="900" dirty="0">
                <a:latin typeface="Cascadia Code" panose="020B0609020000020004" pitchFamily="49" charset="0"/>
                <a:cs typeface="Cascadia Code" panose="020B0609020000020004" pitchFamily="49" charset="0"/>
              </a:rPr>
              <a:t> </a:t>
            </a:r>
            <a:r>
              <a:rPr lang="en-US" altLang="ja-JP" sz="2000" dirty="0">
                <a:latin typeface="Cascadia Code" panose="020B0609020000020004" pitchFamily="49" charset="0"/>
                <a:cs typeface="Cascadia Code" panose="020B0609020000020004" pitchFamily="49" charset="0"/>
              </a:rPr>
              <a:t>R</a:t>
            </a:r>
            <a:r>
              <a:rPr lang="en-US" altLang="ja-JP" sz="900" dirty="0">
                <a:latin typeface="Cascadia Code" panose="020B0609020000020004" pitchFamily="49" charset="0"/>
                <a:cs typeface="Cascadia Code" panose="020B0609020000020004" pitchFamily="49" charset="0"/>
              </a:rPr>
              <a:t>obot.2's concept is to be a </a:t>
            </a:r>
            <a:r>
              <a:rPr lang="en-US" altLang="ja-JP" sz="900" b="1" u="sng" dirty="0">
                <a:latin typeface="Cascadia Code" panose="020B0609020000020004" pitchFamily="49" charset="0"/>
                <a:cs typeface="Cascadia Code" panose="020B0609020000020004" pitchFamily="49" charset="0"/>
              </a:rPr>
              <a:t>"strong robot with stable operation"</a:t>
            </a:r>
            <a:r>
              <a:rPr lang="en-US" altLang="ja-JP" sz="900" dirty="0">
                <a:latin typeface="Cascadia Code" panose="020B0609020000020004" pitchFamily="49" charset="0"/>
                <a:cs typeface="Cascadia Code" panose="020B0609020000020004" pitchFamily="49" charset="0"/>
              </a:rPr>
              <a:t> for soccer competitions, which is a challenging feat to achieve. However, we have implemented various innovations to achieve this goal.</a:t>
            </a:r>
          </a:p>
          <a:p>
            <a:r>
              <a:rPr lang="en-US" altLang="ja-JP" sz="900" dirty="0">
                <a:latin typeface="Cascadia Code" panose="020B0609020000020004" pitchFamily="49" charset="0"/>
                <a:cs typeface="Cascadia Code" panose="020B0609020000020004" pitchFamily="49" charset="0"/>
              </a:rPr>
              <a:t> All components installed in Robot.2 have undergone </a:t>
            </a:r>
            <a:r>
              <a:rPr lang="en-US" altLang="ja-JP" sz="900" b="1" u="sng" dirty="0">
                <a:latin typeface="Cascadia Code" panose="020B0609020000020004" pitchFamily="49" charset="0"/>
                <a:cs typeface="Cascadia Code" panose="020B0609020000020004" pitchFamily="49" charset="0"/>
              </a:rPr>
              <a:t>a year-long development and testing process to ensure stability</a:t>
            </a:r>
            <a:r>
              <a:rPr lang="en-US" altLang="ja-JP" sz="900" dirty="0">
                <a:latin typeface="Cascadia Code" panose="020B0609020000020004" pitchFamily="49" charset="0"/>
                <a:cs typeface="Cascadia Code" panose="020B0609020000020004" pitchFamily="49" charset="0"/>
              </a:rPr>
              <a:t>. Additionally, it is designed to place various additional components for adapting to changes in rules.</a:t>
            </a:r>
          </a:p>
          <a:p>
            <a:r>
              <a:rPr lang="en-US" altLang="ja-JP" sz="900" b="1" dirty="0">
                <a:latin typeface="Cascadia Code" panose="020B0609020000020004" pitchFamily="49" charset="0"/>
                <a:cs typeface="Cascadia Code" panose="020B0609020000020004" pitchFamily="49" charset="0"/>
              </a:rPr>
              <a:t> By completing the robot production process early and allowing sufficient time for adjustments, </a:t>
            </a:r>
            <a:r>
              <a:rPr lang="en-US" altLang="ja-JP" sz="900" dirty="0">
                <a:latin typeface="Cascadia Code" panose="020B0609020000020004" pitchFamily="49" charset="0"/>
                <a:cs typeface="Cascadia Code" panose="020B0609020000020004" pitchFamily="49" charset="0"/>
              </a:rPr>
              <a:t>we can achieve stable operation and develop a "strong robot".</a:t>
            </a:r>
          </a:p>
        </p:txBody>
      </p:sp>
      <p:grpSp>
        <p:nvGrpSpPr>
          <p:cNvPr id="386" name="グループ化 385">
            <a:extLst>
              <a:ext uri="{FF2B5EF4-FFF2-40B4-BE49-F238E27FC236}">
                <a16:creationId xmlns:a16="http://schemas.microsoft.com/office/drawing/2014/main" id="{D3255E2A-26F8-DCC7-D939-0FBD64E96E4A}"/>
              </a:ext>
            </a:extLst>
          </p:cNvPr>
          <p:cNvGrpSpPr/>
          <p:nvPr/>
        </p:nvGrpSpPr>
        <p:grpSpPr>
          <a:xfrm>
            <a:off x="27377824" y="3489957"/>
            <a:ext cx="2516389" cy="2745367"/>
            <a:chOff x="27560989" y="3133599"/>
            <a:chExt cx="2516389" cy="2745367"/>
          </a:xfrm>
        </p:grpSpPr>
        <p:pic>
          <p:nvPicPr>
            <p:cNvPr id="387" name="Picture 4">
              <a:extLst>
                <a:ext uri="{FF2B5EF4-FFF2-40B4-BE49-F238E27FC236}">
                  <a16:creationId xmlns:a16="http://schemas.microsoft.com/office/drawing/2014/main" id="{743D821D-D5FC-1DD7-10E5-64746C8270FC}"/>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t="3252" b="1571"/>
            <a:stretch/>
          </p:blipFill>
          <p:spPr bwMode="auto">
            <a:xfrm>
              <a:off x="27636214" y="3133599"/>
              <a:ext cx="2376699" cy="2116359"/>
            </a:xfrm>
            <a:prstGeom prst="rect">
              <a:avLst/>
            </a:prstGeom>
            <a:noFill/>
            <a:extLst>
              <a:ext uri="{909E8E84-426E-40DD-AFC4-6F175D3DCCD1}">
                <a14:hiddenFill xmlns:a14="http://schemas.microsoft.com/office/drawing/2010/main">
                  <a:solidFill>
                    <a:srgbClr val="FFFFFF"/>
                  </a:solidFill>
                </a14:hiddenFill>
              </a:ext>
            </a:extLst>
          </p:spPr>
        </p:pic>
        <p:sp>
          <p:nvSpPr>
            <p:cNvPr id="388" name="テキスト ボックス 387">
              <a:extLst>
                <a:ext uri="{FF2B5EF4-FFF2-40B4-BE49-F238E27FC236}">
                  <a16:creationId xmlns:a16="http://schemas.microsoft.com/office/drawing/2014/main" id="{C8EE7568-ECE7-C8D7-1046-53D92C005B9C}"/>
                </a:ext>
              </a:extLst>
            </p:cNvPr>
            <p:cNvSpPr txBox="1"/>
            <p:nvPr/>
          </p:nvSpPr>
          <p:spPr>
            <a:xfrm>
              <a:off x="27560989" y="5401912"/>
              <a:ext cx="2516389" cy="477054"/>
            </a:xfrm>
            <a:prstGeom prst="rect">
              <a:avLst/>
            </a:prstGeom>
            <a:noFill/>
          </p:spPr>
          <p:txBody>
            <a:bodyPr wrap="square" rtlCol="0">
              <a:spAutoFit/>
            </a:bodyPr>
            <a:lstStyle/>
            <a:p>
              <a:pPr algn="ct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Fig.A a shape of line sensor</a:t>
              </a:r>
              <a:br>
                <a:rPr lang="en-US" altLang="ja-JP" sz="900" dirty="0">
                  <a:latin typeface="Cascadia Code" panose="020B0609020000020004" pitchFamily="49" charset="0"/>
                  <a:ea typeface="Cascadia Code" panose="020B0609020000020004" pitchFamily="49" charset="0"/>
                  <a:cs typeface="Cascadia Code" panose="020B0609020000020004" pitchFamily="49" charset="0"/>
                </a:rPr>
              </a:b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(Robot.1)</a:t>
              </a:r>
            </a:p>
            <a:p>
              <a:pPr algn="ct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89" name="Picture 8">
            <a:extLst>
              <a:ext uri="{FF2B5EF4-FFF2-40B4-BE49-F238E27FC236}">
                <a16:creationId xmlns:a16="http://schemas.microsoft.com/office/drawing/2014/main" id="{78D2F492-FE70-6024-F913-771724F2362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924918" y="15831282"/>
            <a:ext cx="3723601" cy="1873223"/>
          </a:xfrm>
          <a:prstGeom prst="rect">
            <a:avLst/>
          </a:prstGeom>
          <a:noFill/>
          <a:extLst>
            <a:ext uri="{909E8E84-426E-40DD-AFC4-6F175D3DCCD1}">
              <a14:hiddenFill xmlns:a14="http://schemas.microsoft.com/office/drawing/2010/main">
                <a:solidFill>
                  <a:srgbClr val="FFFFFF"/>
                </a:solidFill>
              </a14:hiddenFill>
            </a:ext>
          </a:extLst>
        </p:spPr>
      </p:pic>
      <p:sp>
        <p:nvSpPr>
          <p:cNvPr id="390" name="テキスト ボックス 389">
            <a:extLst>
              <a:ext uri="{FF2B5EF4-FFF2-40B4-BE49-F238E27FC236}">
                <a16:creationId xmlns:a16="http://schemas.microsoft.com/office/drawing/2014/main" id="{9F191FDB-73B9-131F-19D4-4A1B23569900}"/>
              </a:ext>
            </a:extLst>
          </p:cNvPr>
          <p:cNvSpPr txBox="1"/>
          <p:nvPr/>
        </p:nvSpPr>
        <p:spPr>
          <a:xfrm>
            <a:off x="8904461" y="17773304"/>
            <a:ext cx="3697582" cy="246221"/>
          </a:xfrm>
          <a:prstGeom prst="rect">
            <a:avLst/>
          </a:prstGeom>
          <a:noFill/>
        </p:spPr>
        <p:txBody>
          <a:bodyPr wrap="square" rtlCol="0">
            <a:spAutoFit/>
          </a:bodyPr>
          <a:lstStyle/>
          <a:p>
            <a:pPr algn="ctr"/>
            <a:r>
              <a:rPr kumimoji="1" lang="en-US" altLang="ja-JP" sz="1000" b="1" dirty="0">
                <a:latin typeface="Cascadia Code" panose="020B0609020000020004" pitchFamily="49" charset="0"/>
                <a:ea typeface="Cascadia Code" panose="020B0609020000020004" pitchFamily="49" charset="0"/>
                <a:cs typeface="Cascadia Code" panose="020B0609020000020004" pitchFamily="49" charset="0"/>
              </a:rPr>
              <a:t>Fig.1. </a:t>
            </a:r>
            <a:r>
              <a:rPr lang="en-US" altLang="ja-JP" sz="1000" b="1" dirty="0">
                <a:latin typeface="Cascadia Code" panose="020B0609020000020004" pitchFamily="49" charset="0"/>
                <a:ea typeface="Cascadia Code" panose="020B0609020000020004" pitchFamily="49" charset="0"/>
                <a:cs typeface="Cascadia Code" panose="020B0609020000020004" pitchFamily="49" charset="0"/>
              </a:rPr>
              <a:t>The circuit of the kicker mechanism</a:t>
            </a:r>
            <a:endParaRPr kumimoji="1" lang="ja-JP" altLang="en-US" sz="1000" b="1" dirty="0">
              <a:latin typeface="Cascadia Code" panose="020B0609020000020004" pitchFamily="49" charset="0"/>
              <a:cs typeface="Cascadia Code" panose="020B0609020000020004" pitchFamily="49" charset="0"/>
            </a:endParaRPr>
          </a:p>
        </p:txBody>
      </p:sp>
      <p:sp>
        <p:nvSpPr>
          <p:cNvPr id="391" name="テキスト ボックス 390">
            <a:extLst>
              <a:ext uri="{FF2B5EF4-FFF2-40B4-BE49-F238E27FC236}">
                <a16:creationId xmlns:a16="http://schemas.microsoft.com/office/drawing/2014/main" id="{9CADEC8D-5F0D-8598-DF71-2E724137AEC6}"/>
              </a:ext>
            </a:extLst>
          </p:cNvPr>
          <p:cNvSpPr txBox="1"/>
          <p:nvPr/>
        </p:nvSpPr>
        <p:spPr>
          <a:xfrm>
            <a:off x="11675133" y="15835824"/>
            <a:ext cx="2416981" cy="1892826"/>
          </a:xfrm>
          <a:prstGeom prst="rect">
            <a:avLst/>
          </a:prstGeom>
          <a:noFill/>
        </p:spPr>
        <p:txBody>
          <a:bodyPr wrap="square" rtlCol="0">
            <a:spAutoFit/>
          </a:bodyPr>
          <a:lstStyle/>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FET1 and FET2 are controlled by signals from the microcontroller.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When FET1 is set to HIGH, the connected capacitors (C6, C7) will be charged up. When FET2 is set to HIGH, the solenoid operates using the power stored in the charged capacitors.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Setting FET1 to LOW isolates the kicker circuit from all other circuits using P channel MOSFET, effectively blocking electrical noise.</a:t>
            </a:r>
            <a:endParaRPr kumimoji="1"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92" name="テキスト ボックス 391">
            <a:extLst>
              <a:ext uri="{FF2B5EF4-FFF2-40B4-BE49-F238E27FC236}">
                <a16:creationId xmlns:a16="http://schemas.microsoft.com/office/drawing/2014/main" id="{669D5FE5-A54D-C274-F325-605AB9D47F33}"/>
              </a:ext>
            </a:extLst>
          </p:cNvPr>
          <p:cNvSpPr txBox="1"/>
          <p:nvPr/>
        </p:nvSpPr>
        <p:spPr>
          <a:xfrm>
            <a:off x="7839405" y="2773430"/>
            <a:ext cx="6572121" cy="1508105"/>
          </a:xfrm>
          <a:prstGeom prst="rect">
            <a:avLst/>
          </a:prstGeom>
          <a:noFill/>
        </p:spPr>
        <p:txBody>
          <a:bodyPr wrap="square" rtlCol="0">
            <a:spAutoFit/>
          </a:bodyPr>
          <a:lstStyle/>
          <a:p>
            <a:r>
              <a:rPr lang="en-US" altLang="ja-JP" sz="900" dirty="0">
                <a:latin typeface="Cascadia Code" panose="020B0609020000020004" pitchFamily="49" charset="0"/>
                <a:cs typeface="Cascadia Code" panose="020B0609020000020004" pitchFamily="49" charset="0"/>
              </a:rPr>
              <a:t> </a:t>
            </a:r>
            <a:r>
              <a:rPr lang="en-US" altLang="ja-JP" sz="2000" dirty="0">
                <a:latin typeface="Cascadia Code" panose="020B0609020000020004" pitchFamily="49" charset="0"/>
                <a:cs typeface="Cascadia Code" panose="020B0609020000020004" pitchFamily="49" charset="0"/>
              </a:rPr>
              <a:t>R</a:t>
            </a:r>
            <a:r>
              <a:rPr lang="en-US" altLang="ja-JP" sz="900" dirty="0">
                <a:latin typeface="Cascadia Code" panose="020B0609020000020004" pitchFamily="49" charset="0"/>
                <a:cs typeface="Cascadia Code" panose="020B0609020000020004" pitchFamily="49" charset="0"/>
              </a:rPr>
              <a:t>obot.1's concept is to be a </a:t>
            </a:r>
            <a:r>
              <a:rPr lang="en-US" altLang="ja-JP" sz="900" b="1" u="sng" dirty="0">
                <a:latin typeface="Cascadia Code" panose="020B0609020000020004" pitchFamily="49" charset="0"/>
                <a:cs typeface="Cascadia Code" panose="020B0609020000020004" pitchFamily="49" charset="0"/>
              </a:rPr>
              <a:t>"robot with a low center of gravity and high maintenance performance"</a:t>
            </a:r>
            <a:r>
              <a:rPr lang="en-US" altLang="ja-JP" sz="900" dirty="0">
                <a:latin typeface="Cascadia Code" panose="020B0609020000020004" pitchFamily="49" charset="0"/>
                <a:cs typeface="Cascadia Code" panose="020B0609020000020004" pitchFamily="49" charset="0"/>
              </a:rPr>
              <a:t>. In a robot that moves freely around the court at high speed, having a low center of gravity is crucial. A low center of gravity allows the robot to execute turns and speed changes with minimal force, reducing power consumption and enabling more precise movements. </a:t>
            </a:r>
          </a:p>
          <a:p>
            <a:r>
              <a:rPr lang="en-US" altLang="ja-JP" sz="900" dirty="0">
                <a:latin typeface="Cascadia Code" panose="020B0609020000020004" pitchFamily="49" charset="0"/>
                <a:cs typeface="Cascadia Code" panose="020B0609020000020004" pitchFamily="49" charset="0"/>
              </a:rPr>
              <a:t>However, achieving a low center of gravity often means designing the robot to be compact and densely packed with components internally, potentially compromising maintenance accessibility.</a:t>
            </a:r>
          </a:p>
          <a:p>
            <a:r>
              <a:rPr lang="en-US" altLang="ja-JP" sz="900" dirty="0">
                <a:latin typeface="Cascadia Code" panose="020B0609020000020004" pitchFamily="49" charset="0"/>
                <a:cs typeface="Cascadia Code" panose="020B0609020000020004" pitchFamily="49" charset="0"/>
              </a:rPr>
              <a:t>To address this challenge, Robot.1 has been designed with a reduced number of components. </a:t>
            </a:r>
          </a:p>
          <a:p>
            <a:r>
              <a:rPr lang="en-US" altLang="ja-JP" sz="900" dirty="0">
                <a:latin typeface="Cascadia Code" panose="020B0609020000020004" pitchFamily="49" charset="0"/>
                <a:cs typeface="Cascadia Code" panose="020B0609020000020004" pitchFamily="49" charset="0"/>
              </a:rPr>
              <a:t>Most parts and boards can be quickly removed and replaced, ensuring ease of maintenance despite its low-profile design.</a:t>
            </a:r>
          </a:p>
        </p:txBody>
      </p:sp>
      <p:pic>
        <p:nvPicPr>
          <p:cNvPr id="393" name="Picture 10" descr="VSCodeで折り返し設定を有効にする | WEBREE">
            <a:extLst>
              <a:ext uri="{FF2B5EF4-FFF2-40B4-BE49-F238E27FC236}">
                <a16:creationId xmlns:a16="http://schemas.microsoft.com/office/drawing/2014/main" id="{7FFD5AA1-4B87-9142-CAE9-1AD318F586D0}"/>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27373" t="16652" r="27118" b="16515"/>
          <a:stretch/>
        </p:blipFill>
        <p:spPr bwMode="auto">
          <a:xfrm>
            <a:off x="22493432" y="16146935"/>
            <a:ext cx="519794" cy="508902"/>
          </a:xfrm>
          <a:prstGeom prst="rect">
            <a:avLst/>
          </a:prstGeom>
          <a:noFill/>
          <a:extLst>
            <a:ext uri="{909E8E84-426E-40DD-AFC4-6F175D3DCCD1}">
              <a14:hiddenFill xmlns:a14="http://schemas.microsoft.com/office/drawing/2010/main">
                <a:solidFill>
                  <a:srgbClr val="FFFFFF"/>
                </a:solidFill>
              </a14:hiddenFill>
            </a:ext>
          </a:extLst>
        </p:spPr>
      </p:pic>
      <p:sp>
        <p:nvSpPr>
          <p:cNvPr id="394" name="テキスト ボックス 393">
            <a:extLst>
              <a:ext uri="{FF2B5EF4-FFF2-40B4-BE49-F238E27FC236}">
                <a16:creationId xmlns:a16="http://schemas.microsoft.com/office/drawing/2014/main" id="{2F3FDE84-AAE7-BDBC-00DD-1C6EA3388E7A}"/>
              </a:ext>
            </a:extLst>
          </p:cNvPr>
          <p:cNvSpPr txBox="1"/>
          <p:nvPr/>
        </p:nvSpPr>
        <p:spPr>
          <a:xfrm>
            <a:off x="22315860" y="16620413"/>
            <a:ext cx="879805" cy="338554"/>
          </a:xfrm>
          <a:prstGeom prst="rect">
            <a:avLst/>
          </a:prstGeom>
          <a:noFill/>
        </p:spPr>
        <p:txBody>
          <a:bodyPr wrap="square" rtlCol="0">
            <a:spAutoFit/>
          </a:bodyPr>
          <a:lstStyle/>
          <a:p>
            <a:pPr algn="ctr"/>
            <a:r>
              <a:rPr lang="en-US" altLang="ja-JP" sz="800" dirty="0">
                <a:latin typeface="Cascadia Code" panose="020B0609020000020004" pitchFamily="49" charset="0"/>
                <a:ea typeface="Cascadia Code" panose="020B0609020000020004" pitchFamily="49" charset="0"/>
                <a:cs typeface="Cascadia Code" panose="020B0609020000020004" pitchFamily="49" charset="0"/>
              </a:rPr>
              <a:t>Visual Studio Code</a:t>
            </a:r>
            <a:endParaRPr lang="en-US" altLang="ja-JP" sz="500"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395" name="グループ化 394">
            <a:extLst>
              <a:ext uri="{FF2B5EF4-FFF2-40B4-BE49-F238E27FC236}">
                <a16:creationId xmlns:a16="http://schemas.microsoft.com/office/drawing/2014/main" id="{1EBE33E7-1D45-EBA3-7BD7-1FFB832B1559}"/>
              </a:ext>
            </a:extLst>
          </p:cNvPr>
          <p:cNvGrpSpPr/>
          <p:nvPr/>
        </p:nvGrpSpPr>
        <p:grpSpPr>
          <a:xfrm>
            <a:off x="12087670" y="4090121"/>
            <a:ext cx="4491467" cy="5043391"/>
            <a:chOff x="12027744" y="4070625"/>
            <a:chExt cx="4491467" cy="5043391"/>
          </a:xfrm>
        </p:grpSpPr>
        <p:pic>
          <p:nvPicPr>
            <p:cNvPr id="396" name="Picture 2">
              <a:extLst>
                <a:ext uri="{FF2B5EF4-FFF2-40B4-BE49-F238E27FC236}">
                  <a16:creationId xmlns:a16="http://schemas.microsoft.com/office/drawing/2014/main" id="{E63F03D0-13A6-7207-52D2-BBCEDCFD26A1}"/>
                </a:ext>
              </a:extLst>
            </p:cNvPr>
            <p:cNvPicPr>
              <a:picLocks noChangeAspect="1" noChangeArrowheads="1"/>
            </p:cNvPicPr>
            <p:nvPr/>
          </p:nvPicPr>
          <p:blipFill rotWithShape="1">
            <a:blip r:embed="rId43">
              <a:extLst>
                <a:ext uri="{28A0092B-C50C-407E-A947-70E740481C1C}">
                  <a14:useLocalDpi xmlns:a14="http://schemas.microsoft.com/office/drawing/2010/main" val="0"/>
                </a:ext>
              </a:extLst>
            </a:blip>
            <a:srcRect l="11982" t="2050" r="13202" b="8549"/>
            <a:stretch/>
          </p:blipFill>
          <p:spPr bwMode="auto">
            <a:xfrm>
              <a:off x="12043338" y="4070625"/>
              <a:ext cx="4220538" cy="5043391"/>
            </a:xfrm>
            <a:prstGeom prst="rect">
              <a:avLst/>
            </a:prstGeom>
            <a:noFill/>
            <a:extLst>
              <a:ext uri="{909E8E84-426E-40DD-AFC4-6F175D3DCCD1}">
                <a14:hiddenFill xmlns:a14="http://schemas.microsoft.com/office/drawing/2010/main">
                  <a:solidFill>
                    <a:srgbClr val="FFFFFF"/>
                  </a:solidFill>
                </a14:hiddenFill>
              </a:ext>
            </a:extLst>
          </p:spPr>
        </p:pic>
        <p:grpSp>
          <p:nvGrpSpPr>
            <p:cNvPr id="397" name="グループ化 396">
              <a:extLst>
                <a:ext uri="{FF2B5EF4-FFF2-40B4-BE49-F238E27FC236}">
                  <a16:creationId xmlns:a16="http://schemas.microsoft.com/office/drawing/2014/main" id="{88BF3327-17FE-6C11-7D64-487B2A0D4998}"/>
                </a:ext>
              </a:extLst>
            </p:cNvPr>
            <p:cNvGrpSpPr/>
            <p:nvPr/>
          </p:nvGrpSpPr>
          <p:grpSpPr>
            <a:xfrm>
              <a:off x="13245283" y="4527549"/>
              <a:ext cx="989885" cy="452233"/>
              <a:chOff x="13245283" y="4727701"/>
              <a:chExt cx="989885" cy="452233"/>
            </a:xfrm>
          </p:grpSpPr>
          <p:cxnSp>
            <p:nvCxnSpPr>
              <p:cNvPr id="436" name="直線コネクタ 435">
                <a:extLst>
                  <a:ext uri="{FF2B5EF4-FFF2-40B4-BE49-F238E27FC236}">
                    <a16:creationId xmlns:a16="http://schemas.microsoft.com/office/drawing/2014/main" id="{7963FF34-659B-09A0-C961-FB499C14DB3F}"/>
                  </a:ext>
                </a:extLst>
              </p:cNvPr>
              <p:cNvCxnSpPr>
                <a:cxnSpLocks/>
              </p:cNvCxnSpPr>
              <p:nvPr/>
            </p:nvCxnSpPr>
            <p:spPr>
              <a:xfrm>
                <a:off x="13392457" y="4889333"/>
                <a:ext cx="842711" cy="29060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37" name="楕円 436">
                <a:extLst>
                  <a:ext uri="{FF2B5EF4-FFF2-40B4-BE49-F238E27FC236}">
                    <a16:creationId xmlns:a16="http://schemas.microsoft.com/office/drawing/2014/main" id="{89C984A9-445F-4BD2-0D20-2FF5C59340E4}"/>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398" name="グループ化 397">
              <a:extLst>
                <a:ext uri="{FF2B5EF4-FFF2-40B4-BE49-F238E27FC236}">
                  <a16:creationId xmlns:a16="http://schemas.microsoft.com/office/drawing/2014/main" id="{33D6B7D8-84CF-0A93-B948-B2BA190B1E57}"/>
                </a:ext>
              </a:extLst>
            </p:cNvPr>
            <p:cNvGrpSpPr/>
            <p:nvPr/>
          </p:nvGrpSpPr>
          <p:grpSpPr>
            <a:xfrm>
              <a:off x="14411526" y="5035121"/>
              <a:ext cx="778696" cy="622267"/>
              <a:chOff x="12753269" y="4812048"/>
              <a:chExt cx="778696" cy="622267"/>
            </a:xfrm>
          </p:grpSpPr>
          <p:cxnSp>
            <p:nvCxnSpPr>
              <p:cNvPr id="434" name="直線コネクタ 433">
                <a:extLst>
                  <a:ext uri="{FF2B5EF4-FFF2-40B4-BE49-F238E27FC236}">
                    <a16:creationId xmlns:a16="http://schemas.microsoft.com/office/drawing/2014/main" id="{46368C54-177A-DF66-5589-A1528CADB45E}"/>
                  </a:ext>
                </a:extLst>
              </p:cNvPr>
              <p:cNvCxnSpPr>
                <a:cxnSpLocks/>
              </p:cNvCxnSpPr>
              <p:nvPr/>
            </p:nvCxnSpPr>
            <p:spPr>
              <a:xfrm flipH="1">
                <a:off x="12753269" y="4981575"/>
                <a:ext cx="648332" cy="45274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35" name="楕円 434">
                <a:extLst>
                  <a:ext uri="{FF2B5EF4-FFF2-40B4-BE49-F238E27FC236}">
                    <a16:creationId xmlns:a16="http://schemas.microsoft.com/office/drawing/2014/main" id="{F12EFDA6-F85A-9482-078B-1EF0F09597C8}"/>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399" name="グループ化 398">
              <a:extLst>
                <a:ext uri="{FF2B5EF4-FFF2-40B4-BE49-F238E27FC236}">
                  <a16:creationId xmlns:a16="http://schemas.microsoft.com/office/drawing/2014/main" id="{85E80B74-37FC-3237-760E-71D1B939401F}"/>
                </a:ext>
              </a:extLst>
            </p:cNvPr>
            <p:cNvGrpSpPr/>
            <p:nvPr/>
          </p:nvGrpSpPr>
          <p:grpSpPr>
            <a:xfrm>
              <a:off x="12105183" y="7204637"/>
              <a:ext cx="1072860" cy="1026690"/>
              <a:chOff x="12164757" y="7404789"/>
              <a:chExt cx="1072860" cy="1026690"/>
            </a:xfrm>
          </p:grpSpPr>
          <p:cxnSp>
            <p:nvCxnSpPr>
              <p:cNvPr id="431" name="直線コネクタ 430">
                <a:extLst>
                  <a:ext uri="{FF2B5EF4-FFF2-40B4-BE49-F238E27FC236}">
                    <a16:creationId xmlns:a16="http://schemas.microsoft.com/office/drawing/2014/main" id="{7B6C9B1B-FD05-E0C0-A9C5-C3FCA38C0029}"/>
                  </a:ext>
                </a:extLst>
              </p:cNvPr>
              <p:cNvCxnSpPr>
                <a:cxnSpLocks/>
                <a:stCxn id="433" idx="5"/>
              </p:cNvCxnSpPr>
              <p:nvPr/>
            </p:nvCxnSpPr>
            <p:spPr>
              <a:xfrm>
                <a:off x="12415999" y="7656031"/>
                <a:ext cx="182723" cy="3513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432" name="直線コネクタ 431">
                <a:extLst>
                  <a:ext uri="{FF2B5EF4-FFF2-40B4-BE49-F238E27FC236}">
                    <a16:creationId xmlns:a16="http://schemas.microsoft.com/office/drawing/2014/main" id="{4DD12F87-2EA4-21E4-3C2D-D8149A151EC3}"/>
                  </a:ext>
                </a:extLst>
              </p:cNvPr>
              <p:cNvCxnSpPr>
                <a:cxnSpLocks/>
                <a:stCxn id="433" idx="5"/>
              </p:cNvCxnSpPr>
              <p:nvPr/>
            </p:nvCxnSpPr>
            <p:spPr>
              <a:xfrm>
                <a:off x="12415999" y="7656031"/>
                <a:ext cx="821618" cy="77544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33" name="楕円 432">
                <a:extLst>
                  <a:ext uri="{FF2B5EF4-FFF2-40B4-BE49-F238E27FC236}">
                    <a16:creationId xmlns:a16="http://schemas.microsoft.com/office/drawing/2014/main" id="{6F9BCACD-F4D1-F1F2-E7BE-71AC05CEB2C2}"/>
                  </a:ext>
                </a:extLst>
              </p:cNvPr>
              <p:cNvSpPr/>
              <p:nvPr/>
            </p:nvSpPr>
            <p:spPr>
              <a:xfrm>
                <a:off x="12164757" y="740478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grpSp>
          <p:nvGrpSpPr>
            <p:cNvPr id="400" name="グループ化 399">
              <a:extLst>
                <a:ext uri="{FF2B5EF4-FFF2-40B4-BE49-F238E27FC236}">
                  <a16:creationId xmlns:a16="http://schemas.microsoft.com/office/drawing/2014/main" id="{2E1AB2B3-9E8A-D3EE-FFB6-573C7A7C432F}"/>
                </a:ext>
              </a:extLst>
            </p:cNvPr>
            <p:cNvGrpSpPr/>
            <p:nvPr/>
          </p:nvGrpSpPr>
          <p:grpSpPr>
            <a:xfrm>
              <a:off x="14464526" y="5586623"/>
              <a:ext cx="1132396" cy="1317616"/>
              <a:chOff x="14464526" y="5786775"/>
              <a:chExt cx="1132396" cy="1317616"/>
            </a:xfrm>
          </p:grpSpPr>
          <p:cxnSp>
            <p:nvCxnSpPr>
              <p:cNvPr id="429" name="直線コネクタ 428">
                <a:extLst>
                  <a:ext uri="{FF2B5EF4-FFF2-40B4-BE49-F238E27FC236}">
                    <a16:creationId xmlns:a16="http://schemas.microsoft.com/office/drawing/2014/main" id="{B833E48A-CA2F-3581-EB43-3089EE2DAF32}"/>
                  </a:ext>
                </a:extLst>
              </p:cNvPr>
              <p:cNvCxnSpPr>
                <a:cxnSpLocks/>
              </p:cNvCxnSpPr>
              <p:nvPr/>
            </p:nvCxnSpPr>
            <p:spPr>
              <a:xfrm flipH="1">
                <a:off x="14464526" y="5954052"/>
                <a:ext cx="985222" cy="115033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30" name="楕円 429">
                <a:extLst>
                  <a:ext uri="{FF2B5EF4-FFF2-40B4-BE49-F238E27FC236}">
                    <a16:creationId xmlns:a16="http://schemas.microsoft.com/office/drawing/2014/main" id="{C91826E9-F5B8-7C93-1D97-6274FDBB1118}"/>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401" name="グループ化 400">
              <a:extLst>
                <a:ext uri="{FF2B5EF4-FFF2-40B4-BE49-F238E27FC236}">
                  <a16:creationId xmlns:a16="http://schemas.microsoft.com/office/drawing/2014/main" id="{5D983BD2-16F1-FD5F-59F3-9CF4A4749ED6}"/>
                </a:ext>
              </a:extLst>
            </p:cNvPr>
            <p:cNvGrpSpPr/>
            <p:nvPr/>
          </p:nvGrpSpPr>
          <p:grpSpPr>
            <a:xfrm>
              <a:off x="14679964" y="8493041"/>
              <a:ext cx="1721008" cy="337518"/>
              <a:chOff x="14679964" y="8693193"/>
              <a:chExt cx="1721008" cy="337518"/>
            </a:xfrm>
          </p:grpSpPr>
          <p:cxnSp>
            <p:nvCxnSpPr>
              <p:cNvPr id="426" name="直線コネクタ 425">
                <a:extLst>
                  <a:ext uri="{FF2B5EF4-FFF2-40B4-BE49-F238E27FC236}">
                    <a16:creationId xmlns:a16="http://schemas.microsoft.com/office/drawing/2014/main" id="{6C7DE4DB-AF54-CCFC-402C-2247638303DD}"/>
                  </a:ext>
                </a:extLst>
              </p:cNvPr>
              <p:cNvCxnSpPr>
                <a:cxnSpLocks/>
              </p:cNvCxnSpPr>
              <p:nvPr/>
            </p:nvCxnSpPr>
            <p:spPr>
              <a:xfrm flipH="1">
                <a:off x="15441305" y="8798365"/>
                <a:ext cx="811935" cy="23234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427" name="直線コネクタ 426">
                <a:extLst>
                  <a:ext uri="{FF2B5EF4-FFF2-40B4-BE49-F238E27FC236}">
                    <a16:creationId xmlns:a16="http://schemas.microsoft.com/office/drawing/2014/main" id="{8E9D6AD1-F3B7-5458-D491-E55FEA0693B0}"/>
                  </a:ext>
                </a:extLst>
              </p:cNvPr>
              <p:cNvCxnSpPr>
                <a:cxnSpLocks/>
              </p:cNvCxnSpPr>
              <p:nvPr/>
            </p:nvCxnSpPr>
            <p:spPr>
              <a:xfrm flipH="1">
                <a:off x="14679964" y="8798365"/>
                <a:ext cx="1573276" cy="5936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28" name="楕円 427">
                <a:extLst>
                  <a:ext uri="{FF2B5EF4-FFF2-40B4-BE49-F238E27FC236}">
                    <a16:creationId xmlns:a16="http://schemas.microsoft.com/office/drawing/2014/main" id="{48034A7C-67BE-6FA2-0706-50C573EA867A}"/>
                  </a:ext>
                </a:extLst>
              </p:cNvPr>
              <p:cNvSpPr/>
              <p:nvPr/>
            </p:nvSpPr>
            <p:spPr>
              <a:xfrm>
                <a:off x="16106624" y="86931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402" name="グループ化 401">
              <a:extLst>
                <a:ext uri="{FF2B5EF4-FFF2-40B4-BE49-F238E27FC236}">
                  <a16:creationId xmlns:a16="http://schemas.microsoft.com/office/drawing/2014/main" id="{93E16CBA-E2FE-CBD0-B0DD-23F0A761517E}"/>
                </a:ext>
              </a:extLst>
            </p:cNvPr>
            <p:cNvGrpSpPr/>
            <p:nvPr/>
          </p:nvGrpSpPr>
          <p:grpSpPr>
            <a:xfrm>
              <a:off x="15042971" y="5944147"/>
              <a:ext cx="872792" cy="1065264"/>
              <a:chOff x="14724130" y="5786775"/>
              <a:chExt cx="872792" cy="1065264"/>
            </a:xfrm>
          </p:grpSpPr>
          <p:cxnSp>
            <p:nvCxnSpPr>
              <p:cNvPr id="424" name="直線コネクタ 423">
                <a:extLst>
                  <a:ext uri="{FF2B5EF4-FFF2-40B4-BE49-F238E27FC236}">
                    <a16:creationId xmlns:a16="http://schemas.microsoft.com/office/drawing/2014/main" id="{6278A2F1-EBA8-AA8C-332A-A758E0DAF0EE}"/>
                  </a:ext>
                </a:extLst>
              </p:cNvPr>
              <p:cNvCxnSpPr>
                <a:cxnSpLocks/>
              </p:cNvCxnSpPr>
              <p:nvPr/>
            </p:nvCxnSpPr>
            <p:spPr>
              <a:xfrm flipH="1">
                <a:off x="14724130" y="5954052"/>
                <a:ext cx="725618" cy="89798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25" name="楕円 424">
                <a:extLst>
                  <a:ext uri="{FF2B5EF4-FFF2-40B4-BE49-F238E27FC236}">
                    <a16:creationId xmlns:a16="http://schemas.microsoft.com/office/drawing/2014/main" id="{6F7D55C2-37EF-466A-2BE5-9D380DC92DDD}"/>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403" name="グループ化 402">
              <a:extLst>
                <a:ext uri="{FF2B5EF4-FFF2-40B4-BE49-F238E27FC236}">
                  <a16:creationId xmlns:a16="http://schemas.microsoft.com/office/drawing/2014/main" id="{5453C459-B742-7E97-BF7C-F10B8109A8A6}"/>
                </a:ext>
              </a:extLst>
            </p:cNvPr>
            <p:cNvGrpSpPr/>
            <p:nvPr/>
          </p:nvGrpSpPr>
          <p:grpSpPr>
            <a:xfrm>
              <a:off x="12484209" y="5698944"/>
              <a:ext cx="1047756" cy="1690194"/>
              <a:chOff x="15110729" y="5732093"/>
              <a:chExt cx="1047756" cy="1690194"/>
            </a:xfrm>
          </p:grpSpPr>
          <p:cxnSp>
            <p:nvCxnSpPr>
              <p:cNvPr id="422" name="直線コネクタ 421">
                <a:extLst>
                  <a:ext uri="{FF2B5EF4-FFF2-40B4-BE49-F238E27FC236}">
                    <a16:creationId xmlns:a16="http://schemas.microsoft.com/office/drawing/2014/main" id="{7C3E211E-05F3-BE7A-FBDD-9910FE49C139}"/>
                  </a:ext>
                </a:extLst>
              </p:cNvPr>
              <p:cNvCxnSpPr>
                <a:cxnSpLocks/>
              </p:cNvCxnSpPr>
              <p:nvPr/>
            </p:nvCxnSpPr>
            <p:spPr>
              <a:xfrm>
                <a:off x="15277835" y="5897896"/>
                <a:ext cx="880650" cy="15243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23" name="楕円 422">
                <a:extLst>
                  <a:ext uri="{FF2B5EF4-FFF2-40B4-BE49-F238E27FC236}">
                    <a16:creationId xmlns:a16="http://schemas.microsoft.com/office/drawing/2014/main" id="{F4F1E746-5D00-67A8-573F-E362D9C590EE}"/>
                  </a:ext>
                </a:extLst>
              </p:cNvPr>
              <p:cNvSpPr/>
              <p:nvPr/>
            </p:nvSpPr>
            <p:spPr>
              <a:xfrm>
                <a:off x="15110729" y="57320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404" name="グループ化 403">
              <a:extLst>
                <a:ext uri="{FF2B5EF4-FFF2-40B4-BE49-F238E27FC236}">
                  <a16:creationId xmlns:a16="http://schemas.microsoft.com/office/drawing/2014/main" id="{1C3B59D9-458A-995D-21FB-C5789DC4D561}"/>
                </a:ext>
              </a:extLst>
            </p:cNvPr>
            <p:cNvGrpSpPr/>
            <p:nvPr/>
          </p:nvGrpSpPr>
          <p:grpSpPr>
            <a:xfrm>
              <a:off x="14345621" y="6324787"/>
              <a:ext cx="1974875" cy="1405230"/>
              <a:chOff x="14345621" y="6524939"/>
              <a:chExt cx="1974875" cy="1405230"/>
            </a:xfrm>
          </p:grpSpPr>
          <p:cxnSp>
            <p:nvCxnSpPr>
              <p:cNvPr id="419" name="直線コネクタ 418">
                <a:extLst>
                  <a:ext uri="{FF2B5EF4-FFF2-40B4-BE49-F238E27FC236}">
                    <a16:creationId xmlns:a16="http://schemas.microsoft.com/office/drawing/2014/main" id="{156F9F08-5BE1-2894-9B32-C60535DEE15C}"/>
                  </a:ext>
                </a:extLst>
              </p:cNvPr>
              <p:cNvCxnSpPr>
                <a:cxnSpLocks/>
              </p:cNvCxnSpPr>
              <p:nvPr/>
            </p:nvCxnSpPr>
            <p:spPr>
              <a:xfrm flipH="1">
                <a:off x="15337149" y="6692216"/>
                <a:ext cx="836173" cy="82682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420" name="直線コネクタ 419">
                <a:extLst>
                  <a:ext uri="{FF2B5EF4-FFF2-40B4-BE49-F238E27FC236}">
                    <a16:creationId xmlns:a16="http://schemas.microsoft.com/office/drawing/2014/main" id="{8D044942-FCF9-D256-8EA2-247DD0950DF6}"/>
                  </a:ext>
                </a:extLst>
              </p:cNvPr>
              <p:cNvCxnSpPr>
                <a:cxnSpLocks/>
              </p:cNvCxnSpPr>
              <p:nvPr/>
            </p:nvCxnSpPr>
            <p:spPr>
              <a:xfrm flipH="1">
                <a:off x="14345621" y="6684662"/>
                <a:ext cx="1825135" cy="124550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21" name="楕円 420">
                <a:extLst>
                  <a:ext uri="{FF2B5EF4-FFF2-40B4-BE49-F238E27FC236}">
                    <a16:creationId xmlns:a16="http://schemas.microsoft.com/office/drawing/2014/main" id="{7CA9D0E4-2662-1317-281B-94BC3F6A6864}"/>
                  </a:ext>
                </a:extLst>
              </p:cNvPr>
              <p:cNvSpPr/>
              <p:nvPr/>
            </p:nvSpPr>
            <p:spPr>
              <a:xfrm>
                <a:off x="16026148" y="652493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405" name="グループ化 404">
              <a:extLst>
                <a:ext uri="{FF2B5EF4-FFF2-40B4-BE49-F238E27FC236}">
                  <a16:creationId xmlns:a16="http://schemas.microsoft.com/office/drawing/2014/main" id="{1998ACBA-BD1C-A3A0-E7F0-A343303E521E}"/>
                </a:ext>
              </a:extLst>
            </p:cNvPr>
            <p:cNvGrpSpPr/>
            <p:nvPr/>
          </p:nvGrpSpPr>
          <p:grpSpPr>
            <a:xfrm>
              <a:off x="12175040" y="6390168"/>
              <a:ext cx="1125641" cy="1282847"/>
              <a:chOff x="13329658" y="4862842"/>
              <a:chExt cx="1125641" cy="1282847"/>
            </a:xfrm>
          </p:grpSpPr>
          <p:cxnSp>
            <p:nvCxnSpPr>
              <p:cNvPr id="417" name="直線コネクタ 416">
                <a:extLst>
                  <a:ext uri="{FF2B5EF4-FFF2-40B4-BE49-F238E27FC236}">
                    <a16:creationId xmlns:a16="http://schemas.microsoft.com/office/drawing/2014/main" id="{50FCD3DE-0131-997E-968E-D3B17D6E6898}"/>
                  </a:ext>
                </a:extLst>
              </p:cNvPr>
              <p:cNvCxnSpPr>
                <a:cxnSpLocks/>
              </p:cNvCxnSpPr>
              <p:nvPr/>
            </p:nvCxnSpPr>
            <p:spPr>
              <a:xfrm>
                <a:off x="13471865" y="4996985"/>
                <a:ext cx="983434" cy="11487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18" name="楕円 417">
                <a:extLst>
                  <a:ext uri="{FF2B5EF4-FFF2-40B4-BE49-F238E27FC236}">
                    <a16:creationId xmlns:a16="http://schemas.microsoft.com/office/drawing/2014/main" id="{A11D8769-28BC-D48F-A2DF-AA1042725599}"/>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406" name="グループ化 405">
              <a:extLst>
                <a:ext uri="{FF2B5EF4-FFF2-40B4-BE49-F238E27FC236}">
                  <a16:creationId xmlns:a16="http://schemas.microsoft.com/office/drawing/2014/main" id="{09E161C1-8D10-1F83-76F1-E5DD833230A3}"/>
                </a:ext>
              </a:extLst>
            </p:cNvPr>
            <p:cNvGrpSpPr/>
            <p:nvPr/>
          </p:nvGrpSpPr>
          <p:grpSpPr>
            <a:xfrm>
              <a:off x="12427832" y="7464486"/>
              <a:ext cx="2406076" cy="1393490"/>
              <a:chOff x="12427832" y="7664638"/>
              <a:chExt cx="2406076" cy="1393490"/>
            </a:xfrm>
          </p:grpSpPr>
          <p:cxnSp>
            <p:nvCxnSpPr>
              <p:cNvPr id="414" name="直線コネクタ 413">
                <a:extLst>
                  <a:ext uri="{FF2B5EF4-FFF2-40B4-BE49-F238E27FC236}">
                    <a16:creationId xmlns:a16="http://schemas.microsoft.com/office/drawing/2014/main" id="{8186DCDD-7AC5-67F1-6FEB-3BF6F71606DC}"/>
                  </a:ext>
                </a:extLst>
              </p:cNvPr>
              <p:cNvCxnSpPr>
                <a:cxnSpLocks/>
              </p:cNvCxnSpPr>
              <p:nvPr/>
            </p:nvCxnSpPr>
            <p:spPr>
              <a:xfrm flipV="1">
                <a:off x="12570039" y="7664638"/>
                <a:ext cx="1210630" cy="12332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415" name="直線コネクタ 414">
                <a:extLst>
                  <a:ext uri="{FF2B5EF4-FFF2-40B4-BE49-F238E27FC236}">
                    <a16:creationId xmlns:a16="http://schemas.microsoft.com/office/drawing/2014/main" id="{CBF5BDE9-6855-FE2D-1432-5ED5D8404F69}"/>
                  </a:ext>
                </a:extLst>
              </p:cNvPr>
              <p:cNvCxnSpPr>
                <a:cxnSpLocks/>
              </p:cNvCxnSpPr>
              <p:nvPr/>
            </p:nvCxnSpPr>
            <p:spPr>
              <a:xfrm flipV="1">
                <a:off x="12591453" y="8565175"/>
                <a:ext cx="2242455" cy="35650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16" name="楕円 415">
                <a:extLst>
                  <a:ext uri="{FF2B5EF4-FFF2-40B4-BE49-F238E27FC236}">
                    <a16:creationId xmlns:a16="http://schemas.microsoft.com/office/drawing/2014/main" id="{8E439137-E259-E9B6-A1EF-54F08636A69E}"/>
                  </a:ext>
                </a:extLst>
              </p:cNvPr>
              <p:cNvSpPr/>
              <p:nvPr/>
            </p:nvSpPr>
            <p:spPr>
              <a:xfrm>
                <a:off x="12427832" y="876378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407" name="グループ化 406">
              <a:extLst>
                <a:ext uri="{FF2B5EF4-FFF2-40B4-BE49-F238E27FC236}">
                  <a16:creationId xmlns:a16="http://schemas.microsoft.com/office/drawing/2014/main" id="{BE682B81-154C-4ADD-A00F-D1DF872E095C}"/>
                </a:ext>
              </a:extLst>
            </p:cNvPr>
            <p:cNvGrpSpPr/>
            <p:nvPr/>
          </p:nvGrpSpPr>
          <p:grpSpPr>
            <a:xfrm>
              <a:off x="15302574" y="7002929"/>
              <a:ext cx="1216637" cy="760770"/>
              <a:chOff x="12315328" y="4812048"/>
              <a:chExt cx="1216637" cy="760770"/>
            </a:xfrm>
          </p:grpSpPr>
          <p:cxnSp>
            <p:nvCxnSpPr>
              <p:cNvPr id="412" name="直線コネクタ 411">
                <a:extLst>
                  <a:ext uri="{FF2B5EF4-FFF2-40B4-BE49-F238E27FC236}">
                    <a16:creationId xmlns:a16="http://schemas.microsoft.com/office/drawing/2014/main" id="{37B53DF8-FFE2-AD55-07BD-16C2EDB4896E}"/>
                  </a:ext>
                </a:extLst>
              </p:cNvPr>
              <p:cNvCxnSpPr>
                <a:cxnSpLocks/>
              </p:cNvCxnSpPr>
              <p:nvPr/>
            </p:nvCxnSpPr>
            <p:spPr>
              <a:xfrm flipH="1">
                <a:off x="12315328" y="4981575"/>
                <a:ext cx="1086273" cy="59124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13" name="楕円 412">
                <a:extLst>
                  <a:ext uri="{FF2B5EF4-FFF2-40B4-BE49-F238E27FC236}">
                    <a16:creationId xmlns:a16="http://schemas.microsoft.com/office/drawing/2014/main" id="{A0EDDEDC-6376-3C7B-B874-2DE8263E6DD5}"/>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grpSp>
        <p:grpSp>
          <p:nvGrpSpPr>
            <p:cNvPr id="408" name="グループ化 407">
              <a:extLst>
                <a:ext uri="{FF2B5EF4-FFF2-40B4-BE49-F238E27FC236}">
                  <a16:creationId xmlns:a16="http://schemas.microsoft.com/office/drawing/2014/main" id="{488F08B6-3A75-9FAA-80BB-BA9FEE1A610D}"/>
                </a:ext>
              </a:extLst>
            </p:cNvPr>
            <p:cNvGrpSpPr/>
            <p:nvPr/>
          </p:nvGrpSpPr>
          <p:grpSpPr>
            <a:xfrm>
              <a:off x="12899464" y="5099674"/>
              <a:ext cx="605244" cy="1895818"/>
              <a:chOff x="13237617" y="4812048"/>
              <a:chExt cx="605244" cy="1895818"/>
            </a:xfrm>
          </p:grpSpPr>
          <p:cxnSp>
            <p:nvCxnSpPr>
              <p:cNvPr id="410" name="直線コネクタ 409">
                <a:extLst>
                  <a:ext uri="{FF2B5EF4-FFF2-40B4-BE49-F238E27FC236}">
                    <a16:creationId xmlns:a16="http://schemas.microsoft.com/office/drawing/2014/main" id="{5246AD25-E2ED-1F17-54AA-54F6A49163AC}"/>
                  </a:ext>
                </a:extLst>
              </p:cNvPr>
              <p:cNvCxnSpPr>
                <a:cxnSpLocks/>
              </p:cNvCxnSpPr>
              <p:nvPr/>
            </p:nvCxnSpPr>
            <p:spPr>
              <a:xfrm>
                <a:off x="13401601" y="4981575"/>
                <a:ext cx="441260" cy="17262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11" name="楕円 410">
                <a:extLst>
                  <a:ext uri="{FF2B5EF4-FFF2-40B4-BE49-F238E27FC236}">
                    <a16:creationId xmlns:a16="http://schemas.microsoft.com/office/drawing/2014/main" id="{15107526-2060-CA18-746B-EF2C993BD1DC}"/>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grpSp>
        <p:sp>
          <p:nvSpPr>
            <p:cNvPr id="409" name="テキスト ボックス 408">
              <a:extLst>
                <a:ext uri="{FF2B5EF4-FFF2-40B4-BE49-F238E27FC236}">
                  <a16:creationId xmlns:a16="http://schemas.microsoft.com/office/drawing/2014/main" id="{FB740077-02A1-7AD8-BE9B-E2DF44BEB87F}"/>
                </a:ext>
              </a:extLst>
            </p:cNvPr>
            <p:cNvSpPr txBox="1"/>
            <p:nvPr/>
          </p:nvSpPr>
          <p:spPr>
            <a:xfrm>
              <a:off x="12027744" y="4246247"/>
              <a:ext cx="97167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Robo.1</a:t>
              </a:r>
              <a:endParaRPr kumimoji="1" lang="en-US" altLang="ja-JP" sz="1000" dirty="0">
                <a:latin typeface="+mj-ea"/>
                <a:ea typeface="+mj-ea"/>
                <a:cs typeface="Cascadia Code" panose="020B0609020000020004" pitchFamily="49" charset="0"/>
              </a:endParaRPr>
            </a:p>
          </p:txBody>
        </p:sp>
      </p:grpSp>
      <p:pic>
        <p:nvPicPr>
          <p:cNvPr id="438" name="Picture 12">
            <a:extLst>
              <a:ext uri="{FF2B5EF4-FFF2-40B4-BE49-F238E27FC236}">
                <a16:creationId xmlns:a16="http://schemas.microsoft.com/office/drawing/2014/main" id="{829F6FFB-13F3-6B9B-F32B-29B58A4D968B}"/>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10235" t="34528" r="8968" b="33135"/>
          <a:stretch/>
        </p:blipFill>
        <p:spPr bwMode="auto">
          <a:xfrm>
            <a:off x="24753767" y="198215"/>
            <a:ext cx="2314495" cy="51462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14">
            <a:extLst>
              <a:ext uri="{FF2B5EF4-FFF2-40B4-BE49-F238E27FC236}">
                <a16:creationId xmlns:a16="http://schemas.microsoft.com/office/drawing/2014/main" id="{1EFBF442-0DE5-8354-F877-4CAB4E9E0394}"/>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754937" y="840897"/>
            <a:ext cx="2313322" cy="446763"/>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2">
            <a:extLst>
              <a:ext uri="{FF2B5EF4-FFF2-40B4-BE49-F238E27FC236}">
                <a16:creationId xmlns:a16="http://schemas.microsoft.com/office/drawing/2014/main" id="{EFB72109-1FBF-9D55-9940-F3982B46EEC0}"/>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7198454" y="878097"/>
            <a:ext cx="1883268" cy="552347"/>
          </a:xfrm>
          <a:prstGeom prst="rect">
            <a:avLst/>
          </a:prstGeom>
          <a:noFill/>
          <a:extLst>
            <a:ext uri="{909E8E84-426E-40DD-AFC4-6F175D3DCCD1}">
              <a14:hiddenFill xmlns:a14="http://schemas.microsoft.com/office/drawing/2010/main">
                <a:solidFill>
                  <a:srgbClr val="FFFFFF"/>
                </a:solidFill>
              </a14:hiddenFill>
            </a:ext>
          </a:extLst>
        </p:spPr>
      </p:pic>
      <p:grpSp>
        <p:nvGrpSpPr>
          <p:cNvPr id="441" name="グループ化 440">
            <a:extLst>
              <a:ext uri="{FF2B5EF4-FFF2-40B4-BE49-F238E27FC236}">
                <a16:creationId xmlns:a16="http://schemas.microsoft.com/office/drawing/2014/main" id="{E4573E24-83C0-76B2-194E-76009ECC8598}"/>
              </a:ext>
            </a:extLst>
          </p:cNvPr>
          <p:cNvGrpSpPr/>
          <p:nvPr/>
        </p:nvGrpSpPr>
        <p:grpSpPr>
          <a:xfrm>
            <a:off x="11962349" y="8964940"/>
            <a:ext cx="4598622" cy="4717896"/>
            <a:chOff x="11895546" y="8959658"/>
            <a:chExt cx="4598622" cy="4717896"/>
          </a:xfrm>
        </p:grpSpPr>
        <p:grpSp>
          <p:nvGrpSpPr>
            <p:cNvPr id="442" name="グループ化 441">
              <a:extLst>
                <a:ext uri="{FF2B5EF4-FFF2-40B4-BE49-F238E27FC236}">
                  <a16:creationId xmlns:a16="http://schemas.microsoft.com/office/drawing/2014/main" id="{B4B4284F-1E7C-C324-4BDE-54B104BD6D4B}"/>
                </a:ext>
              </a:extLst>
            </p:cNvPr>
            <p:cNvGrpSpPr/>
            <p:nvPr/>
          </p:nvGrpSpPr>
          <p:grpSpPr>
            <a:xfrm>
              <a:off x="12041515" y="8959658"/>
              <a:ext cx="4452653" cy="4717896"/>
              <a:chOff x="12041515" y="8959658"/>
              <a:chExt cx="4452653" cy="4717896"/>
            </a:xfrm>
          </p:grpSpPr>
          <p:grpSp>
            <p:nvGrpSpPr>
              <p:cNvPr id="444" name="グループ化 443">
                <a:extLst>
                  <a:ext uri="{FF2B5EF4-FFF2-40B4-BE49-F238E27FC236}">
                    <a16:creationId xmlns:a16="http://schemas.microsoft.com/office/drawing/2014/main" id="{C1A90FCD-4CDA-2925-5D99-2522CAC2DD20}"/>
                  </a:ext>
                </a:extLst>
              </p:cNvPr>
              <p:cNvGrpSpPr/>
              <p:nvPr/>
            </p:nvGrpSpPr>
            <p:grpSpPr>
              <a:xfrm>
                <a:off x="12041515" y="8959658"/>
                <a:ext cx="4452653" cy="4717896"/>
                <a:chOff x="12041515" y="9080812"/>
                <a:chExt cx="4452653" cy="4717896"/>
              </a:xfrm>
            </p:grpSpPr>
            <p:pic>
              <p:nvPicPr>
                <p:cNvPr id="446" name="Picture 2">
                  <a:extLst>
                    <a:ext uri="{FF2B5EF4-FFF2-40B4-BE49-F238E27FC236}">
                      <a16:creationId xmlns:a16="http://schemas.microsoft.com/office/drawing/2014/main" id="{CB0F5046-5B09-042A-3C5A-8994BE0ECB95}"/>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21370" t="18663" r="24495" b="19121"/>
                <a:stretch/>
              </p:blipFill>
              <p:spPr bwMode="auto">
                <a:xfrm>
                  <a:off x="12049204" y="9080812"/>
                  <a:ext cx="4105193" cy="4717896"/>
                </a:xfrm>
                <a:prstGeom prst="rect">
                  <a:avLst/>
                </a:prstGeom>
                <a:noFill/>
                <a:extLst>
                  <a:ext uri="{909E8E84-426E-40DD-AFC4-6F175D3DCCD1}">
                    <a14:hiddenFill xmlns:a14="http://schemas.microsoft.com/office/drawing/2010/main">
                      <a:solidFill>
                        <a:srgbClr val="FFFFFF"/>
                      </a:solidFill>
                    </a14:hiddenFill>
                  </a:ext>
                </a:extLst>
              </p:spPr>
            </p:pic>
            <p:grpSp>
              <p:nvGrpSpPr>
                <p:cNvPr id="447" name="グループ化 446">
                  <a:extLst>
                    <a:ext uri="{FF2B5EF4-FFF2-40B4-BE49-F238E27FC236}">
                      <a16:creationId xmlns:a16="http://schemas.microsoft.com/office/drawing/2014/main" id="{9A0BC10A-A895-C59C-6E6D-5837201570B7}"/>
                    </a:ext>
                  </a:extLst>
                </p:cNvPr>
                <p:cNvGrpSpPr/>
                <p:nvPr/>
              </p:nvGrpSpPr>
              <p:grpSpPr>
                <a:xfrm>
                  <a:off x="13320376" y="9482459"/>
                  <a:ext cx="989885" cy="452233"/>
                  <a:chOff x="13245283" y="4727701"/>
                  <a:chExt cx="989885" cy="452233"/>
                </a:xfrm>
              </p:grpSpPr>
              <p:cxnSp>
                <p:nvCxnSpPr>
                  <p:cNvPr id="481" name="直線コネクタ 480">
                    <a:extLst>
                      <a:ext uri="{FF2B5EF4-FFF2-40B4-BE49-F238E27FC236}">
                        <a16:creationId xmlns:a16="http://schemas.microsoft.com/office/drawing/2014/main" id="{796958E2-D39D-A61B-B5B8-B5864031FA64}"/>
                      </a:ext>
                    </a:extLst>
                  </p:cNvPr>
                  <p:cNvCxnSpPr>
                    <a:cxnSpLocks/>
                  </p:cNvCxnSpPr>
                  <p:nvPr/>
                </p:nvCxnSpPr>
                <p:spPr>
                  <a:xfrm>
                    <a:off x="13392457" y="4889333"/>
                    <a:ext cx="842711" cy="290601"/>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82" name="楕円 481">
                    <a:extLst>
                      <a:ext uri="{FF2B5EF4-FFF2-40B4-BE49-F238E27FC236}">
                        <a16:creationId xmlns:a16="http://schemas.microsoft.com/office/drawing/2014/main" id="{1D85258B-345F-34A6-BE5D-B36B8CAF5B3D}"/>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448" name="グループ化 447">
                  <a:extLst>
                    <a:ext uri="{FF2B5EF4-FFF2-40B4-BE49-F238E27FC236}">
                      <a16:creationId xmlns:a16="http://schemas.microsoft.com/office/drawing/2014/main" id="{2B506A60-2AA7-42BA-23E3-5F4B08DCA080}"/>
                    </a:ext>
                  </a:extLst>
                </p:cNvPr>
                <p:cNvGrpSpPr/>
                <p:nvPr/>
              </p:nvGrpSpPr>
              <p:grpSpPr>
                <a:xfrm>
                  <a:off x="14796682" y="10035994"/>
                  <a:ext cx="547906" cy="638316"/>
                  <a:chOff x="12991725" y="4727701"/>
                  <a:chExt cx="547906" cy="638316"/>
                </a:xfrm>
              </p:grpSpPr>
              <p:cxnSp>
                <p:nvCxnSpPr>
                  <p:cNvPr id="479" name="直線コネクタ 478">
                    <a:extLst>
                      <a:ext uri="{FF2B5EF4-FFF2-40B4-BE49-F238E27FC236}">
                        <a16:creationId xmlns:a16="http://schemas.microsoft.com/office/drawing/2014/main" id="{E602E77D-E26C-BB4A-66B4-58A5FE012FEB}"/>
                      </a:ext>
                    </a:extLst>
                  </p:cNvPr>
                  <p:cNvCxnSpPr>
                    <a:cxnSpLocks/>
                  </p:cNvCxnSpPr>
                  <p:nvPr/>
                </p:nvCxnSpPr>
                <p:spPr>
                  <a:xfrm flipH="1">
                    <a:off x="12991725" y="4889333"/>
                    <a:ext cx="400732" cy="476684"/>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80" name="楕円 479">
                    <a:extLst>
                      <a:ext uri="{FF2B5EF4-FFF2-40B4-BE49-F238E27FC236}">
                        <a16:creationId xmlns:a16="http://schemas.microsoft.com/office/drawing/2014/main" id="{72E2B4D0-804A-76EA-4F52-825AE57B7F46}"/>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cxnSp>
              <p:nvCxnSpPr>
                <p:cNvPr id="449" name="直線コネクタ 448">
                  <a:extLst>
                    <a:ext uri="{FF2B5EF4-FFF2-40B4-BE49-F238E27FC236}">
                      <a16:creationId xmlns:a16="http://schemas.microsoft.com/office/drawing/2014/main" id="{E5F26BF2-67A7-BA15-7B1D-6E33C945FD22}"/>
                    </a:ext>
                  </a:extLst>
                </p:cNvPr>
                <p:cNvCxnSpPr>
                  <a:cxnSpLocks/>
                </p:cNvCxnSpPr>
                <p:nvPr/>
              </p:nvCxnSpPr>
              <p:spPr>
                <a:xfrm>
                  <a:off x="12041515" y="11602968"/>
                  <a:ext cx="1671165" cy="1688927"/>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grpSp>
              <p:nvGrpSpPr>
                <p:cNvPr id="450" name="グループ化 449">
                  <a:extLst>
                    <a:ext uri="{FF2B5EF4-FFF2-40B4-BE49-F238E27FC236}">
                      <a16:creationId xmlns:a16="http://schemas.microsoft.com/office/drawing/2014/main" id="{13BA884C-AA15-3F36-A22B-9669A1B52B28}"/>
                    </a:ext>
                  </a:extLst>
                </p:cNvPr>
                <p:cNvGrpSpPr/>
                <p:nvPr/>
              </p:nvGrpSpPr>
              <p:grpSpPr>
                <a:xfrm>
                  <a:off x="12875216" y="9919521"/>
                  <a:ext cx="722743" cy="1645652"/>
                  <a:chOff x="13245283" y="4727701"/>
                  <a:chExt cx="722743" cy="1645652"/>
                </a:xfrm>
              </p:grpSpPr>
              <p:cxnSp>
                <p:nvCxnSpPr>
                  <p:cNvPr id="477" name="直線コネクタ 476">
                    <a:extLst>
                      <a:ext uri="{FF2B5EF4-FFF2-40B4-BE49-F238E27FC236}">
                        <a16:creationId xmlns:a16="http://schemas.microsoft.com/office/drawing/2014/main" id="{BB3A0593-C660-230B-0A11-A1AB4856F4A9}"/>
                      </a:ext>
                    </a:extLst>
                  </p:cNvPr>
                  <p:cNvCxnSpPr>
                    <a:cxnSpLocks/>
                  </p:cNvCxnSpPr>
                  <p:nvPr/>
                </p:nvCxnSpPr>
                <p:spPr>
                  <a:xfrm>
                    <a:off x="13392457" y="4889333"/>
                    <a:ext cx="575569" cy="1484020"/>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78" name="楕円 477">
                    <a:extLst>
                      <a:ext uri="{FF2B5EF4-FFF2-40B4-BE49-F238E27FC236}">
                        <a16:creationId xmlns:a16="http://schemas.microsoft.com/office/drawing/2014/main" id="{542A5DD6-0962-F250-9E3C-E4747C07E524}"/>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451" name="グループ化 450">
                  <a:extLst>
                    <a:ext uri="{FF2B5EF4-FFF2-40B4-BE49-F238E27FC236}">
                      <a16:creationId xmlns:a16="http://schemas.microsoft.com/office/drawing/2014/main" id="{8A81814A-5E42-B3D1-2F4A-D1E686F02F82}"/>
                    </a:ext>
                  </a:extLst>
                </p:cNvPr>
                <p:cNvGrpSpPr/>
                <p:nvPr/>
              </p:nvGrpSpPr>
              <p:grpSpPr>
                <a:xfrm>
                  <a:off x="15298406" y="13369063"/>
                  <a:ext cx="879359" cy="294348"/>
                  <a:chOff x="12660272" y="4727701"/>
                  <a:chExt cx="879359" cy="294348"/>
                </a:xfrm>
              </p:grpSpPr>
              <p:cxnSp>
                <p:nvCxnSpPr>
                  <p:cNvPr id="475" name="直線コネクタ 474">
                    <a:extLst>
                      <a:ext uri="{FF2B5EF4-FFF2-40B4-BE49-F238E27FC236}">
                        <a16:creationId xmlns:a16="http://schemas.microsoft.com/office/drawing/2014/main" id="{BAC40085-6458-9566-EC50-4E9007A70D16}"/>
                      </a:ext>
                    </a:extLst>
                  </p:cNvPr>
                  <p:cNvCxnSpPr>
                    <a:cxnSpLocks/>
                  </p:cNvCxnSpPr>
                  <p:nvPr/>
                </p:nvCxnSpPr>
                <p:spPr>
                  <a:xfrm flipH="1" flipV="1">
                    <a:off x="12660272" y="4783554"/>
                    <a:ext cx="732185" cy="105779"/>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76" name="楕円 475">
                    <a:extLst>
                      <a:ext uri="{FF2B5EF4-FFF2-40B4-BE49-F238E27FC236}">
                        <a16:creationId xmlns:a16="http://schemas.microsoft.com/office/drawing/2014/main" id="{288B0509-87DE-5745-CCD8-6216DFC7640D}"/>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452" name="グループ化 451">
                  <a:extLst>
                    <a:ext uri="{FF2B5EF4-FFF2-40B4-BE49-F238E27FC236}">
                      <a16:creationId xmlns:a16="http://schemas.microsoft.com/office/drawing/2014/main" id="{DAA2CA81-1303-1DAA-E87F-4CE7BAF51620}"/>
                    </a:ext>
                  </a:extLst>
                </p:cNvPr>
                <p:cNvGrpSpPr/>
                <p:nvPr/>
              </p:nvGrpSpPr>
              <p:grpSpPr>
                <a:xfrm>
                  <a:off x="12406890" y="10387630"/>
                  <a:ext cx="315290" cy="979052"/>
                  <a:chOff x="13245283" y="4727701"/>
                  <a:chExt cx="315290" cy="979052"/>
                </a:xfrm>
              </p:grpSpPr>
              <p:cxnSp>
                <p:nvCxnSpPr>
                  <p:cNvPr id="473" name="直線コネクタ 472">
                    <a:extLst>
                      <a:ext uri="{FF2B5EF4-FFF2-40B4-BE49-F238E27FC236}">
                        <a16:creationId xmlns:a16="http://schemas.microsoft.com/office/drawing/2014/main" id="{673D29D9-56C7-672B-F90D-C856301AD904}"/>
                      </a:ext>
                    </a:extLst>
                  </p:cNvPr>
                  <p:cNvCxnSpPr>
                    <a:cxnSpLocks/>
                  </p:cNvCxnSpPr>
                  <p:nvPr/>
                </p:nvCxnSpPr>
                <p:spPr>
                  <a:xfrm>
                    <a:off x="13392457" y="4889333"/>
                    <a:ext cx="168116" cy="817420"/>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74" name="楕円 473">
                    <a:extLst>
                      <a:ext uri="{FF2B5EF4-FFF2-40B4-BE49-F238E27FC236}">
                        <a16:creationId xmlns:a16="http://schemas.microsoft.com/office/drawing/2014/main" id="{12414F9E-FAF9-DAF5-7E02-72B0E8C6C81A}"/>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453" name="グループ化 452">
                  <a:extLst>
                    <a:ext uri="{FF2B5EF4-FFF2-40B4-BE49-F238E27FC236}">
                      <a16:creationId xmlns:a16="http://schemas.microsoft.com/office/drawing/2014/main" id="{406CD798-C675-D95F-ECC1-04C3FAB5A815}"/>
                    </a:ext>
                  </a:extLst>
                </p:cNvPr>
                <p:cNvGrpSpPr/>
                <p:nvPr/>
              </p:nvGrpSpPr>
              <p:grpSpPr>
                <a:xfrm>
                  <a:off x="14326354" y="12125257"/>
                  <a:ext cx="2032237" cy="294348"/>
                  <a:chOff x="14326354" y="12125257"/>
                  <a:chExt cx="2032237" cy="294348"/>
                </a:xfrm>
              </p:grpSpPr>
              <p:cxnSp>
                <p:nvCxnSpPr>
                  <p:cNvPr id="470" name="直線コネクタ 469">
                    <a:extLst>
                      <a:ext uri="{FF2B5EF4-FFF2-40B4-BE49-F238E27FC236}">
                        <a16:creationId xmlns:a16="http://schemas.microsoft.com/office/drawing/2014/main" id="{F55C3ECE-6382-0718-0E54-6788FE186436}"/>
                      </a:ext>
                    </a:extLst>
                  </p:cNvPr>
                  <p:cNvCxnSpPr>
                    <a:cxnSpLocks/>
                  </p:cNvCxnSpPr>
                  <p:nvPr/>
                </p:nvCxnSpPr>
                <p:spPr>
                  <a:xfrm flipH="1" flipV="1">
                    <a:off x="14997048" y="12168427"/>
                    <a:ext cx="1214369" cy="118462"/>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471" name="直線コネクタ 470">
                    <a:extLst>
                      <a:ext uri="{FF2B5EF4-FFF2-40B4-BE49-F238E27FC236}">
                        <a16:creationId xmlns:a16="http://schemas.microsoft.com/office/drawing/2014/main" id="{4E9F0933-7F1B-C413-BB7B-2B406FA378D1}"/>
                      </a:ext>
                    </a:extLst>
                  </p:cNvPr>
                  <p:cNvCxnSpPr>
                    <a:cxnSpLocks/>
                  </p:cNvCxnSpPr>
                  <p:nvPr/>
                </p:nvCxnSpPr>
                <p:spPr>
                  <a:xfrm flipH="1">
                    <a:off x="14326354" y="12292917"/>
                    <a:ext cx="1865350" cy="126688"/>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72" name="楕円 471">
                    <a:extLst>
                      <a:ext uri="{FF2B5EF4-FFF2-40B4-BE49-F238E27FC236}">
                        <a16:creationId xmlns:a16="http://schemas.microsoft.com/office/drawing/2014/main" id="{4ADFA4E6-4617-F1AB-3B9B-A9AC93ABFC44}"/>
                      </a:ext>
                    </a:extLst>
                  </p:cNvPr>
                  <p:cNvSpPr/>
                  <p:nvPr/>
                </p:nvSpPr>
                <p:spPr>
                  <a:xfrm>
                    <a:off x="16064243" y="12125257"/>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454" name="グループ化 453">
                  <a:extLst>
                    <a:ext uri="{FF2B5EF4-FFF2-40B4-BE49-F238E27FC236}">
                      <a16:creationId xmlns:a16="http://schemas.microsoft.com/office/drawing/2014/main" id="{BCF549E9-F5FD-A58D-1B0E-A34E1715C0B9}"/>
                    </a:ext>
                  </a:extLst>
                </p:cNvPr>
                <p:cNvGrpSpPr/>
                <p:nvPr/>
              </p:nvGrpSpPr>
              <p:grpSpPr>
                <a:xfrm>
                  <a:off x="12134834" y="12775531"/>
                  <a:ext cx="731186" cy="865292"/>
                  <a:chOff x="13245283" y="4156757"/>
                  <a:chExt cx="731186" cy="865292"/>
                </a:xfrm>
              </p:grpSpPr>
              <p:cxnSp>
                <p:nvCxnSpPr>
                  <p:cNvPr id="468" name="直線コネクタ 467">
                    <a:extLst>
                      <a:ext uri="{FF2B5EF4-FFF2-40B4-BE49-F238E27FC236}">
                        <a16:creationId xmlns:a16="http://schemas.microsoft.com/office/drawing/2014/main" id="{46009DEE-FC98-C426-5B05-6ED46459BD7F}"/>
                      </a:ext>
                    </a:extLst>
                  </p:cNvPr>
                  <p:cNvCxnSpPr>
                    <a:cxnSpLocks/>
                  </p:cNvCxnSpPr>
                  <p:nvPr/>
                </p:nvCxnSpPr>
                <p:spPr>
                  <a:xfrm flipV="1">
                    <a:off x="13392457" y="4156757"/>
                    <a:ext cx="584012" cy="732576"/>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69" name="楕円 468">
                    <a:extLst>
                      <a:ext uri="{FF2B5EF4-FFF2-40B4-BE49-F238E27FC236}">
                        <a16:creationId xmlns:a16="http://schemas.microsoft.com/office/drawing/2014/main" id="{D4174959-BD97-133F-9030-31F301F801D2}"/>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455" name="グループ化 454">
                  <a:extLst>
                    <a:ext uri="{FF2B5EF4-FFF2-40B4-BE49-F238E27FC236}">
                      <a16:creationId xmlns:a16="http://schemas.microsoft.com/office/drawing/2014/main" id="{D6B66AFC-ABED-D4F3-F1FA-AF72719B8172}"/>
                    </a:ext>
                  </a:extLst>
                </p:cNvPr>
                <p:cNvGrpSpPr/>
                <p:nvPr/>
              </p:nvGrpSpPr>
              <p:grpSpPr>
                <a:xfrm>
                  <a:off x="13864066" y="12637868"/>
                  <a:ext cx="298616" cy="1051113"/>
                  <a:chOff x="13241015" y="3970936"/>
                  <a:chExt cx="298616" cy="1051113"/>
                </a:xfrm>
              </p:grpSpPr>
              <p:cxnSp>
                <p:nvCxnSpPr>
                  <p:cNvPr id="466" name="直線コネクタ 465">
                    <a:extLst>
                      <a:ext uri="{FF2B5EF4-FFF2-40B4-BE49-F238E27FC236}">
                        <a16:creationId xmlns:a16="http://schemas.microsoft.com/office/drawing/2014/main" id="{A5013509-1AA4-20D8-41C3-30D4BEE5E543}"/>
                      </a:ext>
                    </a:extLst>
                  </p:cNvPr>
                  <p:cNvCxnSpPr>
                    <a:cxnSpLocks/>
                  </p:cNvCxnSpPr>
                  <p:nvPr/>
                </p:nvCxnSpPr>
                <p:spPr>
                  <a:xfrm flipH="1" flipV="1">
                    <a:off x="13241015" y="3970936"/>
                    <a:ext cx="151442" cy="918397"/>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67" name="楕円 466">
                    <a:extLst>
                      <a:ext uri="{FF2B5EF4-FFF2-40B4-BE49-F238E27FC236}">
                        <a16:creationId xmlns:a16="http://schemas.microsoft.com/office/drawing/2014/main" id="{CEF3B651-A4F6-9006-183F-630CFF043F3B}"/>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456" name="グループ化 455">
                  <a:extLst>
                    <a:ext uri="{FF2B5EF4-FFF2-40B4-BE49-F238E27FC236}">
                      <a16:creationId xmlns:a16="http://schemas.microsoft.com/office/drawing/2014/main" id="{27EE5B4A-4DAD-5DCF-5BBB-6B1A1FA51A4A}"/>
                    </a:ext>
                  </a:extLst>
                </p:cNvPr>
                <p:cNvGrpSpPr/>
                <p:nvPr/>
              </p:nvGrpSpPr>
              <p:grpSpPr>
                <a:xfrm>
                  <a:off x="14292835" y="10444823"/>
                  <a:ext cx="1684188" cy="844296"/>
                  <a:chOff x="11855443" y="4727701"/>
                  <a:chExt cx="1684188" cy="844296"/>
                </a:xfrm>
              </p:grpSpPr>
              <p:cxnSp>
                <p:nvCxnSpPr>
                  <p:cNvPr id="464" name="直線コネクタ 463">
                    <a:extLst>
                      <a:ext uri="{FF2B5EF4-FFF2-40B4-BE49-F238E27FC236}">
                        <a16:creationId xmlns:a16="http://schemas.microsoft.com/office/drawing/2014/main" id="{933120C0-AD66-B785-896D-9ADB524E0835}"/>
                      </a:ext>
                    </a:extLst>
                  </p:cNvPr>
                  <p:cNvCxnSpPr>
                    <a:cxnSpLocks/>
                  </p:cNvCxnSpPr>
                  <p:nvPr/>
                </p:nvCxnSpPr>
                <p:spPr>
                  <a:xfrm flipH="1">
                    <a:off x="11855443" y="4889333"/>
                    <a:ext cx="1537014" cy="682664"/>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65" name="楕円 464">
                    <a:extLst>
                      <a:ext uri="{FF2B5EF4-FFF2-40B4-BE49-F238E27FC236}">
                        <a16:creationId xmlns:a16="http://schemas.microsoft.com/office/drawing/2014/main" id="{5E1DC236-2351-56CC-0734-872C82C5F9B4}"/>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a:t>
                    </a:r>
                    <a:endParaRPr kumimoji="1" lang="ja-JP" altLang="en-US" b="1" dirty="0"/>
                  </a:p>
                </p:txBody>
              </p:sp>
            </p:grpSp>
            <p:grpSp>
              <p:nvGrpSpPr>
                <p:cNvPr id="457" name="グループ化 456">
                  <a:extLst>
                    <a:ext uri="{FF2B5EF4-FFF2-40B4-BE49-F238E27FC236}">
                      <a16:creationId xmlns:a16="http://schemas.microsoft.com/office/drawing/2014/main" id="{CC7FB466-113F-5D10-B09E-876D7EC21891}"/>
                    </a:ext>
                  </a:extLst>
                </p:cNvPr>
                <p:cNvGrpSpPr/>
                <p:nvPr/>
              </p:nvGrpSpPr>
              <p:grpSpPr>
                <a:xfrm>
                  <a:off x="14539959" y="11102520"/>
                  <a:ext cx="1848888" cy="492662"/>
                  <a:chOff x="11690743" y="4727701"/>
                  <a:chExt cx="1848888" cy="492662"/>
                </a:xfrm>
              </p:grpSpPr>
              <p:cxnSp>
                <p:nvCxnSpPr>
                  <p:cNvPr id="462" name="直線コネクタ 461">
                    <a:extLst>
                      <a:ext uri="{FF2B5EF4-FFF2-40B4-BE49-F238E27FC236}">
                        <a16:creationId xmlns:a16="http://schemas.microsoft.com/office/drawing/2014/main" id="{22CD1A3A-82B2-DD2E-4257-CDFF1B74E16A}"/>
                      </a:ext>
                    </a:extLst>
                  </p:cNvPr>
                  <p:cNvCxnSpPr>
                    <a:cxnSpLocks/>
                  </p:cNvCxnSpPr>
                  <p:nvPr/>
                </p:nvCxnSpPr>
                <p:spPr>
                  <a:xfrm flipH="1">
                    <a:off x="11690743" y="4889333"/>
                    <a:ext cx="1701714" cy="331030"/>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63" name="楕円 462">
                    <a:extLst>
                      <a:ext uri="{FF2B5EF4-FFF2-40B4-BE49-F238E27FC236}">
                        <a16:creationId xmlns:a16="http://schemas.microsoft.com/office/drawing/2014/main" id="{4932689A-4BFB-5229-C286-F36ACDA9C5C9}"/>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a:t>
                    </a:r>
                    <a:endParaRPr kumimoji="1" lang="ja-JP" altLang="en-US" b="1" dirty="0"/>
                  </a:p>
                </p:txBody>
              </p:sp>
            </p:grpSp>
            <p:grpSp>
              <p:nvGrpSpPr>
                <p:cNvPr id="458" name="グループ化 457">
                  <a:extLst>
                    <a:ext uri="{FF2B5EF4-FFF2-40B4-BE49-F238E27FC236}">
                      <a16:creationId xmlns:a16="http://schemas.microsoft.com/office/drawing/2014/main" id="{0FCA3704-7E6A-0D06-B917-9D45A01C7381}"/>
                    </a:ext>
                  </a:extLst>
                </p:cNvPr>
                <p:cNvGrpSpPr/>
                <p:nvPr/>
              </p:nvGrpSpPr>
              <p:grpSpPr>
                <a:xfrm>
                  <a:off x="15420765" y="12752241"/>
                  <a:ext cx="1073403" cy="294348"/>
                  <a:chOff x="12466228" y="4727701"/>
                  <a:chExt cx="1073403" cy="294348"/>
                </a:xfrm>
              </p:grpSpPr>
              <p:cxnSp>
                <p:nvCxnSpPr>
                  <p:cNvPr id="460" name="直線コネクタ 459">
                    <a:extLst>
                      <a:ext uri="{FF2B5EF4-FFF2-40B4-BE49-F238E27FC236}">
                        <a16:creationId xmlns:a16="http://schemas.microsoft.com/office/drawing/2014/main" id="{0D8F7B99-E525-14B4-E610-490553AA1624}"/>
                      </a:ext>
                    </a:extLst>
                  </p:cNvPr>
                  <p:cNvCxnSpPr>
                    <a:cxnSpLocks/>
                  </p:cNvCxnSpPr>
                  <p:nvPr/>
                </p:nvCxnSpPr>
                <p:spPr>
                  <a:xfrm flipH="1" flipV="1">
                    <a:off x="12466228" y="4868411"/>
                    <a:ext cx="926229" cy="20922"/>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61" name="楕円 460">
                    <a:extLst>
                      <a:ext uri="{FF2B5EF4-FFF2-40B4-BE49-F238E27FC236}">
                        <a16:creationId xmlns:a16="http://schemas.microsoft.com/office/drawing/2014/main" id="{F0BAC82F-13E9-4567-1F75-946B165EEB88}"/>
                      </a:ext>
                    </a:extLst>
                  </p:cNvPr>
                  <p:cNvSpPr/>
                  <p:nvPr/>
                </p:nvSpPr>
                <p:spPr>
                  <a:xfrm>
                    <a:off x="13245283" y="4727701"/>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E</a:t>
                    </a:r>
                    <a:endParaRPr kumimoji="1" lang="ja-JP" altLang="en-US" b="1" dirty="0"/>
                  </a:p>
                </p:txBody>
              </p:sp>
            </p:grpSp>
            <p:sp>
              <p:nvSpPr>
                <p:cNvPr id="459" name="テキスト ボックス 458">
                  <a:extLst>
                    <a:ext uri="{FF2B5EF4-FFF2-40B4-BE49-F238E27FC236}">
                      <a16:creationId xmlns:a16="http://schemas.microsoft.com/office/drawing/2014/main" id="{84F9E863-C43C-D4E2-D02A-94C406735EB5}"/>
                    </a:ext>
                  </a:extLst>
                </p:cNvPr>
                <p:cNvSpPr txBox="1"/>
                <p:nvPr/>
              </p:nvSpPr>
              <p:spPr>
                <a:xfrm>
                  <a:off x="12085757" y="9385504"/>
                  <a:ext cx="90678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Robo.2</a:t>
                  </a:r>
                  <a:endParaRPr kumimoji="1" lang="en-US" altLang="ja-JP" sz="1000" b="1" dirty="0">
                    <a:latin typeface="+mj-ea"/>
                    <a:ea typeface="+mj-ea"/>
                    <a:cs typeface="Cascadia Code" panose="020B0609020000020004" pitchFamily="49" charset="0"/>
                  </a:endParaRPr>
                </a:p>
              </p:txBody>
            </p:sp>
          </p:grpSp>
          <p:cxnSp>
            <p:nvCxnSpPr>
              <p:cNvPr id="445" name="直線コネクタ 444">
                <a:extLst>
                  <a:ext uri="{FF2B5EF4-FFF2-40B4-BE49-F238E27FC236}">
                    <a16:creationId xmlns:a16="http://schemas.microsoft.com/office/drawing/2014/main" id="{50F9D9DB-7639-A900-B683-A1AE0621676E}"/>
                  </a:ext>
                </a:extLst>
              </p:cNvPr>
              <p:cNvCxnSpPr>
                <a:cxnSpLocks/>
              </p:cNvCxnSpPr>
              <p:nvPr/>
            </p:nvCxnSpPr>
            <p:spPr>
              <a:xfrm>
                <a:off x="12047208" y="11474028"/>
                <a:ext cx="553894" cy="852249"/>
              </a:xfrm>
              <a:prstGeom prst="line">
                <a:avLst/>
              </a:prstGeom>
              <a:ln w="19050">
                <a:solidFill>
                  <a:schemeClr val="accent2">
                    <a:lumMod val="75000"/>
                  </a:schemeClr>
                </a:solidFill>
                <a:headEnd type="oval" w="med" len="med"/>
                <a:tailEnd type="oval" w="med" len="med"/>
              </a:ln>
              <a:effectLst>
                <a:glow rad="63500">
                  <a:schemeClr val="accent2">
                    <a:satMod val="175000"/>
                    <a:alpha val="40000"/>
                  </a:schemeClr>
                </a:glow>
              </a:effectLst>
            </p:spPr>
            <p:style>
              <a:lnRef idx="1">
                <a:schemeClr val="accent6"/>
              </a:lnRef>
              <a:fillRef idx="0">
                <a:schemeClr val="accent6"/>
              </a:fillRef>
              <a:effectRef idx="0">
                <a:schemeClr val="accent6"/>
              </a:effectRef>
              <a:fontRef idx="minor">
                <a:schemeClr val="tx1"/>
              </a:fontRef>
            </p:style>
          </p:cxnSp>
        </p:grpSp>
        <p:sp>
          <p:nvSpPr>
            <p:cNvPr id="443" name="楕円 442">
              <a:extLst>
                <a:ext uri="{FF2B5EF4-FFF2-40B4-BE49-F238E27FC236}">
                  <a16:creationId xmlns:a16="http://schemas.microsoft.com/office/drawing/2014/main" id="{C0A57686-4980-EEDC-7CF8-A240C1CBDED5}"/>
                </a:ext>
              </a:extLst>
            </p:cNvPr>
            <p:cNvSpPr/>
            <p:nvPr/>
          </p:nvSpPr>
          <p:spPr>
            <a:xfrm>
              <a:off x="11895546" y="11331832"/>
              <a:ext cx="294348" cy="294348"/>
            </a:xfrm>
            <a:prstGeom prst="ellipse">
              <a:avLst/>
            </a:prstGeom>
            <a:solidFill>
              <a:srgbClr val="EC800A"/>
            </a:solidFill>
            <a:ln>
              <a:solidFill>
                <a:schemeClr val="accent2">
                  <a:lumMod val="75000"/>
                </a:schemeClr>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pic>
        <p:nvPicPr>
          <p:cNvPr id="483" name="図 482" descr="ダイアグラム&#10;&#10;自動的に生成された説明">
            <a:extLst>
              <a:ext uri="{FF2B5EF4-FFF2-40B4-BE49-F238E27FC236}">
                <a16:creationId xmlns:a16="http://schemas.microsoft.com/office/drawing/2014/main" id="{033ED2DF-D59F-DC44-AD93-D66DE369DA16}"/>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5863" t="-1132" r="18921" b="276"/>
          <a:stretch/>
        </p:blipFill>
        <p:spPr bwMode="auto">
          <a:xfrm>
            <a:off x="26193402" y="11233102"/>
            <a:ext cx="3977080" cy="1884553"/>
          </a:xfrm>
          <a:prstGeom prst="rect">
            <a:avLst/>
          </a:prstGeom>
          <a:noFill/>
          <a:ln>
            <a:noFill/>
          </a:ln>
          <a:extLst>
            <a:ext uri="{53640926-AAD7-44D8-BBD7-CCE9431645EC}">
              <a14:shadowObscured xmlns:a14="http://schemas.microsoft.com/office/drawing/2010/main"/>
            </a:ext>
          </a:extLst>
        </p:spPr>
      </p:pic>
      <p:pic>
        <p:nvPicPr>
          <p:cNvPr id="484" name="Picture 2">
            <a:extLst>
              <a:ext uri="{FF2B5EF4-FFF2-40B4-BE49-F238E27FC236}">
                <a16:creationId xmlns:a16="http://schemas.microsoft.com/office/drawing/2014/main" id="{3F2797C5-AB3A-9661-AA05-546D83F82454}"/>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l="-3590" r="-2486"/>
          <a:stretch/>
        </p:blipFill>
        <p:spPr bwMode="auto">
          <a:xfrm>
            <a:off x="29179096" y="78947"/>
            <a:ext cx="948482" cy="1336945"/>
          </a:xfrm>
          <a:prstGeom prst="rect">
            <a:avLst/>
          </a:prstGeom>
          <a:noFill/>
          <a:extLst>
            <a:ext uri="{909E8E84-426E-40DD-AFC4-6F175D3DCCD1}">
              <a14:hiddenFill xmlns:a14="http://schemas.microsoft.com/office/drawing/2010/main">
                <a:solidFill>
                  <a:srgbClr val="FFFFFF"/>
                </a:solidFill>
              </a14:hiddenFill>
            </a:ext>
          </a:extLst>
        </p:spPr>
      </p:pic>
      <p:pic>
        <p:nvPicPr>
          <p:cNvPr id="485" name="図 484" descr="テキスト&#10;&#10;中程度の精度で自動的に生成された説明">
            <a:extLst>
              <a:ext uri="{FF2B5EF4-FFF2-40B4-BE49-F238E27FC236}">
                <a16:creationId xmlns:a16="http://schemas.microsoft.com/office/drawing/2014/main" id="{ECE4E2E2-F630-2183-065B-8654D47C76C7}"/>
              </a:ext>
            </a:extLst>
          </p:cNvPr>
          <p:cNvPicPr>
            <a:picLocks noChangeAspect="1"/>
          </p:cNvPicPr>
          <p:nvPr/>
        </p:nvPicPr>
        <p:blipFill rotWithShape="1">
          <a:blip r:embed="rId50">
            <a:extLst>
              <a:ext uri="{28A0092B-C50C-407E-A947-70E740481C1C}">
                <a14:useLocalDpi xmlns:a14="http://schemas.microsoft.com/office/drawing/2010/main" val="0"/>
              </a:ext>
            </a:extLst>
          </a:blip>
          <a:srcRect l="3781" t="7563" r="3991" b="7709"/>
          <a:stretch/>
        </p:blipFill>
        <p:spPr>
          <a:xfrm>
            <a:off x="27329960" y="98173"/>
            <a:ext cx="1704202" cy="791021"/>
          </a:xfrm>
          <a:prstGeom prst="rect">
            <a:avLst/>
          </a:prstGeom>
        </p:spPr>
      </p:pic>
      <p:sp>
        <p:nvSpPr>
          <p:cNvPr id="486" name="テキスト ボックス 485">
            <a:extLst>
              <a:ext uri="{FF2B5EF4-FFF2-40B4-BE49-F238E27FC236}">
                <a16:creationId xmlns:a16="http://schemas.microsoft.com/office/drawing/2014/main" id="{3397A6CA-D386-4DC0-8C1B-A91376F4DC7C}"/>
              </a:ext>
            </a:extLst>
          </p:cNvPr>
          <p:cNvSpPr txBox="1"/>
          <p:nvPr/>
        </p:nvSpPr>
        <p:spPr>
          <a:xfrm>
            <a:off x="26661001" y="13166424"/>
            <a:ext cx="3259870" cy="230832"/>
          </a:xfrm>
          <a:prstGeom prst="rect">
            <a:avLst/>
          </a:prstGeom>
          <a:noFill/>
        </p:spPr>
        <p:txBody>
          <a:bodyPr wrap="square" rtlCol="0">
            <a:spAutoFit/>
          </a:bodyPr>
          <a:lstStyle/>
          <a:p>
            <a:pPr algn="ctr"/>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Fig.C Goal Defense System</a:t>
            </a:r>
            <a:endParaRPr lang="en-US" altLang="ja-JP" sz="7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87" name="テキスト ボックス 486">
            <a:extLst>
              <a:ext uri="{FF2B5EF4-FFF2-40B4-BE49-F238E27FC236}">
                <a16:creationId xmlns:a16="http://schemas.microsoft.com/office/drawing/2014/main" id="{87E299AE-2B3C-63A4-B52E-D78840F77FF1}"/>
              </a:ext>
            </a:extLst>
          </p:cNvPr>
          <p:cNvSpPr txBox="1"/>
          <p:nvPr/>
        </p:nvSpPr>
        <p:spPr>
          <a:xfrm>
            <a:off x="21269442" y="10733335"/>
            <a:ext cx="4886647" cy="2816156"/>
          </a:xfrm>
          <a:prstGeom prst="rect">
            <a:avLst/>
          </a:prstGeom>
          <a:noFill/>
        </p:spPr>
        <p:txBody>
          <a:bodyPr wrap="square" rtlCol="0">
            <a:spAutoFit/>
          </a:bodyPr>
          <a:lstStyle/>
          <a:p>
            <a:r>
              <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rPr>
              <a:t>&gt; Line Tracing Defense Using Circular Line Sensors</a:t>
            </a:r>
          </a:p>
          <a:p>
            <a:endParaRPr lang="en-US" altLang="ja-JP" sz="1200" b="1" i="0" dirty="0">
              <a:effectLst/>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Our robot is equipped with circular line sensors, which we utilize for goal defense through line tracing. The defense system is illustrated in Fig.C. </a:t>
            </a:r>
          </a:p>
          <a:p>
            <a:r>
              <a:rPr lang="en-US" altLang="ja-JP" sz="900" dirty="0">
                <a:latin typeface="Cascadia Code" panose="020B0609020000020004" pitchFamily="49" charset="0"/>
                <a:ea typeface="Cascadia Code" panose="020B0609020000020004" pitchFamily="49" charset="0"/>
                <a:cs typeface="Cascadia Code" panose="020B0609020000020004" pitchFamily="49" charset="0"/>
              </a:rPr>
              <a:t> </a:t>
            </a: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It uses the perpendicular line to the line connecting the two line sensors reacting to the white line as the reference line.</a:t>
            </a:r>
          </a:p>
          <a:p>
            <a:endParaRPr lang="en-US" altLang="ja-JP" sz="900" dirty="0">
              <a:latin typeface="Cascadia Code" panose="020B0609020000020004" pitchFamily="49" charset="0"/>
              <a:ea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In case ①, when the angle of the ball and the reference line have a small error, the robot stops to block the shot from an oblique direction.</a:t>
            </a:r>
          </a:p>
          <a:p>
            <a:endParaRPr lang="en-US" altLang="ja-JP" sz="900" dirty="0">
              <a:latin typeface="gg sans"/>
              <a:ea typeface="Cascadia Code" panose="020B0609020000020004" pitchFamily="49" charset="0"/>
              <a:cs typeface="Cascadia Code" panose="020B0609020000020004" pitchFamily="49" charset="0"/>
            </a:endParaRPr>
          </a:p>
          <a:p>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In case ②, when the angle of the ball and the reference line have a large error, the robot moves in the direction of the line sensor detecting the ball, keeping it on the white line while moving towards the ball to block the shot. </a:t>
            </a:r>
            <a:br>
              <a:rPr lang="en-US" altLang="ja-JP" sz="900" dirty="0">
                <a:latin typeface="Cascadia Code" panose="020B0609020000020004" pitchFamily="49" charset="0"/>
                <a:ea typeface="Cascadia Code" panose="020B0609020000020004" pitchFamily="49" charset="0"/>
                <a:cs typeface="Cascadia Code" panose="020B0609020000020004" pitchFamily="49" charset="0"/>
              </a:rPr>
            </a:br>
            <a:b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br>
            <a:r>
              <a:rPr lang="en-US" altLang="ja-JP" sz="900" b="0" i="0" dirty="0">
                <a:effectLst/>
                <a:latin typeface="Cascadia Code" panose="020B0609020000020004" pitchFamily="49" charset="0"/>
                <a:ea typeface="Cascadia Code" panose="020B0609020000020004" pitchFamily="49" charset="0"/>
                <a:cs typeface="Cascadia Code" panose="020B0609020000020004" pitchFamily="49" charset="0"/>
              </a:rPr>
              <a:t> By combining these movements in cases ① and ②, the robot can effectively prevent the ball from entering the goal.</a:t>
            </a:r>
            <a:endParaRPr lang="en-US" altLang="ja-JP" sz="900" i="0" dirty="0">
              <a:effectLst/>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488" name="図 487">
            <a:extLst>
              <a:ext uri="{FF2B5EF4-FFF2-40B4-BE49-F238E27FC236}">
                <a16:creationId xmlns:a16="http://schemas.microsoft.com/office/drawing/2014/main" id="{EEE8D67C-B8ED-3D2B-D78C-59612EF24DB3}"/>
              </a:ext>
            </a:extLst>
          </p:cNvPr>
          <p:cNvPicPr>
            <a:picLocks noChangeAspect="1"/>
          </p:cNvPicPr>
          <p:nvPr/>
        </p:nvPicPr>
        <p:blipFill>
          <a:blip r:embed="rId51"/>
          <a:stretch>
            <a:fillRect/>
          </a:stretch>
        </p:blipFill>
        <p:spPr>
          <a:xfrm>
            <a:off x="19357618" y="19244709"/>
            <a:ext cx="2626443" cy="1725138"/>
          </a:xfrm>
          <a:prstGeom prst="rect">
            <a:avLst/>
          </a:prstGeom>
        </p:spPr>
      </p:pic>
      <p:sp>
        <p:nvSpPr>
          <p:cNvPr id="489" name="テキスト ボックス 488">
            <a:extLst>
              <a:ext uri="{FF2B5EF4-FFF2-40B4-BE49-F238E27FC236}">
                <a16:creationId xmlns:a16="http://schemas.microsoft.com/office/drawing/2014/main" id="{A436D1AA-AEF0-6B47-A9CD-0DDBF7D87CCE}"/>
              </a:ext>
            </a:extLst>
          </p:cNvPr>
          <p:cNvSpPr txBox="1"/>
          <p:nvPr/>
        </p:nvSpPr>
        <p:spPr>
          <a:xfrm>
            <a:off x="19182105" y="21012639"/>
            <a:ext cx="2867371"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Fig.4 GitHub(Munako Artemis Season 2024)</a:t>
            </a:r>
          </a:p>
        </p:txBody>
      </p:sp>
      <p:pic>
        <p:nvPicPr>
          <p:cNvPr id="490" name="図 489">
            <a:extLst>
              <a:ext uri="{FF2B5EF4-FFF2-40B4-BE49-F238E27FC236}">
                <a16:creationId xmlns:a16="http://schemas.microsoft.com/office/drawing/2014/main" id="{B8527361-0CE0-76E8-F928-186B2716DE31}"/>
              </a:ext>
            </a:extLst>
          </p:cNvPr>
          <p:cNvPicPr>
            <a:picLocks noChangeAspect="1"/>
          </p:cNvPicPr>
          <p:nvPr/>
        </p:nvPicPr>
        <p:blipFill rotWithShape="1">
          <a:blip r:embed="rId52"/>
          <a:srcRect r="23719"/>
          <a:stretch/>
        </p:blipFill>
        <p:spPr>
          <a:xfrm>
            <a:off x="22158248" y="19244709"/>
            <a:ext cx="2256064" cy="1718345"/>
          </a:xfrm>
          <a:prstGeom prst="rect">
            <a:avLst/>
          </a:prstGeom>
        </p:spPr>
      </p:pic>
      <p:sp>
        <p:nvSpPr>
          <p:cNvPr id="491" name="テキスト ボックス 490">
            <a:extLst>
              <a:ext uri="{FF2B5EF4-FFF2-40B4-BE49-F238E27FC236}">
                <a16:creationId xmlns:a16="http://schemas.microsoft.com/office/drawing/2014/main" id="{C88EB904-D53D-A7FA-D5E3-46C9C5F35366}"/>
              </a:ext>
            </a:extLst>
          </p:cNvPr>
          <p:cNvSpPr txBox="1"/>
          <p:nvPr/>
        </p:nvSpPr>
        <p:spPr>
          <a:xfrm>
            <a:off x="22556413" y="21012639"/>
            <a:ext cx="1554629" cy="230832"/>
          </a:xfrm>
          <a:prstGeom prst="rect">
            <a:avLst/>
          </a:prstGeom>
          <a:noFill/>
        </p:spPr>
        <p:txBody>
          <a:bodyPr wrap="square" rtlCol="0">
            <a:spAutoFit/>
          </a:bodyPr>
          <a:lstStyle/>
          <a:p>
            <a:pPr algn="ct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Fig.</a:t>
            </a:r>
            <a:r>
              <a:rPr lang="en-US" altLang="ja-JP" sz="900" b="1" dirty="0">
                <a:latin typeface="Cascadia Code" panose="020B0609020000020004" pitchFamily="49" charset="0"/>
                <a:ea typeface="Cascadia Code" panose="020B0609020000020004" pitchFamily="49" charset="0"/>
                <a:cs typeface="Cascadia Code" panose="020B0609020000020004" pitchFamily="49" charset="0"/>
              </a:rPr>
              <a:t>5</a:t>
            </a:r>
            <a:r>
              <a:rPr lang="en-US" altLang="ja-JP" sz="900" b="1" i="0" dirty="0">
                <a:effectLst/>
                <a:latin typeface="Cascadia Code" panose="020B0609020000020004" pitchFamily="49" charset="0"/>
                <a:ea typeface="Cascadia Code" panose="020B0609020000020004" pitchFamily="49" charset="0"/>
                <a:cs typeface="Cascadia Code" panose="020B0609020000020004" pitchFamily="49" charset="0"/>
              </a:rPr>
              <a:t> GitHub Desktop</a:t>
            </a:r>
          </a:p>
        </p:txBody>
      </p:sp>
      <p:sp>
        <p:nvSpPr>
          <p:cNvPr id="492" name="楕円 491">
            <a:extLst>
              <a:ext uri="{FF2B5EF4-FFF2-40B4-BE49-F238E27FC236}">
                <a16:creationId xmlns:a16="http://schemas.microsoft.com/office/drawing/2014/main" id="{F22CC59E-FF6D-E190-796A-454071668845}"/>
              </a:ext>
            </a:extLst>
          </p:cNvPr>
          <p:cNvSpPr/>
          <p:nvPr/>
        </p:nvSpPr>
        <p:spPr>
          <a:xfrm>
            <a:off x="16711434" y="4125326"/>
            <a:ext cx="285585" cy="285585"/>
          </a:xfrm>
          <a:prstGeom prst="ellipse">
            <a:avLst/>
          </a:prstGeom>
          <a:solidFill>
            <a:schemeClr val="accent5">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sp>
        <p:nvSpPr>
          <p:cNvPr id="493" name="楕円 492">
            <a:extLst>
              <a:ext uri="{FF2B5EF4-FFF2-40B4-BE49-F238E27FC236}">
                <a16:creationId xmlns:a16="http://schemas.microsoft.com/office/drawing/2014/main" id="{2DE4E87F-B2B1-90A3-E04C-8DC1109118B4}"/>
              </a:ext>
            </a:extLst>
          </p:cNvPr>
          <p:cNvSpPr/>
          <p:nvPr/>
        </p:nvSpPr>
        <p:spPr>
          <a:xfrm>
            <a:off x="16711434" y="6736999"/>
            <a:ext cx="285585" cy="285585"/>
          </a:xfrm>
          <a:prstGeom prst="ellipse">
            <a:avLst/>
          </a:prstGeom>
          <a:solidFill>
            <a:schemeClr val="accent5">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sp>
        <p:nvSpPr>
          <p:cNvPr id="494" name="楕円 493">
            <a:extLst>
              <a:ext uri="{FF2B5EF4-FFF2-40B4-BE49-F238E27FC236}">
                <a16:creationId xmlns:a16="http://schemas.microsoft.com/office/drawing/2014/main" id="{93065400-59C3-BBBA-E335-AAEE10E0BC2C}"/>
              </a:ext>
            </a:extLst>
          </p:cNvPr>
          <p:cNvSpPr/>
          <p:nvPr/>
        </p:nvSpPr>
        <p:spPr>
          <a:xfrm>
            <a:off x="16747433" y="9449469"/>
            <a:ext cx="249585" cy="249585"/>
          </a:xfrm>
          <a:prstGeom prst="ellipse">
            <a:avLst/>
          </a:prstGeom>
          <a:solidFill>
            <a:srgbClr val="EC800A"/>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a:t>
            </a:r>
            <a:endParaRPr kumimoji="1" lang="ja-JP" altLang="en-US" b="1" dirty="0"/>
          </a:p>
        </p:txBody>
      </p:sp>
      <p:sp>
        <p:nvSpPr>
          <p:cNvPr id="495" name="楕円 494">
            <a:extLst>
              <a:ext uri="{FF2B5EF4-FFF2-40B4-BE49-F238E27FC236}">
                <a16:creationId xmlns:a16="http://schemas.microsoft.com/office/drawing/2014/main" id="{5EF4F48A-C59F-4349-756D-E622BB662741}"/>
              </a:ext>
            </a:extLst>
          </p:cNvPr>
          <p:cNvSpPr/>
          <p:nvPr/>
        </p:nvSpPr>
        <p:spPr>
          <a:xfrm>
            <a:off x="16759614" y="11390865"/>
            <a:ext cx="267614" cy="267614"/>
          </a:xfrm>
          <a:prstGeom prst="ellipse">
            <a:avLst/>
          </a:prstGeom>
          <a:solidFill>
            <a:srgbClr val="EC800A"/>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a:t>
            </a:r>
            <a:endParaRPr kumimoji="1" lang="ja-JP" altLang="en-US" b="1" dirty="0"/>
          </a:p>
        </p:txBody>
      </p:sp>
      <p:sp>
        <p:nvSpPr>
          <p:cNvPr id="496" name="楕円 495">
            <a:extLst>
              <a:ext uri="{FF2B5EF4-FFF2-40B4-BE49-F238E27FC236}">
                <a16:creationId xmlns:a16="http://schemas.microsoft.com/office/drawing/2014/main" id="{FC1BAA54-0317-5E0A-4AC9-3FFFCE4DFC60}"/>
              </a:ext>
            </a:extLst>
          </p:cNvPr>
          <p:cNvSpPr/>
          <p:nvPr/>
        </p:nvSpPr>
        <p:spPr>
          <a:xfrm>
            <a:off x="16765964" y="12198247"/>
            <a:ext cx="267616" cy="267616"/>
          </a:xfrm>
          <a:prstGeom prst="ellipse">
            <a:avLst/>
          </a:prstGeom>
          <a:solidFill>
            <a:srgbClr val="EC800A"/>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E</a:t>
            </a:r>
            <a:endParaRPr kumimoji="1" lang="ja-JP" altLang="en-US" b="1" dirty="0"/>
          </a:p>
        </p:txBody>
      </p:sp>
      <p:sp>
        <p:nvSpPr>
          <p:cNvPr id="497" name="楕円 496">
            <a:extLst>
              <a:ext uri="{FF2B5EF4-FFF2-40B4-BE49-F238E27FC236}">
                <a16:creationId xmlns:a16="http://schemas.microsoft.com/office/drawing/2014/main" id="{8DBD738E-D460-6A3B-08D6-903D0D3E5874}"/>
              </a:ext>
            </a:extLst>
          </p:cNvPr>
          <p:cNvSpPr/>
          <p:nvPr/>
        </p:nvSpPr>
        <p:spPr>
          <a:xfrm>
            <a:off x="7910162" y="4261848"/>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sp>
        <p:nvSpPr>
          <p:cNvPr id="498" name="楕円 497">
            <a:extLst>
              <a:ext uri="{FF2B5EF4-FFF2-40B4-BE49-F238E27FC236}">
                <a16:creationId xmlns:a16="http://schemas.microsoft.com/office/drawing/2014/main" id="{711B5C95-267D-E22D-D64C-37DA5D81AC10}"/>
              </a:ext>
            </a:extLst>
          </p:cNvPr>
          <p:cNvSpPr/>
          <p:nvPr/>
        </p:nvSpPr>
        <p:spPr>
          <a:xfrm>
            <a:off x="7910162" y="5505599"/>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sp>
        <p:nvSpPr>
          <p:cNvPr id="499" name="楕円 498">
            <a:extLst>
              <a:ext uri="{FF2B5EF4-FFF2-40B4-BE49-F238E27FC236}">
                <a16:creationId xmlns:a16="http://schemas.microsoft.com/office/drawing/2014/main" id="{7FBC0DA1-C6FF-FAF1-7294-10B67615A6C5}"/>
              </a:ext>
            </a:extLst>
          </p:cNvPr>
          <p:cNvSpPr/>
          <p:nvPr/>
        </p:nvSpPr>
        <p:spPr>
          <a:xfrm>
            <a:off x="7910162" y="6520296"/>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sp>
        <p:nvSpPr>
          <p:cNvPr id="500" name="楕円 499">
            <a:extLst>
              <a:ext uri="{FF2B5EF4-FFF2-40B4-BE49-F238E27FC236}">
                <a16:creationId xmlns:a16="http://schemas.microsoft.com/office/drawing/2014/main" id="{A589187E-0871-0F94-1B69-0DA4741E1D2A}"/>
              </a:ext>
            </a:extLst>
          </p:cNvPr>
          <p:cNvSpPr/>
          <p:nvPr/>
        </p:nvSpPr>
        <p:spPr>
          <a:xfrm>
            <a:off x="7910162" y="7751402"/>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sp>
        <p:nvSpPr>
          <p:cNvPr id="501" name="楕円 500">
            <a:extLst>
              <a:ext uri="{FF2B5EF4-FFF2-40B4-BE49-F238E27FC236}">
                <a16:creationId xmlns:a16="http://schemas.microsoft.com/office/drawing/2014/main" id="{4DA4A26C-C643-D4E3-6CD8-BC74E22CB896}"/>
              </a:ext>
            </a:extLst>
          </p:cNvPr>
          <p:cNvSpPr/>
          <p:nvPr/>
        </p:nvSpPr>
        <p:spPr>
          <a:xfrm>
            <a:off x="7910162" y="8487878"/>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sp>
        <p:nvSpPr>
          <p:cNvPr id="502" name="楕円 501">
            <a:extLst>
              <a:ext uri="{FF2B5EF4-FFF2-40B4-BE49-F238E27FC236}">
                <a16:creationId xmlns:a16="http://schemas.microsoft.com/office/drawing/2014/main" id="{0979E334-6203-5617-4E83-18A6A2E46EE1}"/>
              </a:ext>
            </a:extLst>
          </p:cNvPr>
          <p:cNvSpPr/>
          <p:nvPr/>
        </p:nvSpPr>
        <p:spPr>
          <a:xfrm>
            <a:off x="7910162" y="9366070"/>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sp>
        <p:nvSpPr>
          <p:cNvPr id="503" name="楕円 502">
            <a:extLst>
              <a:ext uri="{FF2B5EF4-FFF2-40B4-BE49-F238E27FC236}">
                <a16:creationId xmlns:a16="http://schemas.microsoft.com/office/drawing/2014/main" id="{D86FF42E-373E-0923-FAAD-1CF68B27CF93}"/>
              </a:ext>
            </a:extLst>
          </p:cNvPr>
          <p:cNvSpPr/>
          <p:nvPr/>
        </p:nvSpPr>
        <p:spPr>
          <a:xfrm>
            <a:off x="7910162" y="10872741"/>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sp>
        <p:nvSpPr>
          <p:cNvPr id="504" name="楕円 503">
            <a:extLst>
              <a:ext uri="{FF2B5EF4-FFF2-40B4-BE49-F238E27FC236}">
                <a16:creationId xmlns:a16="http://schemas.microsoft.com/office/drawing/2014/main" id="{C4EF9A3E-5B35-E30F-D7EC-D2A36B47F93D}"/>
              </a:ext>
            </a:extLst>
          </p:cNvPr>
          <p:cNvSpPr/>
          <p:nvPr/>
        </p:nvSpPr>
        <p:spPr>
          <a:xfrm>
            <a:off x="7910162" y="12025400"/>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sp>
        <p:nvSpPr>
          <p:cNvPr id="505" name="楕円 504">
            <a:extLst>
              <a:ext uri="{FF2B5EF4-FFF2-40B4-BE49-F238E27FC236}">
                <a16:creationId xmlns:a16="http://schemas.microsoft.com/office/drawing/2014/main" id="{8D25B7EB-43D1-45AD-1E9E-71AC67CF1BCC}"/>
              </a:ext>
            </a:extLst>
          </p:cNvPr>
          <p:cNvSpPr/>
          <p:nvPr/>
        </p:nvSpPr>
        <p:spPr>
          <a:xfrm>
            <a:off x="7910162" y="12902571"/>
            <a:ext cx="263761" cy="263761"/>
          </a:xfrm>
          <a:prstGeom prst="ellipse">
            <a:avLst/>
          </a:prstGeom>
          <a:gradFill flip="none" rotWithShape="1">
            <a:gsLst>
              <a:gs pos="37000">
                <a:schemeClr val="accent5">
                  <a:lumMod val="60000"/>
                  <a:lumOff val="40000"/>
                </a:schemeClr>
              </a:gs>
              <a:gs pos="100000">
                <a:srgbClr val="EC800A"/>
              </a:gs>
            </a:gsLst>
            <a:lin ang="2700000" scaled="1"/>
            <a:tileRect/>
          </a:gradFill>
          <a:ln>
            <a:gradFill flip="none" rotWithShape="1">
              <a:gsLst>
                <a:gs pos="31000">
                  <a:schemeClr val="accent5">
                    <a:lumMod val="75000"/>
                  </a:schemeClr>
                </a:gs>
                <a:gs pos="100000">
                  <a:srgbClr val="FF5050"/>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spTree>
    <p:extLst>
      <p:ext uri="{BB962C8B-B14F-4D97-AF65-F5344CB8AC3E}">
        <p14:creationId xmlns:p14="http://schemas.microsoft.com/office/powerpoint/2010/main" val="1557481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102EF53-1DA9-39F9-8189-FDD61EA2E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8237" y="7506784"/>
            <a:ext cx="1461397" cy="97456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E6364444-6E15-6406-AC32-0118BF599B3A}"/>
              </a:ext>
            </a:extLst>
          </p:cNvPr>
          <p:cNvSpPr txBox="1"/>
          <p:nvPr/>
        </p:nvSpPr>
        <p:spPr>
          <a:xfrm>
            <a:off x="12689634" y="7176670"/>
            <a:ext cx="997908" cy="246221"/>
          </a:xfrm>
          <a:prstGeom prst="rect">
            <a:avLst/>
          </a:prstGeom>
          <a:noFill/>
        </p:spPr>
        <p:txBody>
          <a:bodyPr wrap="square">
            <a:spAutoFit/>
          </a:bodyPr>
          <a:lstStyle/>
          <a:p>
            <a:r>
              <a:rPr lang="en-US" altLang="ja-JP" sz="1000" b="1" i="0" dirty="0" err="1">
                <a:solidFill>
                  <a:srgbClr val="1A1A1A"/>
                </a:solidFill>
                <a:effectLst/>
                <a:latin typeface="ヒラギノ角ゴ  Pro W6"/>
              </a:rPr>
              <a:t>KitMill</a:t>
            </a:r>
            <a:r>
              <a:rPr lang="en-US" altLang="ja-JP" sz="1000" b="1" i="0" dirty="0">
                <a:solidFill>
                  <a:srgbClr val="1A1A1A"/>
                </a:solidFill>
                <a:effectLst/>
                <a:latin typeface="ヒラギノ角ゴ  Pro W6"/>
              </a:rPr>
              <a:t> CL200</a:t>
            </a:r>
            <a:endParaRPr lang="ja-JP" altLang="en-US" sz="1000" dirty="0"/>
          </a:p>
        </p:txBody>
      </p:sp>
      <p:sp>
        <p:nvSpPr>
          <p:cNvPr id="5" name="テキスト ボックス 4">
            <a:extLst>
              <a:ext uri="{FF2B5EF4-FFF2-40B4-BE49-F238E27FC236}">
                <a16:creationId xmlns:a16="http://schemas.microsoft.com/office/drawing/2014/main" id="{439C221B-1812-EAEB-03F6-EA69C65D8BEF}"/>
              </a:ext>
            </a:extLst>
          </p:cNvPr>
          <p:cNvSpPr txBox="1"/>
          <p:nvPr/>
        </p:nvSpPr>
        <p:spPr>
          <a:xfrm>
            <a:off x="12636740" y="7427129"/>
            <a:ext cx="2365093" cy="1323439"/>
          </a:xfrm>
          <a:prstGeom prst="rect">
            <a:avLst/>
          </a:prstGeom>
          <a:noFill/>
        </p:spPr>
        <p:txBody>
          <a:bodyPr wrap="square" rtlCol="0">
            <a:spAutoFit/>
          </a:bodyPr>
          <a:lstStyle/>
          <a:p>
            <a:r>
              <a:rPr lang="ja-JP" altLang="en-US" sz="800" dirty="0"/>
              <a:t>従来の手作業や簡易的な工具を用いた加工では、形状のばらつきや精度不足が原因で、組み立て後にずれや歪みが生じてしまうことがありました。しかし、</a:t>
            </a:r>
            <a:r>
              <a:rPr lang="en-US" altLang="ja-JP" sz="800" dirty="0"/>
              <a:t>CNC</a:t>
            </a:r>
            <a:r>
              <a:rPr lang="ja-JP" altLang="en-US" sz="800" dirty="0"/>
              <a:t>を導入してからは、そうした課題を解消できただけでなく、複雑な曲面や細かい穴、滑らかなエッジ加工なども高い再現性で実現することができています。これにより、機械的な強度や精度が向上し、ロボットの駆動効率や制御安定性の面でも大きな成果を上げることができました。</a:t>
            </a:r>
            <a:endParaRPr lang="en-US" altLang="ja-JP" sz="800" dirty="0">
              <a:latin typeface="游ゴシック" panose="020B0400000000000000" pitchFamily="50" charset="-128"/>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78CC5BAC-DFC4-2C40-13EF-BE858EB00B22}"/>
              </a:ext>
            </a:extLst>
          </p:cNvPr>
          <p:cNvSpPr txBox="1"/>
          <p:nvPr/>
        </p:nvSpPr>
        <p:spPr>
          <a:xfrm>
            <a:off x="8993810" y="7437323"/>
            <a:ext cx="2216897" cy="1200329"/>
          </a:xfrm>
          <a:prstGeom prst="rect">
            <a:avLst/>
          </a:prstGeom>
          <a:noFill/>
        </p:spPr>
        <p:txBody>
          <a:bodyPr wrap="square" rtlCol="0">
            <a:spAutoFit/>
          </a:bodyPr>
          <a:lstStyle/>
          <a:p>
            <a:r>
              <a:rPr lang="ja-JP" altLang="en-US" sz="800" dirty="0"/>
              <a:t>開発中に突然、基板の再作成や新規作成が必要になる場面は多くあります。そのときに外部に委託すると時間がかかります。なので、私たちは、そうした緊急のニーズに対応するために、</a:t>
            </a:r>
            <a:r>
              <a:rPr lang="en-US" altLang="ja-JP" sz="800" dirty="0"/>
              <a:t>CNC</a:t>
            </a:r>
            <a:r>
              <a:rPr lang="ja-JP" altLang="en-US" sz="800" dirty="0"/>
              <a:t>加工機を活用し短時間で試作品を作成することが可能です。これにより、問題点の検証や動作確認をすぐに行うことができ、回路の改良や再設計にも柔軟に対応できる体制を整えています。</a:t>
            </a:r>
            <a:endParaRPr lang="en-US" altLang="ja-JP" sz="800" dirty="0">
              <a:latin typeface="游ゴシック" panose="020B0400000000000000" pitchFamily="50" charset="-128"/>
              <a:ea typeface="游ゴシック" panose="020B0400000000000000" pitchFamily="50" charset="-128"/>
            </a:endParaRPr>
          </a:p>
        </p:txBody>
      </p:sp>
      <p:pic>
        <p:nvPicPr>
          <p:cNvPr id="10" name="Picture 6" descr="Adventurerシリーズ比較表 - FLASHFORGE">
            <a:extLst>
              <a:ext uri="{FF2B5EF4-FFF2-40B4-BE49-F238E27FC236}">
                <a16:creationId xmlns:a16="http://schemas.microsoft.com/office/drawing/2014/main" id="{00AA508A-2E4F-EBFE-751B-67CFD8CCE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1431" y="7409234"/>
            <a:ext cx="1220089" cy="1220089"/>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F3FFEC7B-7BA8-6F6E-F5A6-C38A53FB5BEF}"/>
              </a:ext>
            </a:extLst>
          </p:cNvPr>
          <p:cNvSpPr txBox="1"/>
          <p:nvPr/>
        </p:nvSpPr>
        <p:spPr>
          <a:xfrm>
            <a:off x="16117799" y="7116862"/>
            <a:ext cx="1993618" cy="253916"/>
          </a:xfrm>
          <a:prstGeom prst="rect">
            <a:avLst/>
          </a:prstGeom>
          <a:noFill/>
        </p:spPr>
        <p:txBody>
          <a:bodyPr wrap="square">
            <a:spAutoFit/>
          </a:bodyPr>
          <a:lstStyle/>
          <a:p>
            <a:r>
              <a:rPr lang="en-US" altLang="ja-JP" sz="1050" b="1" i="0" dirty="0" err="1">
                <a:solidFill>
                  <a:srgbClr val="0F1111"/>
                </a:solidFill>
                <a:effectLst/>
                <a:latin typeface="Hiragino Kaku Gothic ProN"/>
              </a:rPr>
              <a:t>FlashForge</a:t>
            </a:r>
            <a:r>
              <a:rPr lang="en-US" altLang="ja-JP" sz="1050" b="1" i="0" dirty="0">
                <a:solidFill>
                  <a:srgbClr val="0F1111"/>
                </a:solidFill>
                <a:effectLst/>
                <a:latin typeface="Hiragino Kaku Gothic ProN"/>
              </a:rPr>
              <a:t> Adventurer 3</a:t>
            </a:r>
            <a:endParaRPr lang="ja-JP" altLang="en-US" sz="1050" b="1" dirty="0"/>
          </a:p>
        </p:txBody>
      </p:sp>
      <p:sp>
        <p:nvSpPr>
          <p:cNvPr id="15" name="テキスト ボックス 14">
            <a:extLst>
              <a:ext uri="{FF2B5EF4-FFF2-40B4-BE49-F238E27FC236}">
                <a16:creationId xmlns:a16="http://schemas.microsoft.com/office/drawing/2014/main" id="{A97C2826-1242-A9A4-949D-4B4BFEA08913}"/>
              </a:ext>
            </a:extLst>
          </p:cNvPr>
          <p:cNvSpPr txBox="1"/>
          <p:nvPr/>
        </p:nvSpPr>
        <p:spPr>
          <a:xfrm>
            <a:off x="16102619" y="7359791"/>
            <a:ext cx="2554849" cy="1692771"/>
          </a:xfrm>
          <a:prstGeom prst="rect">
            <a:avLst/>
          </a:prstGeom>
          <a:noFill/>
        </p:spPr>
        <p:txBody>
          <a:bodyPr wrap="square" rtlCol="0">
            <a:spAutoFit/>
          </a:bodyPr>
          <a:lstStyle/>
          <a:p>
            <a:pPr>
              <a:buNone/>
            </a:pPr>
            <a:r>
              <a:rPr lang="ja-JP" altLang="en-US" sz="800" dirty="0"/>
              <a:t>私たちのロボット開発においては、既製の部品では実現できないような特殊な形状や、限られたスペースにぴったり収まるような精密なサイズのパーツが多数求められます。そうしたニーズに応えるために、私たちは必要な部品をすべて自分たちで設計し、</a:t>
            </a:r>
            <a:r>
              <a:rPr lang="en-US" altLang="ja-JP" sz="800" dirty="0"/>
              <a:t>3D</a:t>
            </a:r>
            <a:r>
              <a:rPr lang="ja-JP" altLang="en-US" sz="800" dirty="0"/>
              <a:t>プリンターを使って出力しています。</a:t>
            </a:r>
          </a:p>
          <a:p>
            <a:pPr>
              <a:buNone/>
            </a:pPr>
            <a:r>
              <a:rPr lang="en-US" altLang="ja-JP" sz="800" dirty="0"/>
              <a:t>3D</a:t>
            </a:r>
            <a:r>
              <a:rPr lang="ja-JP" altLang="en-US" sz="800" dirty="0"/>
              <a:t>プリンターの導入により、これまで不可能だった複雑な形状や内部構造を持つ部品も製作できるようになり、ロボットの構造設計の自由度は飛躍的に向上しました。また、部品の肉厚や中空構造を調整することで、強度を保ちながらも全体の重量を抑えることができ、ロボットの軽量化にも大きく貢献しています。。</a:t>
            </a:r>
          </a:p>
        </p:txBody>
      </p:sp>
      <p:pic>
        <p:nvPicPr>
          <p:cNvPr id="16" name="Picture 8">
            <a:extLst>
              <a:ext uri="{FF2B5EF4-FFF2-40B4-BE49-F238E27FC236}">
                <a16:creationId xmlns:a16="http://schemas.microsoft.com/office/drawing/2014/main" id="{C6881452-8877-6790-5F34-536F824E54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50" r="31771"/>
          <a:stretch/>
        </p:blipFill>
        <p:spPr bwMode="auto">
          <a:xfrm>
            <a:off x="7593379" y="6705182"/>
            <a:ext cx="1356179" cy="2042621"/>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B27A126-420E-9851-5ACF-9AEAEC81CE33}"/>
              </a:ext>
            </a:extLst>
          </p:cNvPr>
          <p:cNvSpPr txBox="1"/>
          <p:nvPr/>
        </p:nvSpPr>
        <p:spPr>
          <a:xfrm>
            <a:off x="7575795" y="6718349"/>
            <a:ext cx="2625660" cy="369332"/>
          </a:xfrm>
          <a:prstGeom prst="rect">
            <a:avLst/>
          </a:prstGeom>
          <a:noFill/>
        </p:spPr>
        <p:txBody>
          <a:bodyPr wrap="square" rtlCol="0">
            <a:spAutoFit/>
          </a:bodyPr>
          <a:lstStyle/>
          <a:p>
            <a:r>
              <a:rPr kumimoji="1" lang="en-US" altLang="ja-JP" sz="1800" b="1" dirty="0">
                <a:latin typeface="Bahnschrift SemiCondensed" panose="020B0502040204020203" pitchFamily="34" charset="0"/>
              </a:rPr>
              <a:t>Development </a:t>
            </a:r>
          </a:p>
        </p:txBody>
      </p:sp>
      <p:sp>
        <p:nvSpPr>
          <p:cNvPr id="23" name="テキスト ボックス 22">
            <a:extLst>
              <a:ext uri="{FF2B5EF4-FFF2-40B4-BE49-F238E27FC236}">
                <a16:creationId xmlns:a16="http://schemas.microsoft.com/office/drawing/2014/main" id="{810D0A9F-A8DD-8AEE-CEE7-71A5712952CB}"/>
              </a:ext>
            </a:extLst>
          </p:cNvPr>
          <p:cNvSpPr txBox="1"/>
          <p:nvPr/>
        </p:nvSpPr>
        <p:spPr>
          <a:xfrm>
            <a:off x="8997228" y="7197653"/>
            <a:ext cx="997908" cy="246221"/>
          </a:xfrm>
          <a:prstGeom prst="rect">
            <a:avLst/>
          </a:prstGeom>
          <a:noFill/>
        </p:spPr>
        <p:txBody>
          <a:bodyPr wrap="square">
            <a:spAutoFit/>
          </a:bodyPr>
          <a:lstStyle/>
          <a:p>
            <a:r>
              <a:rPr lang="en-US" altLang="ja-JP" sz="1000" b="1" i="0" dirty="0" err="1">
                <a:solidFill>
                  <a:srgbClr val="1A1A1A"/>
                </a:solidFill>
                <a:effectLst/>
                <a:latin typeface="ヒラギノ角ゴ  Pro W6"/>
              </a:rPr>
              <a:t>KitMill</a:t>
            </a:r>
            <a:r>
              <a:rPr lang="en-US" altLang="ja-JP" sz="1000" b="1" i="0" dirty="0">
                <a:solidFill>
                  <a:srgbClr val="1A1A1A"/>
                </a:solidFill>
                <a:effectLst/>
                <a:latin typeface="ヒラギノ角ゴ  Pro W6"/>
              </a:rPr>
              <a:t> </a:t>
            </a:r>
            <a:r>
              <a:rPr lang="en-US" altLang="ja-JP" sz="1000" b="1" dirty="0">
                <a:solidFill>
                  <a:srgbClr val="1A1A1A"/>
                </a:solidFill>
                <a:latin typeface="ヒラギノ角ゴ  Pro W6"/>
              </a:rPr>
              <a:t>BS1</a:t>
            </a:r>
            <a:r>
              <a:rPr lang="en-US" altLang="ja-JP" sz="1000" b="1" i="0" dirty="0">
                <a:solidFill>
                  <a:srgbClr val="1A1A1A"/>
                </a:solidFill>
                <a:effectLst/>
                <a:latin typeface="ヒラギノ角ゴ  Pro W6"/>
              </a:rPr>
              <a:t>00</a:t>
            </a:r>
            <a:endParaRPr lang="ja-JP" altLang="en-US" sz="1000" dirty="0"/>
          </a:p>
        </p:txBody>
      </p:sp>
      <p:pic>
        <p:nvPicPr>
          <p:cNvPr id="2863" name="Picture 4">
            <a:extLst>
              <a:ext uri="{FF2B5EF4-FFF2-40B4-BE49-F238E27FC236}">
                <a16:creationId xmlns:a16="http://schemas.microsoft.com/office/drawing/2014/main" id="{3F81FFA4-B4E9-FD3B-FC5C-3CE5519BE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96227" y="602489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851" name="テキスト ボックス 2850">
            <a:extLst>
              <a:ext uri="{FF2B5EF4-FFF2-40B4-BE49-F238E27FC236}">
                <a16:creationId xmlns:a16="http://schemas.microsoft.com/office/drawing/2014/main" id="{D1236537-C777-8C4A-1E5C-A97D235C1FB3}"/>
              </a:ext>
            </a:extLst>
          </p:cNvPr>
          <p:cNvSpPr txBox="1"/>
          <p:nvPr/>
        </p:nvSpPr>
        <p:spPr>
          <a:xfrm>
            <a:off x="8174607" y="6035797"/>
            <a:ext cx="1514517" cy="369332"/>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游ゴシック" panose="020B0400000000000000" pitchFamily="50" charset="-128"/>
                <a:ea typeface="游ゴシック" panose="020B0400000000000000" pitchFamily="50" charset="-128"/>
              </a:rPr>
              <a:t>KiCad</a:t>
            </a:r>
            <a:endParaRPr lang="en-US" altLang="ja-JP" sz="900" b="1"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回路制作に使用しています</a:t>
            </a:r>
            <a:endParaRPr lang="en-US" altLang="ja-JP" sz="800" dirty="0">
              <a:latin typeface="游ゴシック" panose="020B0400000000000000" pitchFamily="50" charset="-128"/>
              <a:ea typeface="游ゴシック" panose="020B0400000000000000" pitchFamily="50" charset="-128"/>
            </a:endParaRPr>
          </a:p>
        </p:txBody>
      </p:sp>
      <p:sp>
        <p:nvSpPr>
          <p:cNvPr id="311" name="テキスト ボックス 310">
            <a:extLst>
              <a:ext uri="{FF2B5EF4-FFF2-40B4-BE49-F238E27FC236}">
                <a16:creationId xmlns:a16="http://schemas.microsoft.com/office/drawing/2014/main" id="{D4FC82E3-D08C-35D4-591E-04000E0A5BCB}"/>
              </a:ext>
            </a:extLst>
          </p:cNvPr>
          <p:cNvSpPr txBox="1"/>
          <p:nvPr/>
        </p:nvSpPr>
        <p:spPr>
          <a:xfrm>
            <a:off x="7994962" y="5137801"/>
            <a:ext cx="3153037" cy="215444"/>
          </a:xfrm>
          <a:prstGeom prst="rect">
            <a:avLst/>
          </a:prstGeom>
          <a:noFill/>
        </p:spPr>
        <p:txBody>
          <a:bodyPr wrap="square" rtlCol="0">
            <a:spAutoFit/>
          </a:bodyPr>
          <a:lstStyle/>
          <a:p>
            <a:r>
              <a:rPr lang="ja-JP" altLang="en-US" sz="800" dirty="0">
                <a:solidFill>
                  <a:schemeClr val="tx1"/>
                </a:solidFill>
                <a:latin typeface="游ゴシック" panose="020B0400000000000000" pitchFamily="50" charset="-128"/>
                <a:ea typeface="游ゴシック" panose="020B0400000000000000" pitchFamily="50" charset="-128"/>
              </a:rPr>
              <a:t>私たちのチームでは、主に下のソフトを使っています。</a:t>
            </a:r>
            <a:endParaRPr kumimoji="1" lang="en-US" altLang="ja-JP" sz="1000" dirty="0"/>
          </a:p>
        </p:txBody>
      </p:sp>
      <p:pic>
        <p:nvPicPr>
          <p:cNvPr id="300" name="Google Shape;182;p13">
            <a:extLst>
              <a:ext uri="{FF2B5EF4-FFF2-40B4-BE49-F238E27FC236}">
                <a16:creationId xmlns:a16="http://schemas.microsoft.com/office/drawing/2014/main" id="{A6E4C00E-600A-8A32-DC0D-04C3B6865481}"/>
              </a:ext>
            </a:extLst>
          </p:cNvPr>
          <p:cNvPicPr preferRelativeResize="0"/>
          <p:nvPr/>
        </p:nvPicPr>
        <p:blipFill rotWithShape="1">
          <a:blip r:embed="rId6">
            <a:alphaModFix/>
          </a:blip>
          <a:srcRect/>
          <a:stretch/>
        </p:blipFill>
        <p:spPr>
          <a:xfrm>
            <a:off x="7691577" y="5975990"/>
            <a:ext cx="606770" cy="597688"/>
          </a:xfrm>
          <a:prstGeom prst="rect">
            <a:avLst/>
          </a:prstGeom>
          <a:noFill/>
          <a:ln>
            <a:noFill/>
          </a:ln>
        </p:spPr>
      </p:pic>
      <p:pic>
        <p:nvPicPr>
          <p:cNvPr id="302" name="Google Shape;290;p13">
            <a:extLst>
              <a:ext uri="{FF2B5EF4-FFF2-40B4-BE49-F238E27FC236}">
                <a16:creationId xmlns:a16="http://schemas.microsoft.com/office/drawing/2014/main" id="{A6FDFA86-083C-003A-74C6-978874D7EDB3}"/>
              </a:ext>
            </a:extLst>
          </p:cNvPr>
          <p:cNvPicPr preferRelativeResize="0"/>
          <p:nvPr/>
        </p:nvPicPr>
        <p:blipFill rotWithShape="1">
          <a:blip r:embed="rId7">
            <a:alphaModFix/>
          </a:blip>
          <a:srcRect/>
          <a:stretch/>
        </p:blipFill>
        <p:spPr>
          <a:xfrm>
            <a:off x="9998652" y="5542551"/>
            <a:ext cx="444086" cy="447827"/>
          </a:xfrm>
          <a:prstGeom prst="rect">
            <a:avLst/>
          </a:prstGeom>
          <a:noFill/>
          <a:ln>
            <a:noFill/>
          </a:ln>
        </p:spPr>
      </p:pic>
      <p:pic>
        <p:nvPicPr>
          <p:cNvPr id="305" name="Picture 3" descr="OpenMV · GitHub">
            <a:extLst>
              <a:ext uri="{FF2B5EF4-FFF2-40B4-BE49-F238E27FC236}">
                <a16:creationId xmlns:a16="http://schemas.microsoft.com/office/drawing/2014/main" id="{9C810016-B3F3-514A-5D73-B17F270CA6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7179" y="60347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306" name="Picture 5" descr="Microsoft PowerPoint - Wikipedia">
            <a:extLst>
              <a:ext uri="{FF2B5EF4-FFF2-40B4-BE49-F238E27FC236}">
                <a16:creationId xmlns:a16="http://schemas.microsoft.com/office/drawing/2014/main" id="{7393F135-1E34-C174-4B6E-C89AB6779F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67077" y="5555233"/>
            <a:ext cx="471577" cy="439156"/>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9" descr="Microsoft Excel - Wikipedia">
            <a:extLst>
              <a:ext uri="{FF2B5EF4-FFF2-40B4-BE49-F238E27FC236}">
                <a16:creationId xmlns:a16="http://schemas.microsoft.com/office/drawing/2014/main" id="{310359F1-1AD7-7599-28D1-273987C91D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67077" y="6076772"/>
            <a:ext cx="456719" cy="42535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15" descr="Github 接続/システム障害発生？サービス中断などの問題をリアルタイムでお知らせ | Downdetector">
            <a:extLst>
              <a:ext uri="{FF2B5EF4-FFF2-40B4-BE49-F238E27FC236}">
                <a16:creationId xmlns:a16="http://schemas.microsoft.com/office/drawing/2014/main" id="{449DBB80-9EE2-FA3C-0583-1B906F35B2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43257" y="5546386"/>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310" name="テキスト ボックス 309">
            <a:extLst>
              <a:ext uri="{FF2B5EF4-FFF2-40B4-BE49-F238E27FC236}">
                <a16:creationId xmlns:a16="http://schemas.microsoft.com/office/drawing/2014/main" id="{0A1A59AD-06CF-9403-F9BF-993413166EBC}"/>
              </a:ext>
            </a:extLst>
          </p:cNvPr>
          <p:cNvSpPr txBox="1"/>
          <p:nvPr/>
        </p:nvSpPr>
        <p:spPr>
          <a:xfrm>
            <a:off x="7553499" y="5046046"/>
            <a:ext cx="924187" cy="369332"/>
          </a:xfrm>
          <a:prstGeom prst="rect">
            <a:avLst/>
          </a:prstGeom>
          <a:noFill/>
        </p:spPr>
        <p:txBody>
          <a:bodyPr wrap="square" rtlCol="0">
            <a:spAutoFit/>
          </a:bodyPr>
          <a:lstStyle/>
          <a:p>
            <a:r>
              <a:rPr kumimoji="1" lang="en-US" altLang="ja-JP" sz="1800" b="1" dirty="0">
                <a:latin typeface="Bahnschrift SemiCondensed" panose="020B0502040204020203" pitchFamily="34" charset="0"/>
              </a:rPr>
              <a:t>Tool</a:t>
            </a:r>
          </a:p>
        </p:txBody>
      </p:sp>
      <p:sp>
        <p:nvSpPr>
          <p:cNvPr id="318" name="テキスト ボックス 124">
            <a:extLst>
              <a:ext uri="{FF2B5EF4-FFF2-40B4-BE49-F238E27FC236}">
                <a16:creationId xmlns:a16="http://schemas.microsoft.com/office/drawing/2014/main" id="{203EAD34-F7F8-8C3D-AC9A-7A9D1713D262}"/>
              </a:ext>
            </a:extLst>
          </p:cNvPr>
          <p:cNvSpPr txBox="1"/>
          <p:nvPr/>
        </p:nvSpPr>
        <p:spPr>
          <a:xfrm>
            <a:off x="17161681" y="5333051"/>
            <a:ext cx="544162" cy="92333"/>
          </a:xfrm>
          <a:prstGeom prst="rect">
            <a:avLst/>
          </a:prstGeom>
          <a:noFill/>
        </p:spPr>
        <p:txBody>
          <a:bodyPr wrap="square" lIns="0" tIns="0" rIns="0" bIns="0" rtlCol="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9pPr>
          </a:lstStyle>
          <a:p>
            <a:r>
              <a:rPr lang="ja-JP" altLang="en-US" sz="600" b="1" dirty="0">
                <a:solidFill>
                  <a:schemeClr val="bg1"/>
                </a:solidFill>
                <a:latin typeface="游ゴシック" panose="020B0400000000000000" pitchFamily="50" charset="-128"/>
                <a:ea typeface="游ゴシック" panose="020B0400000000000000" pitchFamily="50" charset="-128"/>
              </a:rPr>
              <a:t>１年目（前半）</a:t>
            </a:r>
            <a:endParaRPr lang="en-US" altLang="ja-JP" sz="600" b="1" dirty="0">
              <a:solidFill>
                <a:schemeClr val="bg1"/>
              </a:solidFill>
              <a:latin typeface="游ゴシック" panose="020B0400000000000000" pitchFamily="50" charset="-128"/>
              <a:ea typeface="游ゴシック" panose="020B0400000000000000" pitchFamily="50" charset="-128"/>
            </a:endParaRPr>
          </a:p>
        </p:txBody>
      </p:sp>
      <p:sp>
        <p:nvSpPr>
          <p:cNvPr id="2850" name="テキスト ボックス 2849">
            <a:extLst>
              <a:ext uri="{FF2B5EF4-FFF2-40B4-BE49-F238E27FC236}">
                <a16:creationId xmlns:a16="http://schemas.microsoft.com/office/drawing/2014/main" id="{22D9620A-0143-0585-3313-035AD9A3D338}"/>
              </a:ext>
            </a:extLst>
          </p:cNvPr>
          <p:cNvSpPr txBox="1"/>
          <p:nvPr/>
        </p:nvSpPr>
        <p:spPr>
          <a:xfrm>
            <a:off x="16452328" y="5525104"/>
            <a:ext cx="2021482" cy="384721"/>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GitHub</a:t>
            </a: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データの保存に使用しています</a:t>
            </a:r>
            <a:endParaRPr lang="en-US" altLang="ja-JP" sz="900" dirty="0">
              <a:latin typeface="游ゴシック" panose="020B0400000000000000" pitchFamily="50" charset="-128"/>
              <a:ea typeface="游ゴシック" panose="020B0400000000000000" pitchFamily="50" charset="-128"/>
            </a:endParaRPr>
          </a:p>
        </p:txBody>
      </p:sp>
      <p:sp>
        <p:nvSpPr>
          <p:cNvPr id="2852" name="テキスト ボックス 2851">
            <a:extLst>
              <a:ext uri="{FF2B5EF4-FFF2-40B4-BE49-F238E27FC236}">
                <a16:creationId xmlns:a16="http://schemas.microsoft.com/office/drawing/2014/main" id="{8B4AA2BC-51F0-3876-FA49-C0B000D68465}"/>
              </a:ext>
            </a:extLst>
          </p:cNvPr>
          <p:cNvSpPr txBox="1"/>
          <p:nvPr/>
        </p:nvSpPr>
        <p:spPr>
          <a:xfrm>
            <a:off x="10378138" y="5501946"/>
            <a:ext cx="2756595"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Visual Studio</a:t>
            </a:r>
          </a:p>
          <a:p>
            <a:r>
              <a:rPr lang="ja-JP" altLang="en-US" sz="800" dirty="0">
                <a:latin typeface="游ゴシック" panose="020B0400000000000000" pitchFamily="50" charset="-128"/>
                <a:ea typeface="游ゴシック" panose="020B0400000000000000" pitchFamily="50" charset="-128"/>
              </a:rPr>
              <a:t>　　カメラ以外のプログラムを組む際に使用しています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C++</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sp>
        <p:nvSpPr>
          <p:cNvPr id="2854" name="テキスト ボックス 2853">
            <a:extLst>
              <a:ext uri="{FF2B5EF4-FFF2-40B4-BE49-F238E27FC236}">
                <a16:creationId xmlns:a16="http://schemas.microsoft.com/office/drawing/2014/main" id="{191A5E4C-68A7-8A71-627D-8A99078C7B39}"/>
              </a:ext>
            </a:extLst>
          </p:cNvPr>
          <p:cNvSpPr txBox="1"/>
          <p:nvPr/>
        </p:nvSpPr>
        <p:spPr>
          <a:xfrm>
            <a:off x="7666212" y="5293337"/>
            <a:ext cx="924187"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Design</a:t>
            </a:r>
          </a:p>
        </p:txBody>
      </p:sp>
      <p:sp>
        <p:nvSpPr>
          <p:cNvPr id="2855" name="テキスト ボックス 2854">
            <a:extLst>
              <a:ext uri="{FF2B5EF4-FFF2-40B4-BE49-F238E27FC236}">
                <a16:creationId xmlns:a16="http://schemas.microsoft.com/office/drawing/2014/main" id="{15A7958D-6503-96B2-1F4E-40F07E49B7BF}"/>
              </a:ext>
            </a:extLst>
          </p:cNvPr>
          <p:cNvSpPr txBox="1"/>
          <p:nvPr/>
        </p:nvSpPr>
        <p:spPr>
          <a:xfrm>
            <a:off x="8174607" y="5529714"/>
            <a:ext cx="1616117"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游ゴシック" panose="020B0400000000000000" pitchFamily="50" charset="-128"/>
                <a:ea typeface="游ゴシック" panose="020B0400000000000000" pitchFamily="50" charset="-128"/>
              </a:rPr>
              <a:t>Autodesk Fusion</a:t>
            </a:r>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板のフレームや部品の設計に</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    </a:t>
            </a:r>
            <a:r>
              <a:rPr lang="ja-JP" altLang="en-US" sz="800" dirty="0">
                <a:latin typeface="游ゴシック" panose="020B0400000000000000" pitchFamily="50" charset="-128"/>
                <a:ea typeface="游ゴシック" panose="020B0400000000000000" pitchFamily="50" charset="-128"/>
              </a:rPr>
              <a:t>使用しています</a:t>
            </a:r>
            <a:endParaRPr lang="en-US" altLang="ja-JP" sz="800" dirty="0">
              <a:latin typeface="游ゴシック" panose="020B0400000000000000" pitchFamily="50" charset="-128"/>
              <a:ea typeface="游ゴシック" panose="020B0400000000000000" pitchFamily="50" charset="-128"/>
            </a:endParaRPr>
          </a:p>
        </p:txBody>
      </p:sp>
      <p:pic>
        <p:nvPicPr>
          <p:cNvPr id="301" name="Google Shape;289;p13">
            <a:extLst>
              <a:ext uri="{FF2B5EF4-FFF2-40B4-BE49-F238E27FC236}">
                <a16:creationId xmlns:a16="http://schemas.microsoft.com/office/drawing/2014/main" id="{FB578FFD-9755-FA7A-C78F-2FEFFA10CDBE}"/>
              </a:ext>
            </a:extLst>
          </p:cNvPr>
          <p:cNvPicPr preferRelativeResize="0"/>
          <p:nvPr/>
        </p:nvPicPr>
        <p:blipFill rotWithShape="1">
          <a:blip r:embed="rId12">
            <a:alphaModFix/>
          </a:blip>
          <a:srcRect/>
          <a:stretch/>
        </p:blipFill>
        <p:spPr>
          <a:xfrm>
            <a:off x="7718697" y="5522042"/>
            <a:ext cx="552530" cy="508909"/>
          </a:xfrm>
          <a:prstGeom prst="rect">
            <a:avLst/>
          </a:prstGeom>
          <a:noFill/>
          <a:ln>
            <a:noFill/>
          </a:ln>
        </p:spPr>
      </p:pic>
      <p:sp>
        <p:nvSpPr>
          <p:cNvPr id="2856" name="テキスト ボックス 2855">
            <a:extLst>
              <a:ext uri="{FF2B5EF4-FFF2-40B4-BE49-F238E27FC236}">
                <a16:creationId xmlns:a16="http://schemas.microsoft.com/office/drawing/2014/main" id="{3A01E3A0-68A4-A770-2862-078FFFB6A591}"/>
              </a:ext>
            </a:extLst>
          </p:cNvPr>
          <p:cNvSpPr txBox="1"/>
          <p:nvPr/>
        </p:nvSpPr>
        <p:spPr>
          <a:xfrm>
            <a:off x="9899397" y="5267855"/>
            <a:ext cx="832402"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Program</a:t>
            </a:r>
          </a:p>
        </p:txBody>
      </p:sp>
      <p:sp>
        <p:nvSpPr>
          <p:cNvPr id="2857" name="テキスト ボックス 2856">
            <a:extLst>
              <a:ext uri="{FF2B5EF4-FFF2-40B4-BE49-F238E27FC236}">
                <a16:creationId xmlns:a16="http://schemas.microsoft.com/office/drawing/2014/main" id="{F8C6FF8C-6ADA-17D1-A386-90BDFF68BE90}"/>
              </a:ext>
            </a:extLst>
          </p:cNvPr>
          <p:cNvSpPr txBox="1"/>
          <p:nvPr/>
        </p:nvSpPr>
        <p:spPr>
          <a:xfrm>
            <a:off x="10402322" y="6006009"/>
            <a:ext cx="2550702"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OpenMV IDE</a:t>
            </a:r>
          </a:p>
          <a:p>
            <a:r>
              <a:rPr lang="ja-JP" altLang="en-US" sz="800" dirty="0">
                <a:latin typeface="游ゴシック" panose="020B0400000000000000" pitchFamily="50" charset="-128"/>
                <a:ea typeface="游ゴシック" panose="020B0400000000000000" pitchFamily="50" charset="-128"/>
              </a:rPr>
              <a:t>　　カメラのプログラムを組む際に使用しています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sp>
        <p:nvSpPr>
          <p:cNvPr id="2858" name="テキスト ボックス 2857">
            <a:extLst>
              <a:ext uri="{FF2B5EF4-FFF2-40B4-BE49-F238E27FC236}">
                <a16:creationId xmlns:a16="http://schemas.microsoft.com/office/drawing/2014/main" id="{064D09CD-4837-287B-94F8-131B2B58A3DD}"/>
              </a:ext>
            </a:extLst>
          </p:cNvPr>
          <p:cNvSpPr txBox="1"/>
          <p:nvPr/>
        </p:nvSpPr>
        <p:spPr>
          <a:xfrm>
            <a:off x="13036350" y="5314276"/>
            <a:ext cx="1705278"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Poster &amp; Presentation </a:t>
            </a:r>
          </a:p>
        </p:txBody>
      </p:sp>
      <p:sp>
        <p:nvSpPr>
          <p:cNvPr id="2859" name="テキスト ボックス 2858">
            <a:extLst>
              <a:ext uri="{FF2B5EF4-FFF2-40B4-BE49-F238E27FC236}">
                <a16:creationId xmlns:a16="http://schemas.microsoft.com/office/drawing/2014/main" id="{D013DDB0-68A5-AA25-8E38-04ADCE0F6815}"/>
              </a:ext>
            </a:extLst>
          </p:cNvPr>
          <p:cNvSpPr txBox="1"/>
          <p:nvPr/>
        </p:nvSpPr>
        <p:spPr>
          <a:xfrm>
            <a:off x="13675193" y="6098230"/>
            <a:ext cx="2262332" cy="384721"/>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Excel</a:t>
            </a:r>
          </a:p>
          <a:p>
            <a:r>
              <a:rPr lang="ja-JP" altLang="en-US" sz="900" dirty="0">
                <a:latin typeface="游ゴシック" panose="020B0400000000000000" pitchFamily="50" charset="-128"/>
                <a:ea typeface="游ゴシック" panose="020B0400000000000000" pitchFamily="50" charset="-128"/>
              </a:rPr>
              <a:t>　　表やグラフの作成に使用しています</a:t>
            </a:r>
            <a:endParaRPr lang="en-US" altLang="ja-JP" sz="900" dirty="0">
              <a:latin typeface="游ゴシック" panose="020B0400000000000000" pitchFamily="50" charset="-128"/>
              <a:ea typeface="游ゴシック" panose="020B0400000000000000" pitchFamily="50" charset="-128"/>
            </a:endParaRPr>
          </a:p>
        </p:txBody>
      </p:sp>
      <p:sp>
        <p:nvSpPr>
          <p:cNvPr id="2860" name="テキスト ボックス 2859">
            <a:extLst>
              <a:ext uri="{FF2B5EF4-FFF2-40B4-BE49-F238E27FC236}">
                <a16:creationId xmlns:a16="http://schemas.microsoft.com/office/drawing/2014/main" id="{F19AE4D0-6F7D-E2D6-312E-0D38111D7828}"/>
              </a:ext>
            </a:extLst>
          </p:cNvPr>
          <p:cNvSpPr txBox="1"/>
          <p:nvPr/>
        </p:nvSpPr>
        <p:spPr>
          <a:xfrm>
            <a:off x="13722303" y="5600208"/>
            <a:ext cx="2240622" cy="523220"/>
          </a:xfrm>
          <a:prstGeom prst="rect">
            <a:avLst/>
          </a:prstGeom>
          <a:noFill/>
        </p:spPr>
        <p:txBody>
          <a:bodyPr wrap="square" rtlCol="0">
            <a:spAutoFit/>
          </a:bodyPr>
          <a:lstStyle/>
          <a:p>
            <a:r>
              <a:rPr kumimoji="1" lang="ja-JP" altLang="en-US" sz="800" dirty="0"/>
              <a:t>・</a:t>
            </a:r>
            <a:r>
              <a:rPr lang="en-US" altLang="ja-JP" sz="1000" b="1" dirty="0">
                <a:latin typeface="游ゴシック" panose="020B0400000000000000" pitchFamily="50" charset="-128"/>
                <a:ea typeface="游ゴシック" panose="020B0400000000000000" pitchFamily="50" charset="-128"/>
              </a:rPr>
              <a:t> PowerPoint</a:t>
            </a:r>
          </a:p>
          <a:p>
            <a:r>
              <a:rPr lang="ja-JP" altLang="en-US" sz="900" b="1" dirty="0">
                <a:latin typeface="游ゴシック" panose="020B0400000000000000" pitchFamily="50" charset="-128"/>
                <a:ea typeface="游ゴシック" panose="020B0400000000000000" pitchFamily="50" charset="-128"/>
              </a:rPr>
              <a:t>　　</a:t>
            </a:r>
            <a:r>
              <a:rPr lang="ja-JP" altLang="en-US" sz="900" dirty="0">
                <a:latin typeface="游ゴシック" panose="020B0400000000000000" pitchFamily="50" charset="-128"/>
                <a:ea typeface="游ゴシック" panose="020B0400000000000000" pitchFamily="50" charset="-128"/>
              </a:rPr>
              <a:t>プレゼンシートやイラストの作成に</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使用しています</a:t>
            </a:r>
            <a:endParaRPr lang="en-US" altLang="ja-JP" sz="900" dirty="0">
              <a:latin typeface="游ゴシック" panose="020B0400000000000000" pitchFamily="50" charset="-128"/>
              <a:ea typeface="游ゴシック" panose="020B0400000000000000" pitchFamily="50" charset="-128"/>
            </a:endParaRPr>
          </a:p>
        </p:txBody>
      </p:sp>
      <p:sp>
        <p:nvSpPr>
          <p:cNvPr id="2864" name="テキスト ボックス 2863">
            <a:extLst>
              <a:ext uri="{FF2B5EF4-FFF2-40B4-BE49-F238E27FC236}">
                <a16:creationId xmlns:a16="http://schemas.microsoft.com/office/drawing/2014/main" id="{F89D0403-525B-E6AD-F642-4DF20E1C2D70}"/>
              </a:ext>
            </a:extLst>
          </p:cNvPr>
          <p:cNvSpPr txBox="1"/>
          <p:nvPr/>
        </p:nvSpPr>
        <p:spPr>
          <a:xfrm>
            <a:off x="16470787" y="6047044"/>
            <a:ext cx="2021482"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Discord</a:t>
            </a: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チームメンバーとの情報共有に</a:t>
            </a:r>
            <a:endParaRPr lang="en-US" altLang="ja-JP" sz="9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使っています</a:t>
            </a:r>
            <a:endParaRPr lang="en-US" altLang="ja-JP" sz="900" dirty="0">
              <a:latin typeface="游ゴシック" panose="020B0400000000000000" pitchFamily="50" charset="-128"/>
              <a:ea typeface="游ゴシック" panose="020B0400000000000000" pitchFamily="50" charset="-128"/>
            </a:endParaRPr>
          </a:p>
        </p:txBody>
      </p:sp>
      <p:sp>
        <p:nvSpPr>
          <p:cNvPr id="2865" name="テキスト ボックス 2864">
            <a:extLst>
              <a:ext uri="{FF2B5EF4-FFF2-40B4-BE49-F238E27FC236}">
                <a16:creationId xmlns:a16="http://schemas.microsoft.com/office/drawing/2014/main" id="{1FE112C1-D7DA-B6A3-3749-91F7F96134B6}"/>
              </a:ext>
            </a:extLst>
          </p:cNvPr>
          <p:cNvSpPr txBox="1"/>
          <p:nvPr/>
        </p:nvSpPr>
        <p:spPr>
          <a:xfrm>
            <a:off x="15921980" y="5271365"/>
            <a:ext cx="1705278"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Management </a:t>
            </a:r>
          </a:p>
        </p:txBody>
      </p:sp>
      <p:sp>
        <p:nvSpPr>
          <p:cNvPr id="17" name="テキスト ボックス 16">
            <a:extLst>
              <a:ext uri="{FF2B5EF4-FFF2-40B4-BE49-F238E27FC236}">
                <a16:creationId xmlns:a16="http://schemas.microsoft.com/office/drawing/2014/main" id="{6D002D7E-3ADF-97AF-54B6-1B7A8C5C325A}"/>
              </a:ext>
            </a:extLst>
          </p:cNvPr>
          <p:cNvSpPr txBox="1"/>
          <p:nvPr/>
        </p:nvSpPr>
        <p:spPr>
          <a:xfrm>
            <a:off x="68577" y="5103835"/>
            <a:ext cx="2625660" cy="276999"/>
          </a:xfrm>
          <a:prstGeom prst="rect">
            <a:avLst/>
          </a:prstGeom>
          <a:noFill/>
        </p:spPr>
        <p:txBody>
          <a:bodyPr wrap="square" rtlCol="0">
            <a:spAutoFit/>
          </a:bodyPr>
          <a:lstStyle/>
          <a:p>
            <a:r>
              <a:rPr lang="en-US" altLang="ja-JP" sz="1200" b="1" dirty="0"/>
              <a:t>Team History</a:t>
            </a:r>
            <a:endParaRPr kumimoji="1" lang="en-US" altLang="ja-JP" sz="1800" b="1" dirty="0">
              <a:latin typeface="Bahnschrift SemiCondensed" panose="020B0502040204020203" pitchFamily="34" charset="0"/>
            </a:endParaRPr>
          </a:p>
        </p:txBody>
      </p:sp>
      <p:sp>
        <p:nvSpPr>
          <p:cNvPr id="19" name="Rectangle 15">
            <a:extLst>
              <a:ext uri="{FF2B5EF4-FFF2-40B4-BE49-F238E27FC236}">
                <a16:creationId xmlns:a16="http://schemas.microsoft.com/office/drawing/2014/main" id="{443E4015-FAED-C223-01F6-C4220EA54053}"/>
              </a:ext>
            </a:extLst>
          </p:cNvPr>
          <p:cNvSpPr>
            <a:spLocks noChangeArrowheads="1"/>
          </p:cNvSpPr>
          <p:nvPr/>
        </p:nvSpPr>
        <p:spPr bwMode="auto">
          <a:xfrm>
            <a:off x="17060" y="5392726"/>
            <a:ext cx="255257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1" i="0" u="none" strike="noStrike" cap="none" normalizeH="0" baseline="0" dirty="0">
                <a:ln>
                  <a:noFill/>
                </a:ln>
                <a:solidFill>
                  <a:schemeClr val="tx1"/>
                </a:solidFill>
                <a:effectLst/>
                <a:latin typeface="Arial" panose="020B0604020202020204" pitchFamily="34" charset="0"/>
              </a:rPr>
              <a:t>◆ チーム結成と1年目（2024年シーズン）</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1" i="0" u="none" strike="noStrike" cap="none" normalizeH="0" baseline="0" dirty="0">
                <a:ln>
                  <a:noFill/>
                </a:ln>
                <a:solidFill>
                  <a:schemeClr val="tx1"/>
                </a:solidFill>
                <a:effectLst/>
                <a:latin typeface="Arial" panose="020B0604020202020204" pitchFamily="34" charset="0"/>
              </a:rPr>
              <a:t>● 活動実績</a:t>
            </a:r>
            <a:endParaRPr kumimoji="0" lang="ja-JP" altLang="ja-JP"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福岡ノード大会：1位</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九州ブロック大会：1位</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全国大会：出場（初）</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1" i="0" u="none" strike="noStrike" cap="none" normalizeH="0" baseline="0" dirty="0">
                <a:ln>
                  <a:noFill/>
                </a:ln>
                <a:solidFill>
                  <a:schemeClr val="tx1"/>
                </a:solidFill>
                <a:effectLst/>
                <a:latin typeface="Arial" panose="020B0604020202020204" pitchFamily="34" charset="0"/>
              </a:rPr>
              <a:t>● チーム結成当初の状況</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私たちのチームは、ほとんどのメンバーが高校入学後に競技を始めた初心者ばかりでした。電子工作、プログラミング、設計など、あらゆる技術がゼロからのスタート。しかし、限られた活動時間の中で最大限の成長を遂げるために、次のような体制を構築しました：</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1" i="0" u="none" strike="noStrike" cap="none" normalizeH="0" baseline="0" dirty="0">
                <a:ln>
                  <a:noFill/>
                </a:ln>
                <a:solidFill>
                  <a:schemeClr val="tx1"/>
                </a:solidFill>
                <a:effectLst/>
                <a:latin typeface="Arial" panose="020B0604020202020204" pitchFamily="34" charset="0"/>
              </a:rPr>
              <a:t>ソフトウェア班・ハードウェア班に明確に分担</a:t>
            </a:r>
            <a:endParaRPr kumimoji="0" lang="ja-JP" altLang="ja-JP"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各自が役割に応じた技術習得を重点的に実施</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困ったときは全員で助け合う「全員開発」体制</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1" i="0" u="none" strike="noStrike" cap="none" normalizeH="0" baseline="0" dirty="0">
                <a:ln>
                  <a:noFill/>
                </a:ln>
                <a:solidFill>
                  <a:schemeClr val="tx1"/>
                </a:solidFill>
                <a:effectLst/>
                <a:latin typeface="Arial" panose="020B0604020202020204" pitchFamily="34" charset="0"/>
              </a:rPr>
              <a:t>● 全国大会初出場で得た学び</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全国大会では、他地域の強豪チームとの対戦を通じて、</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機構設計の精密さ</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プログラムの安定性</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試合中の戦術判断</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など、あらゆる面で自分たちの課題を実感しました。</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0" i="0" u="none" strike="noStrike" cap="none" normalizeH="0" baseline="0" dirty="0">
                <a:ln>
                  <a:noFill/>
                </a:ln>
                <a:solidFill>
                  <a:schemeClr val="tx1"/>
                </a:solidFill>
                <a:effectLst/>
                <a:latin typeface="Arial" panose="020B0604020202020204" pitchFamily="34" charset="0"/>
              </a:rPr>
              <a:t>この悔しさと刺激が、次のステップに進む大きなエネルギーとなりました。</a:t>
            </a:r>
          </a:p>
        </p:txBody>
      </p:sp>
      <p:sp>
        <p:nvSpPr>
          <p:cNvPr id="20" name="Rectangle 17">
            <a:extLst>
              <a:ext uri="{FF2B5EF4-FFF2-40B4-BE49-F238E27FC236}">
                <a16:creationId xmlns:a16="http://schemas.microsoft.com/office/drawing/2014/main" id="{469A9F13-37DF-B53F-7D0A-BA62EDF0D228}"/>
              </a:ext>
            </a:extLst>
          </p:cNvPr>
          <p:cNvSpPr>
            <a:spLocks noChangeArrowheads="1"/>
          </p:cNvSpPr>
          <p:nvPr/>
        </p:nvSpPr>
        <p:spPr bwMode="auto">
          <a:xfrm>
            <a:off x="2528030" y="5123106"/>
            <a:ext cx="2886404" cy="340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5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1" i="0" u="none" strike="noStrike" cap="none" normalizeH="0" baseline="0" dirty="0">
                <a:ln>
                  <a:noFill/>
                </a:ln>
                <a:solidFill>
                  <a:schemeClr val="tx1"/>
                </a:solidFill>
                <a:effectLst/>
                <a:latin typeface="Arial" panose="020B0604020202020204" pitchFamily="34" charset="0"/>
              </a:rPr>
              <a:t>◆ 2年目の挑戦（2025年シーズン）</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1" i="0" u="none" strike="noStrike" cap="none" normalizeH="0" baseline="0" dirty="0">
                <a:ln>
                  <a:noFill/>
                </a:ln>
                <a:solidFill>
                  <a:schemeClr val="tx1"/>
                </a:solidFill>
                <a:effectLst/>
                <a:latin typeface="Arial" panose="020B0604020202020204" pitchFamily="34" charset="0"/>
              </a:rPr>
              <a:t>● 活動実績</a:t>
            </a:r>
            <a:endParaRPr kumimoji="0" lang="ja-JP" altLang="ja-JP"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福岡ノード大会：1位</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九州ブロック大会：1位</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ja-JP" altLang="ja-JP" sz="800" b="0" i="0" u="none" strike="noStrike" cap="none" normalizeH="0" baseline="0" dirty="0">
                <a:ln>
                  <a:noFill/>
                </a:ln>
                <a:solidFill>
                  <a:schemeClr val="tx1"/>
                </a:solidFill>
                <a:effectLst/>
                <a:latin typeface="Arial" panose="020B0604020202020204" pitchFamily="34" charset="0"/>
              </a:rPr>
              <a:t>全国大会：1位（全勝優勝）</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1" i="0" u="none" strike="noStrike" cap="none" normalizeH="0" baseline="0" dirty="0">
                <a:ln>
                  <a:noFill/>
                </a:ln>
                <a:solidFill>
                  <a:schemeClr val="tx1"/>
                </a:solidFill>
                <a:effectLst/>
                <a:latin typeface="Arial" panose="020B0604020202020204" pitchFamily="34" charset="0"/>
              </a:rPr>
              <a:t>● 1年目の反省をもとに立てた戦略</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前年の全国大会で見つけた課題を分析し、以下の方針でロボットを刷新しました：</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ja-JP" altLang="ja-JP" sz="800" b="1" i="0" u="none" strike="noStrike" cap="none" normalizeH="0" baseline="0" dirty="0">
                <a:ln>
                  <a:noFill/>
                </a:ln>
                <a:solidFill>
                  <a:schemeClr val="tx1"/>
                </a:solidFill>
                <a:effectLst/>
                <a:latin typeface="Arial" panose="020B0604020202020204" pitchFamily="34" charset="0"/>
              </a:rPr>
              <a:t>機構面の改良</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　▶ ジェラルミン素材を導入して、より軽く、かつ頑丈なシャーシを実現</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　▶ CNC加工機を使った高精度なパーツ製作</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　▶ 特定の戦術に対応する新機構</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ja-JP" altLang="ja-JP" sz="800" b="1" i="0" u="none" strike="noStrike" cap="none" normalizeH="0" baseline="0" dirty="0">
                <a:ln>
                  <a:noFill/>
                </a:ln>
                <a:solidFill>
                  <a:schemeClr val="tx1"/>
                </a:solidFill>
                <a:effectLst/>
                <a:latin typeface="Arial" panose="020B0604020202020204" pitchFamily="34" charset="0"/>
              </a:rPr>
              <a:t>プログラム面の強化</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　▶ センサー制御の安定化</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　</a:t>
            </a:r>
            <a:r>
              <a:rPr kumimoji="0" lang="ja-JP" altLang="ja-JP" sz="800" b="1" i="0" u="none" strike="noStrike" cap="none" normalizeH="0" baseline="0" dirty="0">
                <a:ln>
                  <a:noFill/>
                </a:ln>
                <a:solidFill>
                  <a:schemeClr val="tx1"/>
                </a:solidFill>
                <a:effectLst/>
                <a:latin typeface="Arial" panose="020B0604020202020204" pitchFamily="34" charset="0"/>
              </a:rPr>
              <a:t>開発体制の強化</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　▶ 機能ごとに開発担当を分け、専門性を深める</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　▶ 全体会議で戦略を共有し</a:t>
            </a:r>
            <a:r>
              <a:rPr lang="ja-JP" altLang="en-US" sz="800" dirty="0">
                <a:solidFill>
                  <a:schemeClr val="tx1"/>
                </a:solidFill>
                <a:latin typeface="Arial" panose="020B0604020202020204" pitchFamily="34" charset="0"/>
              </a:rPr>
              <a:t>、</a:t>
            </a:r>
            <a:endParaRPr kumimoji="0" lang="ja-JP" altLang="ja-JP"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1" i="0" u="none" strike="noStrike" cap="none" normalizeH="0" baseline="0" dirty="0">
                <a:ln>
                  <a:noFill/>
                </a:ln>
                <a:solidFill>
                  <a:schemeClr val="tx1"/>
                </a:solidFill>
                <a:effectLst/>
                <a:latin typeface="Arial" panose="020B0604020202020204" pitchFamily="34" charset="0"/>
              </a:rPr>
              <a:t>● 成果と次の挑戦</a:t>
            </a:r>
            <a:br>
              <a:rPr kumimoji="0" lang="ja-JP" altLang="ja-JP" sz="800" b="0" i="0" u="none" strike="noStrike" cap="none" normalizeH="0" baseline="0" dirty="0">
                <a:ln>
                  <a:noFill/>
                </a:ln>
                <a:solidFill>
                  <a:schemeClr val="tx1"/>
                </a:solidFill>
                <a:effectLst/>
                <a:latin typeface="Arial" panose="020B0604020202020204" pitchFamily="34" charset="0"/>
              </a:rPr>
            </a:br>
            <a:r>
              <a:rPr kumimoji="0" lang="ja-JP" altLang="ja-JP" sz="800" b="0" i="0" u="none" strike="noStrike" cap="none" normalizeH="0" baseline="0" dirty="0">
                <a:ln>
                  <a:noFill/>
                </a:ln>
                <a:solidFill>
                  <a:schemeClr val="tx1"/>
                </a:solidFill>
                <a:effectLst/>
                <a:latin typeface="Arial" panose="020B0604020202020204" pitchFamily="34" charset="0"/>
              </a:rPr>
              <a:t>このような取り組みを通じて、全国大会では</a:t>
            </a:r>
            <a:r>
              <a:rPr kumimoji="0" lang="ja-JP" altLang="ja-JP" sz="800" b="1" i="0" u="none" strike="noStrike" cap="none" normalizeH="0" baseline="0" dirty="0">
                <a:ln>
                  <a:noFill/>
                </a:ln>
                <a:solidFill>
                  <a:schemeClr val="tx1"/>
                </a:solidFill>
                <a:effectLst/>
                <a:latin typeface="Arial" panose="020B0604020202020204" pitchFamily="34" charset="0"/>
              </a:rPr>
              <a:t>全勝での優勝</a:t>
            </a:r>
            <a:r>
              <a:rPr kumimoji="0" lang="ja-JP" altLang="ja-JP" sz="800" b="0" i="0" u="none" strike="noStrike" cap="none" normalizeH="0" baseline="0" dirty="0">
                <a:ln>
                  <a:noFill/>
                </a:ln>
                <a:solidFill>
                  <a:schemeClr val="tx1"/>
                </a:solidFill>
                <a:effectLst/>
                <a:latin typeface="Arial" panose="020B0604020202020204" pitchFamily="34" charset="0"/>
              </a:rPr>
              <a:t>を達成。日本一の称号とともに、</a:t>
            </a:r>
            <a:r>
              <a:rPr kumimoji="0" lang="ja-JP" altLang="ja-JP" sz="800" b="1" i="0" u="none" strike="noStrike" cap="none" normalizeH="0" baseline="0" dirty="0">
                <a:ln>
                  <a:noFill/>
                </a:ln>
                <a:solidFill>
                  <a:schemeClr val="tx1"/>
                </a:solidFill>
                <a:effectLst/>
                <a:latin typeface="Arial" panose="020B0604020202020204" pitchFamily="34" charset="0"/>
              </a:rPr>
              <a:t>世界大会への出場権</a:t>
            </a:r>
            <a:r>
              <a:rPr kumimoji="0" lang="ja-JP" altLang="ja-JP" sz="800" b="0" i="0" u="none" strike="noStrike" cap="none" normalizeH="0" baseline="0" dirty="0">
                <a:ln>
                  <a:noFill/>
                </a:ln>
                <a:solidFill>
                  <a:schemeClr val="tx1"/>
                </a:solidFill>
                <a:effectLst/>
                <a:latin typeface="Arial" panose="020B0604020202020204" pitchFamily="34" charset="0"/>
              </a:rPr>
              <a:t>を獲得しました。</a:t>
            </a: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800" b="0" i="0" u="none" strike="noStrike" cap="none" normalizeH="0" baseline="0" dirty="0">
                <a:ln>
                  <a:noFill/>
                </a:ln>
                <a:solidFill>
                  <a:schemeClr val="tx1"/>
                </a:solidFill>
                <a:effectLst/>
                <a:latin typeface="Arial" panose="020B0604020202020204" pitchFamily="34" charset="0"/>
              </a:rPr>
              <a:t>この結果は、1年目の課題と真摯に向き合い、チーム全体で計画的に成長を積み重ねてきたからこそ得られた成果だと感じています。</a:t>
            </a:r>
          </a:p>
        </p:txBody>
      </p:sp>
      <p:sp>
        <p:nvSpPr>
          <p:cNvPr id="21" name="Rectangle 19">
            <a:extLst>
              <a:ext uri="{FF2B5EF4-FFF2-40B4-BE49-F238E27FC236}">
                <a16:creationId xmlns:a16="http://schemas.microsoft.com/office/drawing/2014/main" id="{334B3451-3AC1-2FC0-AA3F-ADD7A7F56321}"/>
              </a:ext>
            </a:extLst>
          </p:cNvPr>
          <p:cNvSpPr>
            <a:spLocks noChangeArrowheads="1"/>
          </p:cNvSpPr>
          <p:nvPr/>
        </p:nvSpPr>
        <p:spPr bwMode="auto">
          <a:xfrm>
            <a:off x="5343599" y="5305720"/>
            <a:ext cx="214557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ja-JP" altLang="en-US" sz="800" b="1" dirty="0"/>
              <a:t>▶ ゼロからの挑戦</a:t>
            </a:r>
          </a:p>
          <a:p>
            <a:pPr>
              <a:buNone/>
            </a:pPr>
            <a:r>
              <a:rPr lang="ja-JP" altLang="en-US" sz="800" dirty="0"/>
              <a:t>私たちのチームは、高校からロボカップ競技を始めたメンバーばかりで、当初は技術も経験もほとんどありませんでした。限られた時間の中で、どうすれば全員が成長できるかを考え、チームの方針を定めました。</a:t>
            </a:r>
          </a:p>
          <a:p>
            <a:pPr>
              <a:buNone/>
            </a:pPr>
            <a:r>
              <a:rPr lang="ja-JP" altLang="en-US" sz="800" b="1" dirty="0"/>
              <a:t>▶ 「分担と共有」で効率よく学ぶ</a:t>
            </a:r>
          </a:p>
          <a:p>
            <a:pPr>
              <a:buNone/>
            </a:pPr>
            <a:r>
              <a:rPr lang="ja-JP" altLang="en-US" sz="800" dirty="0"/>
              <a:t>設計・回路・プログラムなどの分野ごとに役割を分担する一方で、それぞれの分野に関心を持ち、互いに教え合う環境を大切にしました。これにより、一人に負担が集中することなく、どのメンバーもロボット全体を理解できる体制が整い、柔軟な開発が可能になりました。</a:t>
            </a:r>
          </a:p>
          <a:p>
            <a:pPr>
              <a:buNone/>
            </a:pPr>
            <a:r>
              <a:rPr lang="ja-JP" altLang="en-US" sz="800" b="1" dirty="0"/>
              <a:t>▶ 挑戦し続ける</a:t>
            </a:r>
          </a:p>
          <a:p>
            <a:pPr>
              <a:buNone/>
            </a:pPr>
            <a:r>
              <a:rPr lang="ja-JP" altLang="en-US" sz="800" dirty="0"/>
              <a:t>私たちは、何事にも挑戦し、失敗しても学びながら前に進み小さな成功体験を積み重ねることで、自然とメンバーの意欲と自信が育っていきました。</a:t>
            </a:r>
          </a:p>
          <a:p>
            <a:pPr>
              <a:buNone/>
            </a:pPr>
            <a:r>
              <a:rPr lang="ja-JP" altLang="en-US" sz="800" b="1" dirty="0"/>
              <a:t>▶ この方針が、成長と成果を生んだ</a:t>
            </a:r>
          </a:p>
          <a:p>
            <a:r>
              <a:rPr lang="ja-JP" altLang="en-US" sz="800" dirty="0"/>
              <a:t>こうしたチーム方針のもとで活動を続けた結果、わずか</a:t>
            </a:r>
            <a:r>
              <a:rPr lang="en-US" altLang="ja-JP" sz="800" dirty="0"/>
              <a:t>2</a:t>
            </a:r>
            <a:r>
              <a:rPr lang="ja-JP" altLang="en-US" sz="800" dirty="0"/>
              <a:t>年で全国大会優勝という成果を達成し、世界大会への出場権も獲得することができました。私たちはこれからも、「全員で学び、全員で戦う」姿勢を大切にしながら、さらに成長していきたいと考えています。</a:t>
            </a:r>
          </a:p>
        </p:txBody>
      </p:sp>
      <p:sp>
        <p:nvSpPr>
          <p:cNvPr id="2" name="正方形/長方形 1">
            <a:extLst>
              <a:ext uri="{FF2B5EF4-FFF2-40B4-BE49-F238E27FC236}">
                <a16:creationId xmlns:a16="http://schemas.microsoft.com/office/drawing/2014/main" id="{2D647374-FB38-E91D-B1B3-62A60B6D1491}"/>
              </a:ext>
            </a:extLst>
          </p:cNvPr>
          <p:cNvSpPr/>
          <p:nvPr/>
        </p:nvSpPr>
        <p:spPr>
          <a:xfrm rot="18701145">
            <a:off x="12330532" y="16850224"/>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F80DBD2B-5205-D19F-C54C-4176DE444935}"/>
              </a:ext>
            </a:extLst>
          </p:cNvPr>
          <p:cNvSpPr/>
          <p:nvPr/>
        </p:nvSpPr>
        <p:spPr>
          <a:xfrm rot="18701145">
            <a:off x="12330534" y="11952704"/>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09179BD-F6DD-34B7-4E88-3358737B4EF8}"/>
              </a:ext>
            </a:extLst>
          </p:cNvPr>
          <p:cNvSpPr/>
          <p:nvPr/>
        </p:nvSpPr>
        <p:spPr>
          <a:xfrm rot="18701145">
            <a:off x="12367368" y="9512747"/>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8177B46C-2591-C951-EE12-8DDBA5591716}"/>
              </a:ext>
            </a:extLst>
          </p:cNvPr>
          <p:cNvSpPr txBox="1"/>
          <p:nvPr/>
        </p:nvSpPr>
        <p:spPr>
          <a:xfrm>
            <a:off x="5778500" y="9233513"/>
            <a:ext cx="6592754" cy="2062103"/>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R</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obot’s </a:t>
            </a:r>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C</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確実に動き、勝つことができるロボット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センサー技術・構造設計・駆動性能</a:t>
            </a:r>
            <a:r>
              <a:rPr lang="ja-JP" altLang="en-US" sz="800" dirty="0">
                <a:latin typeface="游ゴシック" panose="020B0400000000000000" pitchFamily="50" charset="-128"/>
                <a:ea typeface="游ゴシック" panose="020B0400000000000000" pitchFamily="50" charset="-128"/>
              </a:rPr>
              <a:t>のすべてを徹底的に見直しました。視覚センサーには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a:t>
            </a: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度視認可能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pPr>
              <a:buNone/>
            </a:pPr>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a:t>
            </a:r>
            <a:r>
              <a:rPr lang="ja-JP" altLang="en-US" sz="800" b="1" dirty="0">
                <a:latin typeface="游ゴシック" panose="020B0400000000000000" pitchFamily="50" charset="-128"/>
                <a:ea typeface="游ゴシック" panose="020B0400000000000000" pitchFamily="50" charset="-128"/>
              </a:rPr>
              <a:t>柔軟かつ拡張性の高いセンサーネットワーク</a:t>
            </a:r>
            <a:r>
              <a:rPr lang="ja-JP" altLang="en-US" sz="800" dirty="0">
                <a:latin typeface="游ゴシック" panose="020B0400000000000000" pitchFamily="50" charset="-128"/>
                <a:ea typeface="游ゴシック" panose="020B0400000000000000" pitchFamily="50" charset="-128"/>
              </a:rPr>
              <a:t>を構築しました。攻撃性能にも大幅な強化を加えています。新たに設計した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視認性と保守性</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b="1" dirty="0">
                <a:latin typeface="游ゴシック" panose="020B0400000000000000" pitchFamily="50" charset="-128"/>
                <a:ea typeface="游ゴシック" panose="020B0400000000000000" pitchFamily="50" charset="-128"/>
              </a:rPr>
              <a:t>LCD</a:t>
            </a:r>
            <a:r>
              <a:rPr lang="ja-JP" altLang="en-US" sz="800" b="1" dirty="0">
                <a:latin typeface="游ゴシック" panose="020B0400000000000000" pitchFamily="50" charset="-128"/>
                <a:ea typeface="游ゴシック" panose="020B0400000000000000" pitchFamily="50" charset="-128"/>
              </a:rPr>
              <a:t>モニター</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1" name="グループ化 10">
            <a:extLst>
              <a:ext uri="{FF2B5EF4-FFF2-40B4-BE49-F238E27FC236}">
                <a16:creationId xmlns:a16="http://schemas.microsoft.com/office/drawing/2014/main" id="{9F3843AD-177C-A184-DA16-CF3C2D77B70F}"/>
              </a:ext>
            </a:extLst>
          </p:cNvPr>
          <p:cNvGrpSpPr/>
          <p:nvPr/>
        </p:nvGrpSpPr>
        <p:grpSpPr>
          <a:xfrm>
            <a:off x="6575122" y="11411390"/>
            <a:ext cx="4491467" cy="5043391"/>
            <a:chOff x="12027744" y="4070625"/>
            <a:chExt cx="4491467" cy="5043391"/>
          </a:xfrm>
        </p:grpSpPr>
        <p:pic>
          <p:nvPicPr>
            <p:cNvPr id="13" name="Picture 2">
              <a:extLst>
                <a:ext uri="{FF2B5EF4-FFF2-40B4-BE49-F238E27FC236}">
                  <a16:creationId xmlns:a16="http://schemas.microsoft.com/office/drawing/2014/main" id="{99E1AA44-BC54-69F6-4D81-D37CA14C92F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982" t="2050" r="13202" b="8549"/>
            <a:stretch/>
          </p:blipFill>
          <p:spPr bwMode="auto">
            <a:xfrm>
              <a:off x="12043338" y="4070625"/>
              <a:ext cx="4220538" cy="504339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a:extLst>
                <a:ext uri="{FF2B5EF4-FFF2-40B4-BE49-F238E27FC236}">
                  <a16:creationId xmlns:a16="http://schemas.microsoft.com/office/drawing/2014/main" id="{34B34F05-EF97-B068-C527-27E833ED1F20}"/>
                </a:ext>
              </a:extLst>
            </p:cNvPr>
            <p:cNvGrpSpPr/>
            <p:nvPr/>
          </p:nvGrpSpPr>
          <p:grpSpPr>
            <a:xfrm>
              <a:off x="13245283" y="4527549"/>
              <a:ext cx="989885" cy="452233"/>
              <a:chOff x="13245283" y="4727701"/>
              <a:chExt cx="989885" cy="452233"/>
            </a:xfrm>
          </p:grpSpPr>
          <p:cxnSp>
            <p:nvCxnSpPr>
              <p:cNvPr id="61" name="直線コネクタ 60">
                <a:extLst>
                  <a:ext uri="{FF2B5EF4-FFF2-40B4-BE49-F238E27FC236}">
                    <a16:creationId xmlns:a16="http://schemas.microsoft.com/office/drawing/2014/main" id="{FE21EEF1-E398-78C1-7A06-309CE3440D37}"/>
                  </a:ext>
                </a:extLst>
              </p:cNvPr>
              <p:cNvCxnSpPr>
                <a:cxnSpLocks/>
              </p:cNvCxnSpPr>
              <p:nvPr/>
            </p:nvCxnSpPr>
            <p:spPr>
              <a:xfrm>
                <a:off x="13392457" y="4889333"/>
                <a:ext cx="842711" cy="29060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2" name="楕円 61">
                <a:extLst>
                  <a:ext uri="{FF2B5EF4-FFF2-40B4-BE49-F238E27FC236}">
                    <a16:creationId xmlns:a16="http://schemas.microsoft.com/office/drawing/2014/main" id="{EA89DA6B-801E-2E6D-4B0B-401872FE2B79}"/>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18" name="グループ化 17">
              <a:extLst>
                <a:ext uri="{FF2B5EF4-FFF2-40B4-BE49-F238E27FC236}">
                  <a16:creationId xmlns:a16="http://schemas.microsoft.com/office/drawing/2014/main" id="{2791D73E-ACB1-9390-9DA8-FD415E86E364}"/>
                </a:ext>
              </a:extLst>
            </p:cNvPr>
            <p:cNvGrpSpPr/>
            <p:nvPr/>
          </p:nvGrpSpPr>
          <p:grpSpPr>
            <a:xfrm>
              <a:off x="14411526" y="5035121"/>
              <a:ext cx="778696" cy="622267"/>
              <a:chOff x="12753269" y="4812048"/>
              <a:chExt cx="778696" cy="622267"/>
            </a:xfrm>
          </p:grpSpPr>
          <p:cxnSp>
            <p:nvCxnSpPr>
              <p:cNvPr id="59" name="直線コネクタ 58">
                <a:extLst>
                  <a:ext uri="{FF2B5EF4-FFF2-40B4-BE49-F238E27FC236}">
                    <a16:creationId xmlns:a16="http://schemas.microsoft.com/office/drawing/2014/main" id="{9109F917-35B4-AFAF-9D49-B48D14489D34}"/>
                  </a:ext>
                </a:extLst>
              </p:cNvPr>
              <p:cNvCxnSpPr>
                <a:cxnSpLocks/>
              </p:cNvCxnSpPr>
              <p:nvPr/>
            </p:nvCxnSpPr>
            <p:spPr>
              <a:xfrm flipH="1">
                <a:off x="12753269" y="4981575"/>
                <a:ext cx="648332" cy="45274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60" name="楕円 59">
                <a:extLst>
                  <a:ext uri="{FF2B5EF4-FFF2-40B4-BE49-F238E27FC236}">
                    <a16:creationId xmlns:a16="http://schemas.microsoft.com/office/drawing/2014/main" id="{797902EC-841F-30D5-8816-52C430267257}"/>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4" name="グループ化 23">
              <a:extLst>
                <a:ext uri="{FF2B5EF4-FFF2-40B4-BE49-F238E27FC236}">
                  <a16:creationId xmlns:a16="http://schemas.microsoft.com/office/drawing/2014/main" id="{24C39A9E-0D57-B655-834A-EDB814A9C3F2}"/>
                </a:ext>
              </a:extLst>
            </p:cNvPr>
            <p:cNvGrpSpPr/>
            <p:nvPr/>
          </p:nvGrpSpPr>
          <p:grpSpPr>
            <a:xfrm>
              <a:off x="12105183" y="7204637"/>
              <a:ext cx="1072860" cy="1026690"/>
              <a:chOff x="12164757" y="7404789"/>
              <a:chExt cx="1072860" cy="1026690"/>
            </a:xfrm>
          </p:grpSpPr>
          <p:cxnSp>
            <p:nvCxnSpPr>
              <p:cNvPr id="56" name="直線コネクタ 55">
                <a:extLst>
                  <a:ext uri="{FF2B5EF4-FFF2-40B4-BE49-F238E27FC236}">
                    <a16:creationId xmlns:a16="http://schemas.microsoft.com/office/drawing/2014/main" id="{99195674-9EF3-E601-5799-B3CAEF33BA04}"/>
                  </a:ext>
                </a:extLst>
              </p:cNvPr>
              <p:cNvCxnSpPr>
                <a:cxnSpLocks/>
                <a:stCxn id="58" idx="5"/>
              </p:cNvCxnSpPr>
              <p:nvPr/>
            </p:nvCxnSpPr>
            <p:spPr>
              <a:xfrm>
                <a:off x="12415999" y="7656031"/>
                <a:ext cx="182723" cy="3513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57" name="直線コネクタ 56">
                <a:extLst>
                  <a:ext uri="{FF2B5EF4-FFF2-40B4-BE49-F238E27FC236}">
                    <a16:creationId xmlns:a16="http://schemas.microsoft.com/office/drawing/2014/main" id="{60ACB598-279C-2C31-EFDF-A41384F23484}"/>
                  </a:ext>
                </a:extLst>
              </p:cNvPr>
              <p:cNvCxnSpPr>
                <a:cxnSpLocks/>
                <a:stCxn id="58" idx="5"/>
              </p:cNvCxnSpPr>
              <p:nvPr/>
            </p:nvCxnSpPr>
            <p:spPr>
              <a:xfrm>
                <a:off x="12415999" y="7656031"/>
                <a:ext cx="821618" cy="77544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8" name="楕円 57">
                <a:extLst>
                  <a:ext uri="{FF2B5EF4-FFF2-40B4-BE49-F238E27FC236}">
                    <a16:creationId xmlns:a16="http://schemas.microsoft.com/office/drawing/2014/main" id="{979EBA54-BC80-4CFD-8C5A-B073440CBEC1}"/>
                  </a:ext>
                </a:extLst>
              </p:cNvPr>
              <p:cNvSpPr/>
              <p:nvPr/>
            </p:nvSpPr>
            <p:spPr>
              <a:xfrm>
                <a:off x="12164757" y="740478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grpSp>
          <p:nvGrpSpPr>
            <p:cNvPr id="25" name="グループ化 24">
              <a:extLst>
                <a:ext uri="{FF2B5EF4-FFF2-40B4-BE49-F238E27FC236}">
                  <a16:creationId xmlns:a16="http://schemas.microsoft.com/office/drawing/2014/main" id="{ADBE966E-8868-92DA-DBD8-460FD2216F16}"/>
                </a:ext>
              </a:extLst>
            </p:cNvPr>
            <p:cNvGrpSpPr/>
            <p:nvPr/>
          </p:nvGrpSpPr>
          <p:grpSpPr>
            <a:xfrm>
              <a:off x="14464526" y="5586623"/>
              <a:ext cx="1132396" cy="1317616"/>
              <a:chOff x="14464526" y="5786775"/>
              <a:chExt cx="1132396" cy="1317616"/>
            </a:xfrm>
          </p:grpSpPr>
          <p:cxnSp>
            <p:nvCxnSpPr>
              <p:cNvPr id="54" name="直線コネクタ 53">
                <a:extLst>
                  <a:ext uri="{FF2B5EF4-FFF2-40B4-BE49-F238E27FC236}">
                    <a16:creationId xmlns:a16="http://schemas.microsoft.com/office/drawing/2014/main" id="{77F8BAD4-3D1F-9D31-D174-93FC10B028B7}"/>
                  </a:ext>
                </a:extLst>
              </p:cNvPr>
              <p:cNvCxnSpPr>
                <a:cxnSpLocks/>
              </p:cNvCxnSpPr>
              <p:nvPr/>
            </p:nvCxnSpPr>
            <p:spPr>
              <a:xfrm flipH="1">
                <a:off x="14464526" y="5954052"/>
                <a:ext cx="985222" cy="115033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5" name="楕円 54">
                <a:extLst>
                  <a:ext uri="{FF2B5EF4-FFF2-40B4-BE49-F238E27FC236}">
                    <a16:creationId xmlns:a16="http://schemas.microsoft.com/office/drawing/2014/main" id="{7D5D2DE7-6957-BBF4-9BB5-1BF6D62E6701}"/>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26" name="グループ化 25">
              <a:extLst>
                <a:ext uri="{FF2B5EF4-FFF2-40B4-BE49-F238E27FC236}">
                  <a16:creationId xmlns:a16="http://schemas.microsoft.com/office/drawing/2014/main" id="{32AE7CAA-2E8D-7A72-393A-A4E265B8EE74}"/>
                </a:ext>
              </a:extLst>
            </p:cNvPr>
            <p:cNvGrpSpPr/>
            <p:nvPr/>
          </p:nvGrpSpPr>
          <p:grpSpPr>
            <a:xfrm>
              <a:off x="14679964" y="8493041"/>
              <a:ext cx="1721008" cy="337518"/>
              <a:chOff x="14679964" y="8693193"/>
              <a:chExt cx="1721008" cy="337518"/>
            </a:xfrm>
          </p:grpSpPr>
          <p:cxnSp>
            <p:nvCxnSpPr>
              <p:cNvPr id="51" name="直線コネクタ 50">
                <a:extLst>
                  <a:ext uri="{FF2B5EF4-FFF2-40B4-BE49-F238E27FC236}">
                    <a16:creationId xmlns:a16="http://schemas.microsoft.com/office/drawing/2014/main" id="{D1FC0E41-74FA-636A-397F-13C525F13DC4}"/>
                  </a:ext>
                </a:extLst>
              </p:cNvPr>
              <p:cNvCxnSpPr>
                <a:cxnSpLocks/>
              </p:cNvCxnSpPr>
              <p:nvPr/>
            </p:nvCxnSpPr>
            <p:spPr>
              <a:xfrm flipH="1">
                <a:off x="15441305" y="8798365"/>
                <a:ext cx="811935" cy="23234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52" name="直線コネクタ 51">
                <a:extLst>
                  <a:ext uri="{FF2B5EF4-FFF2-40B4-BE49-F238E27FC236}">
                    <a16:creationId xmlns:a16="http://schemas.microsoft.com/office/drawing/2014/main" id="{65E3CB6C-CB6E-5C47-FD8A-A7BD01A598D9}"/>
                  </a:ext>
                </a:extLst>
              </p:cNvPr>
              <p:cNvCxnSpPr>
                <a:cxnSpLocks/>
              </p:cNvCxnSpPr>
              <p:nvPr/>
            </p:nvCxnSpPr>
            <p:spPr>
              <a:xfrm flipH="1">
                <a:off x="14679964" y="8798365"/>
                <a:ext cx="1573276" cy="5936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3" name="楕円 52">
                <a:extLst>
                  <a:ext uri="{FF2B5EF4-FFF2-40B4-BE49-F238E27FC236}">
                    <a16:creationId xmlns:a16="http://schemas.microsoft.com/office/drawing/2014/main" id="{E0206224-E3E6-1159-B1C9-1EC538EC4D38}"/>
                  </a:ext>
                </a:extLst>
              </p:cNvPr>
              <p:cNvSpPr/>
              <p:nvPr/>
            </p:nvSpPr>
            <p:spPr>
              <a:xfrm>
                <a:off x="16106624" y="86931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27" name="グループ化 26">
              <a:extLst>
                <a:ext uri="{FF2B5EF4-FFF2-40B4-BE49-F238E27FC236}">
                  <a16:creationId xmlns:a16="http://schemas.microsoft.com/office/drawing/2014/main" id="{00A27EE4-1737-A0D5-AB1C-E4452A93095A}"/>
                </a:ext>
              </a:extLst>
            </p:cNvPr>
            <p:cNvGrpSpPr/>
            <p:nvPr/>
          </p:nvGrpSpPr>
          <p:grpSpPr>
            <a:xfrm>
              <a:off x="15042971" y="5944147"/>
              <a:ext cx="872792" cy="1065264"/>
              <a:chOff x="14724130" y="5786775"/>
              <a:chExt cx="872792" cy="1065264"/>
            </a:xfrm>
          </p:grpSpPr>
          <p:cxnSp>
            <p:nvCxnSpPr>
              <p:cNvPr id="49" name="直線コネクタ 48">
                <a:extLst>
                  <a:ext uri="{FF2B5EF4-FFF2-40B4-BE49-F238E27FC236}">
                    <a16:creationId xmlns:a16="http://schemas.microsoft.com/office/drawing/2014/main" id="{D1580B85-7B89-82F3-D343-0DAA2B1324A2}"/>
                  </a:ext>
                </a:extLst>
              </p:cNvPr>
              <p:cNvCxnSpPr>
                <a:cxnSpLocks/>
              </p:cNvCxnSpPr>
              <p:nvPr/>
            </p:nvCxnSpPr>
            <p:spPr>
              <a:xfrm flipH="1">
                <a:off x="14724130" y="5954052"/>
                <a:ext cx="725618" cy="89798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50" name="楕円 49">
                <a:extLst>
                  <a:ext uri="{FF2B5EF4-FFF2-40B4-BE49-F238E27FC236}">
                    <a16:creationId xmlns:a16="http://schemas.microsoft.com/office/drawing/2014/main" id="{D383970A-DB8C-3356-1E97-BF7848620AE1}"/>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28" name="グループ化 27">
              <a:extLst>
                <a:ext uri="{FF2B5EF4-FFF2-40B4-BE49-F238E27FC236}">
                  <a16:creationId xmlns:a16="http://schemas.microsoft.com/office/drawing/2014/main" id="{9380C4FB-17F8-1910-CD1D-AA96E769FC29}"/>
                </a:ext>
              </a:extLst>
            </p:cNvPr>
            <p:cNvGrpSpPr/>
            <p:nvPr/>
          </p:nvGrpSpPr>
          <p:grpSpPr>
            <a:xfrm>
              <a:off x="12484209" y="5698944"/>
              <a:ext cx="1047756" cy="1690194"/>
              <a:chOff x="15110729" y="5732093"/>
              <a:chExt cx="1047756" cy="1690194"/>
            </a:xfrm>
          </p:grpSpPr>
          <p:cxnSp>
            <p:nvCxnSpPr>
              <p:cNvPr id="47" name="直線コネクタ 46">
                <a:extLst>
                  <a:ext uri="{FF2B5EF4-FFF2-40B4-BE49-F238E27FC236}">
                    <a16:creationId xmlns:a16="http://schemas.microsoft.com/office/drawing/2014/main" id="{4AE02B26-EAB7-F1DD-84B8-8CB8AFE914FD}"/>
                  </a:ext>
                </a:extLst>
              </p:cNvPr>
              <p:cNvCxnSpPr>
                <a:cxnSpLocks/>
              </p:cNvCxnSpPr>
              <p:nvPr/>
            </p:nvCxnSpPr>
            <p:spPr>
              <a:xfrm>
                <a:off x="15277835" y="5897896"/>
                <a:ext cx="880650" cy="15243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8" name="楕円 47">
                <a:extLst>
                  <a:ext uri="{FF2B5EF4-FFF2-40B4-BE49-F238E27FC236}">
                    <a16:creationId xmlns:a16="http://schemas.microsoft.com/office/drawing/2014/main" id="{3ED910CA-C6F9-D8E6-E3A4-0EAA80912AC4}"/>
                  </a:ext>
                </a:extLst>
              </p:cNvPr>
              <p:cNvSpPr/>
              <p:nvPr/>
            </p:nvSpPr>
            <p:spPr>
              <a:xfrm>
                <a:off x="15110729" y="57320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29" name="グループ化 28">
              <a:extLst>
                <a:ext uri="{FF2B5EF4-FFF2-40B4-BE49-F238E27FC236}">
                  <a16:creationId xmlns:a16="http://schemas.microsoft.com/office/drawing/2014/main" id="{F2B9D1B1-B6E5-A661-C7D0-EB3902BB9B50}"/>
                </a:ext>
              </a:extLst>
            </p:cNvPr>
            <p:cNvGrpSpPr/>
            <p:nvPr/>
          </p:nvGrpSpPr>
          <p:grpSpPr>
            <a:xfrm>
              <a:off x="14345621" y="6324787"/>
              <a:ext cx="1974875" cy="1405230"/>
              <a:chOff x="14345621" y="6524939"/>
              <a:chExt cx="1974875" cy="1405230"/>
            </a:xfrm>
          </p:grpSpPr>
          <p:cxnSp>
            <p:nvCxnSpPr>
              <p:cNvPr id="44" name="直線コネクタ 43">
                <a:extLst>
                  <a:ext uri="{FF2B5EF4-FFF2-40B4-BE49-F238E27FC236}">
                    <a16:creationId xmlns:a16="http://schemas.microsoft.com/office/drawing/2014/main" id="{FB177EBD-1BAC-C781-73F2-E4E155D3C5C3}"/>
                  </a:ext>
                </a:extLst>
              </p:cNvPr>
              <p:cNvCxnSpPr>
                <a:cxnSpLocks/>
              </p:cNvCxnSpPr>
              <p:nvPr/>
            </p:nvCxnSpPr>
            <p:spPr>
              <a:xfrm flipH="1">
                <a:off x="15337149" y="6692216"/>
                <a:ext cx="836173" cy="82682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45" name="直線コネクタ 44">
                <a:extLst>
                  <a:ext uri="{FF2B5EF4-FFF2-40B4-BE49-F238E27FC236}">
                    <a16:creationId xmlns:a16="http://schemas.microsoft.com/office/drawing/2014/main" id="{E2D5A30F-0508-D515-7EC9-319AAA7192B6}"/>
                  </a:ext>
                </a:extLst>
              </p:cNvPr>
              <p:cNvCxnSpPr>
                <a:cxnSpLocks/>
              </p:cNvCxnSpPr>
              <p:nvPr/>
            </p:nvCxnSpPr>
            <p:spPr>
              <a:xfrm flipH="1">
                <a:off x="14345621" y="6684662"/>
                <a:ext cx="1825135" cy="124550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6" name="楕円 45">
                <a:extLst>
                  <a:ext uri="{FF2B5EF4-FFF2-40B4-BE49-F238E27FC236}">
                    <a16:creationId xmlns:a16="http://schemas.microsoft.com/office/drawing/2014/main" id="{644F76D4-8B18-9A52-5CDA-6C50026C534B}"/>
                  </a:ext>
                </a:extLst>
              </p:cNvPr>
              <p:cNvSpPr/>
              <p:nvPr/>
            </p:nvSpPr>
            <p:spPr>
              <a:xfrm>
                <a:off x="16026148" y="652493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30" name="グループ化 29">
              <a:extLst>
                <a:ext uri="{FF2B5EF4-FFF2-40B4-BE49-F238E27FC236}">
                  <a16:creationId xmlns:a16="http://schemas.microsoft.com/office/drawing/2014/main" id="{7BBFA8C9-DB92-EBD9-459D-0B41BF942D83}"/>
                </a:ext>
              </a:extLst>
            </p:cNvPr>
            <p:cNvGrpSpPr/>
            <p:nvPr/>
          </p:nvGrpSpPr>
          <p:grpSpPr>
            <a:xfrm>
              <a:off x="12175040" y="6390168"/>
              <a:ext cx="1125641" cy="1282847"/>
              <a:chOff x="13329658" y="4862842"/>
              <a:chExt cx="1125641" cy="1282847"/>
            </a:xfrm>
          </p:grpSpPr>
          <p:cxnSp>
            <p:nvCxnSpPr>
              <p:cNvPr id="42" name="直線コネクタ 41">
                <a:extLst>
                  <a:ext uri="{FF2B5EF4-FFF2-40B4-BE49-F238E27FC236}">
                    <a16:creationId xmlns:a16="http://schemas.microsoft.com/office/drawing/2014/main" id="{76740D21-FCDB-F9AB-1BFB-7F36D240E70E}"/>
                  </a:ext>
                </a:extLst>
              </p:cNvPr>
              <p:cNvCxnSpPr>
                <a:cxnSpLocks/>
              </p:cNvCxnSpPr>
              <p:nvPr/>
            </p:nvCxnSpPr>
            <p:spPr>
              <a:xfrm>
                <a:off x="13471865" y="4996985"/>
                <a:ext cx="983434" cy="11487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3" name="楕円 42">
                <a:extLst>
                  <a:ext uri="{FF2B5EF4-FFF2-40B4-BE49-F238E27FC236}">
                    <a16:creationId xmlns:a16="http://schemas.microsoft.com/office/drawing/2014/main" id="{89636F8B-7599-A27B-479E-9E174B7199E5}"/>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31" name="グループ化 30">
              <a:extLst>
                <a:ext uri="{FF2B5EF4-FFF2-40B4-BE49-F238E27FC236}">
                  <a16:creationId xmlns:a16="http://schemas.microsoft.com/office/drawing/2014/main" id="{F38F4DD0-E800-C367-A6A6-9E38E11C617B}"/>
                </a:ext>
              </a:extLst>
            </p:cNvPr>
            <p:cNvGrpSpPr/>
            <p:nvPr/>
          </p:nvGrpSpPr>
          <p:grpSpPr>
            <a:xfrm>
              <a:off x="12427832" y="7464486"/>
              <a:ext cx="2406076" cy="1393490"/>
              <a:chOff x="12427832" y="7664638"/>
              <a:chExt cx="2406076" cy="1393490"/>
            </a:xfrm>
          </p:grpSpPr>
          <p:cxnSp>
            <p:nvCxnSpPr>
              <p:cNvPr id="39" name="直線コネクタ 38">
                <a:extLst>
                  <a:ext uri="{FF2B5EF4-FFF2-40B4-BE49-F238E27FC236}">
                    <a16:creationId xmlns:a16="http://schemas.microsoft.com/office/drawing/2014/main" id="{B094F6D5-D778-2053-7787-887A81C55620}"/>
                  </a:ext>
                </a:extLst>
              </p:cNvPr>
              <p:cNvCxnSpPr>
                <a:cxnSpLocks/>
              </p:cNvCxnSpPr>
              <p:nvPr/>
            </p:nvCxnSpPr>
            <p:spPr>
              <a:xfrm flipV="1">
                <a:off x="12570039" y="7664638"/>
                <a:ext cx="1210630" cy="12332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40" name="直線コネクタ 39">
                <a:extLst>
                  <a:ext uri="{FF2B5EF4-FFF2-40B4-BE49-F238E27FC236}">
                    <a16:creationId xmlns:a16="http://schemas.microsoft.com/office/drawing/2014/main" id="{C6405C77-26D8-84EB-2F79-AEF944E68BA5}"/>
                  </a:ext>
                </a:extLst>
              </p:cNvPr>
              <p:cNvCxnSpPr>
                <a:cxnSpLocks/>
              </p:cNvCxnSpPr>
              <p:nvPr/>
            </p:nvCxnSpPr>
            <p:spPr>
              <a:xfrm flipV="1">
                <a:off x="12591453" y="8565175"/>
                <a:ext cx="2242455" cy="35650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41" name="楕円 40">
                <a:extLst>
                  <a:ext uri="{FF2B5EF4-FFF2-40B4-BE49-F238E27FC236}">
                    <a16:creationId xmlns:a16="http://schemas.microsoft.com/office/drawing/2014/main" id="{382AEA33-D12A-0E51-1809-61DC7D57DE27}"/>
                  </a:ext>
                </a:extLst>
              </p:cNvPr>
              <p:cNvSpPr/>
              <p:nvPr/>
            </p:nvSpPr>
            <p:spPr>
              <a:xfrm>
                <a:off x="12427832" y="876378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32" name="グループ化 31">
              <a:extLst>
                <a:ext uri="{FF2B5EF4-FFF2-40B4-BE49-F238E27FC236}">
                  <a16:creationId xmlns:a16="http://schemas.microsoft.com/office/drawing/2014/main" id="{D8C5D41E-D07C-3D71-543E-4D4D1F10D981}"/>
                </a:ext>
              </a:extLst>
            </p:cNvPr>
            <p:cNvGrpSpPr/>
            <p:nvPr/>
          </p:nvGrpSpPr>
          <p:grpSpPr>
            <a:xfrm>
              <a:off x="15302574" y="7002929"/>
              <a:ext cx="1216637" cy="760770"/>
              <a:chOff x="12315328" y="4812048"/>
              <a:chExt cx="1216637" cy="760770"/>
            </a:xfrm>
          </p:grpSpPr>
          <p:cxnSp>
            <p:nvCxnSpPr>
              <p:cNvPr id="37" name="直線コネクタ 36">
                <a:extLst>
                  <a:ext uri="{FF2B5EF4-FFF2-40B4-BE49-F238E27FC236}">
                    <a16:creationId xmlns:a16="http://schemas.microsoft.com/office/drawing/2014/main" id="{6FE04DBC-2BBD-8894-196A-C751059D70B8}"/>
                  </a:ext>
                </a:extLst>
              </p:cNvPr>
              <p:cNvCxnSpPr>
                <a:cxnSpLocks/>
              </p:cNvCxnSpPr>
              <p:nvPr/>
            </p:nvCxnSpPr>
            <p:spPr>
              <a:xfrm flipH="1">
                <a:off x="12315328" y="4981575"/>
                <a:ext cx="1086273" cy="59124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8" name="楕円 37">
                <a:extLst>
                  <a:ext uri="{FF2B5EF4-FFF2-40B4-BE49-F238E27FC236}">
                    <a16:creationId xmlns:a16="http://schemas.microsoft.com/office/drawing/2014/main" id="{D562A38D-58B2-6D67-E141-C235C9A51AB0}"/>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grpSp>
        <p:grpSp>
          <p:nvGrpSpPr>
            <p:cNvPr id="33" name="グループ化 32">
              <a:extLst>
                <a:ext uri="{FF2B5EF4-FFF2-40B4-BE49-F238E27FC236}">
                  <a16:creationId xmlns:a16="http://schemas.microsoft.com/office/drawing/2014/main" id="{85D68651-93C5-EC8A-7CBC-43C9AFA98148}"/>
                </a:ext>
              </a:extLst>
            </p:cNvPr>
            <p:cNvGrpSpPr/>
            <p:nvPr/>
          </p:nvGrpSpPr>
          <p:grpSpPr>
            <a:xfrm>
              <a:off x="12899464" y="5099674"/>
              <a:ext cx="605244" cy="1895818"/>
              <a:chOff x="13237617" y="4812048"/>
              <a:chExt cx="605244" cy="1895818"/>
            </a:xfrm>
          </p:grpSpPr>
          <p:cxnSp>
            <p:nvCxnSpPr>
              <p:cNvPr id="35" name="直線コネクタ 34">
                <a:extLst>
                  <a:ext uri="{FF2B5EF4-FFF2-40B4-BE49-F238E27FC236}">
                    <a16:creationId xmlns:a16="http://schemas.microsoft.com/office/drawing/2014/main" id="{4F91438E-577F-355A-46AC-778B76099381}"/>
                  </a:ext>
                </a:extLst>
              </p:cNvPr>
              <p:cNvCxnSpPr>
                <a:cxnSpLocks/>
              </p:cNvCxnSpPr>
              <p:nvPr/>
            </p:nvCxnSpPr>
            <p:spPr>
              <a:xfrm>
                <a:off x="13401601" y="4981575"/>
                <a:ext cx="441260" cy="17262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6" name="楕円 35">
                <a:extLst>
                  <a:ext uri="{FF2B5EF4-FFF2-40B4-BE49-F238E27FC236}">
                    <a16:creationId xmlns:a16="http://schemas.microsoft.com/office/drawing/2014/main" id="{24A01702-7689-FFE9-0E8A-8D7CFA189DF5}"/>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grpSp>
        <p:sp>
          <p:nvSpPr>
            <p:cNvPr id="34" name="テキスト ボックス 33">
              <a:extLst>
                <a:ext uri="{FF2B5EF4-FFF2-40B4-BE49-F238E27FC236}">
                  <a16:creationId xmlns:a16="http://schemas.microsoft.com/office/drawing/2014/main" id="{34EFA6C6-0B94-631F-82F9-07F74B50A0F8}"/>
                </a:ext>
              </a:extLst>
            </p:cNvPr>
            <p:cNvSpPr txBox="1"/>
            <p:nvPr/>
          </p:nvSpPr>
          <p:spPr>
            <a:xfrm>
              <a:off x="12027744" y="4246247"/>
              <a:ext cx="97167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Robo.1</a:t>
              </a:r>
              <a:endParaRPr kumimoji="1" lang="en-US" altLang="ja-JP" sz="1000" dirty="0">
                <a:latin typeface="+mj-ea"/>
                <a:ea typeface="+mj-ea"/>
                <a:cs typeface="Cascadia Code" panose="020B0609020000020004" pitchFamily="49" charset="0"/>
              </a:endParaRPr>
            </a:p>
          </p:txBody>
        </p:sp>
      </p:grpSp>
      <p:sp>
        <p:nvSpPr>
          <p:cNvPr id="63" name="正方形/長方形 62">
            <a:extLst>
              <a:ext uri="{FF2B5EF4-FFF2-40B4-BE49-F238E27FC236}">
                <a16:creationId xmlns:a16="http://schemas.microsoft.com/office/drawing/2014/main" id="{3F1903AB-279E-E51B-2E9B-182237FD60C9}"/>
              </a:ext>
            </a:extLst>
          </p:cNvPr>
          <p:cNvSpPr/>
          <p:nvPr/>
        </p:nvSpPr>
        <p:spPr>
          <a:xfrm>
            <a:off x="47363" y="8793543"/>
            <a:ext cx="1864127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Method / Production / Design</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816" name="図 2815">
            <a:extLst>
              <a:ext uri="{FF2B5EF4-FFF2-40B4-BE49-F238E27FC236}">
                <a16:creationId xmlns:a16="http://schemas.microsoft.com/office/drawing/2014/main" id="{6C1CD1A5-0C2D-9B72-AF7E-1350B3DD2D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07015" y="17117968"/>
            <a:ext cx="2147816" cy="1422010"/>
          </a:xfrm>
          <a:prstGeom prst="rect">
            <a:avLst/>
          </a:prstGeom>
        </p:spPr>
      </p:pic>
      <p:sp>
        <p:nvSpPr>
          <p:cNvPr id="2817" name="テキスト ボックス 1152">
            <a:extLst>
              <a:ext uri="{FF2B5EF4-FFF2-40B4-BE49-F238E27FC236}">
                <a16:creationId xmlns:a16="http://schemas.microsoft.com/office/drawing/2014/main" id="{E7B2DB19-3E23-ED8C-B6B7-8BA16C1E049B}"/>
              </a:ext>
            </a:extLst>
          </p:cNvPr>
          <p:cNvSpPr txBox="1"/>
          <p:nvPr/>
        </p:nvSpPr>
        <p:spPr>
          <a:xfrm>
            <a:off x="16267544" y="18539007"/>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sp>
        <p:nvSpPr>
          <p:cNvPr id="2818" name="テキスト ボックス 2817">
            <a:extLst>
              <a:ext uri="{FF2B5EF4-FFF2-40B4-BE49-F238E27FC236}">
                <a16:creationId xmlns:a16="http://schemas.microsoft.com/office/drawing/2014/main" id="{54326CA3-9067-EA8D-B71F-AD2A54899738}"/>
              </a:ext>
            </a:extLst>
          </p:cNvPr>
          <p:cNvSpPr txBox="1"/>
          <p:nvPr/>
        </p:nvSpPr>
        <p:spPr>
          <a:xfrm>
            <a:off x="5822950" y="17008076"/>
            <a:ext cx="6288209" cy="298543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Main</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 &amp; Power</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・メインボードには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r>
              <a:rPr lang="en-US" altLang="ja-JP" sz="800" dirty="0">
                <a:latin typeface="游ゴシック" panose="020B0400000000000000" pitchFamily="50" charset="-128"/>
                <a:ea typeface="游ゴシック" panose="020B0400000000000000" pitchFamily="50" charset="-128"/>
              </a:rPr>
              <a:t>UART×4</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と、豊富なピン数を備えています。メイン基板の設計では、</a:t>
            </a:r>
            <a:r>
              <a:rPr lang="ja-JP" altLang="en-US" sz="800" b="1" dirty="0">
                <a:latin typeface="游ゴシック" panose="020B0400000000000000" pitchFamily="50" charset="-128"/>
                <a:ea typeface="游ゴシック" panose="020B0400000000000000" pitchFamily="50" charset="-128"/>
              </a:rPr>
              <a:t>ケーブルの本数を削減するためにフラットケーブルを使用</a:t>
            </a:r>
            <a:r>
              <a:rPr lang="ja-JP" altLang="en-US" sz="800" dirty="0">
                <a:latin typeface="游ゴシック" panose="020B0400000000000000" pitchFamily="50" charset="-128"/>
                <a:ea typeface="游ゴシック" panose="020B0400000000000000" pitchFamily="50" charset="-128"/>
              </a:rPr>
              <a:t>しています。また、通電状態を</a:t>
            </a:r>
            <a:r>
              <a:rPr lang="ja-JP" altLang="en-US" sz="800" b="1" dirty="0">
                <a:latin typeface="游ゴシック" panose="020B0400000000000000" pitchFamily="50" charset="-128"/>
                <a:ea typeface="游ゴシック" panose="020B0400000000000000" pitchFamily="50" charset="-128"/>
              </a:rPr>
              <a:t>目視で確認できるように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を搭載</a:t>
            </a:r>
            <a:r>
              <a:rPr lang="ja-JP" altLang="en-US" sz="800" dirty="0">
                <a:latin typeface="游ゴシック" panose="020B0400000000000000" pitchFamily="50" charset="-128"/>
                <a:ea typeface="游ゴシック" panose="020B0400000000000000" pitchFamily="50" charset="-128"/>
              </a:rPr>
              <a:t>し、人為的なミスの防止にも配慮しています。さらに、</a:t>
            </a:r>
            <a:r>
              <a:rPr lang="ja-JP" altLang="en-US" sz="800" b="1" dirty="0">
                <a:latin typeface="游ゴシック" panose="020B0400000000000000" pitchFamily="50" charset="-128"/>
                <a:ea typeface="游ゴシック" panose="020B0400000000000000" pitchFamily="50" charset="-128"/>
              </a:rPr>
              <a:t>基板上の接続箇所を明記</a:t>
            </a:r>
            <a:r>
              <a:rPr lang="ja-JP" altLang="en-US" sz="800" dirty="0">
                <a:latin typeface="游ゴシック" panose="020B0400000000000000" pitchFamily="50" charset="-128"/>
                <a:ea typeface="游ゴシック" panose="020B0400000000000000" pitchFamily="50" charset="-128"/>
              </a:rPr>
              <a:t>することで、配線ミスの予防だけでなく、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にも貢献しています。また、トグルスイッチを三個搭載することで瞬時に戦術変更を可能にしています。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・電源基板とキッカー基板は以前は別々に作っていましたが、今シーズンからまとめることでスペースの節約と配線の簡略化を実現しました。これにより、ロボット内部の構造がよりコンパクトになり、</a:t>
            </a:r>
            <a:r>
              <a:rPr lang="ja-JP" altLang="en-US" sz="800" b="1" dirty="0">
                <a:latin typeface="游ゴシック" panose="020B0400000000000000" pitchFamily="50" charset="-128"/>
                <a:ea typeface="游ゴシック" panose="020B0400000000000000" pitchFamily="50" charset="-128"/>
              </a:rPr>
              <a:t>組み立てや保守の効率が大幅に向上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電源供給には さらに、</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しています。電源基板には</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 を用い、各モジュールへ安定した電力を供給できるよう設計しています。これにより、動作中の</a:t>
            </a:r>
            <a:r>
              <a:rPr lang="ja-JP" altLang="en-US" sz="800" b="1" dirty="0">
                <a:latin typeface="游ゴシック" panose="020B0400000000000000" pitchFamily="50" charset="-128"/>
                <a:ea typeface="游ゴシック" panose="020B0400000000000000" pitchFamily="50" charset="-128"/>
              </a:rPr>
              <a:t>電圧変動を最小限に抑え</a:t>
            </a:r>
            <a:r>
              <a:rPr lang="ja-JP" altLang="en-US" sz="800" dirty="0">
                <a:latin typeface="游ゴシック" panose="020B0400000000000000" pitchFamily="50" charset="-128"/>
                <a:ea typeface="游ゴシック" panose="020B0400000000000000" pitchFamily="50" charset="-128"/>
              </a:rPr>
              <a:t>、システム全体の安定性が向上しています。また、キッカー回路には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a:t>
            </a:r>
            <a:r>
              <a:rPr lang="ja-JP" altLang="en-US" sz="800" b="1" dirty="0">
                <a:latin typeface="游ゴシック" panose="020B0400000000000000" pitchFamily="50" charset="-128"/>
                <a:ea typeface="游ゴシック" panose="020B0400000000000000" pitchFamily="50" charset="-128"/>
              </a:rPr>
              <a:t>高電圧を必要とする瞬間的な動作（シュート）にも確実に対応</a:t>
            </a:r>
            <a:r>
              <a:rPr lang="ja-JP" altLang="en-US" sz="800" dirty="0">
                <a:latin typeface="游ゴシック" panose="020B0400000000000000" pitchFamily="50" charset="-128"/>
                <a:ea typeface="游ゴシック" panose="020B0400000000000000" pitchFamily="50" charset="-128"/>
              </a:rPr>
              <a:t>できる設計となっています。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これらの工夫により、ロボット全体の</a:t>
            </a:r>
            <a:r>
              <a:rPr lang="ja-JP" altLang="en-US" sz="800" b="1" dirty="0">
                <a:latin typeface="游ゴシック" panose="020B0400000000000000" pitchFamily="50" charset="-128"/>
                <a:ea typeface="游ゴシック" panose="020B0400000000000000" pitchFamily="50" charset="-128"/>
              </a:rPr>
              <a:t>信頼性とパフォーマンスの向上</a:t>
            </a:r>
            <a:r>
              <a:rPr lang="ja-JP" altLang="en-US" sz="800" dirty="0">
                <a:latin typeface="游ゴシック" panose="020B0400000000000000" pitchFamily="50" charset="-128"/>
                <a:ea typeface="游ゴシック" panose="020B0400000000000000" pitchFamily="50" charset="-128"/>
              </a:rPr>
              <a:t>が図られています。</a:t>
            </a:r>
          </a:p>
        </p:txBody>
      </p:sp>
      <p:pic>
        <p:nvPicPr>
          <p:cNvPr id="2819" name="Picture 12">
            <a:extLst>
              <a:ext uri="{FF2B5EF4-FFF2-40B4-BE49-F238E27FC236}">
                <a16:creationId xmlns:a16="http://schemas.microsoft.com/office/drawing/2014/main" id="{7B4304B1-3D6B-E20D-A295-B511FAEB93D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8795" t="22289" r="12983" b="22875"/>
          <a:stretch/>
        </p:blipFill>
        <p:spPr bwMode="auto">
          <a:xfrm rot="16200000" flipV="1">
            <a:off x="17180803" y="10248607"/>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2820" name="Picture 14">
            <a:extLst>
              <a:ext uri="{FF2B5EF4-FFF2-40B4-BE49-F238E27FC236}">
                <a16:creationId xmlns:a16="http://schemas.microsoft.com/office/drawing/2014/main" id="{E1F04640-7BA6-3098-362A-424CA351BE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6200000" flipV="1">
            <a:off x="15761553" y="10286482"/>
            <a:ext cx="1680047" cy="461908"/>
          </a:xfrm>
          <a:prstGeom prst="rect">
            <a:avLst/>
          </a:prstGeom>
          <a:noFill/>
          <a:extLst>
            <a:ext uri="{909E8E84-426E-40DD-AFC4-6F175D3DCCD1}">
              <a14:hiddenFill xmlns:a14="http://schemas.microsoft.com/office/drawing/2010/main">
                <a:solidFill>
                  <a:srgbClr val="FFFFFF"/>
                </a:solidFill>
              </a14:hiddenFill>
            </a:ext>
          </a:extLst>
        </p:spPr>
      </p:pic>
      <p:pic>
        <p:nvPicPr>
          <p:cNvPr id="2821" name="Picture 2">
            <a:extLst>
              <a:ext uri="{FF2B5EF4-FFF2-40B4-BE49-F238E27FC236}">
                <a16:creationId xmlns:a16="http://schemas.microsoft.com/office/drawing/2014/main" id="{DD935688-D905-CFA8-909E-AC2E4A4B5C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6200000">
            <a:off x="10141670" y="18379783"/>
            <a:ext cx="1163343" cy="1631988"/>
          </a:xfrm>
          <a:prstGeom prst="rect">
            <a:avLst/>
          </a:prstGeom>
          <a:noFill/>
          <a:extLst>
            <a:ext uri="{909E8E84-426E-40DD-AFC4-6F175D3DCCD1}">
              <a14:hiddenFill xmlns:a14="http://schemas.microsoft.com/office/drawing/2010/main">
                <a:solidFill>
                  <a:srgbClr val="FFFFFF"/>
                </a:solidFill>
              </a14:hiddenFill>
            </a:ext>
          </a:extLst>
        </p:spPr>
      </p:pic>
      <p:pic>
        <p:nvPicPr>
          <p:cNvPr id="2822" name="Picture 4">
            <a:extLst>
              <a:ext uri="{FF2B5EF4-FFF2-40B4-BE49-F238E27FC236}">
                <a16:creationId xmlns:a16="http://schemas.microsoft.com/office/drawing/2014/main" id="{EC78DDEA-EE2F-7C63-7DC2-EE9ECB35827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67355" y="18699399"/>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2823" name="Picture 6">
            <a:extLst>
              <a:ext uri="{FF2B5EF4-FFF2-40B4-BE49-F238E27FC236}">
                <a16:creationId xmlns:a16="http://schemas.microsoft.com/office/drawing/2014/main" id="{6D0C6577-835C-D9C7-C32B-1D291BD75FB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6200000">
            <a:off x="5921633" y="18420106"/>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2824" name="矢印: 右 2823">
            <a:extLst>
              <a:ext uri="{FF2B5EF4-FFF2-40B4-BE49-F238E27FC236}">
                <a16:creationId xmlns:a16="http://schemas.microsoft.com/office/drawing/2014/main" id="{48478499-D986-0C0A-1E52-E0FF61EC0151}"/>
              </a:ext>
            </a:extLst>
          </p:cNvPr>
          <p:cNvSpPr/>
          <p:nvPr/>
        </p:nvSpPr>
        <p:spPr>
          <a:xfrm>
            <a:off x="16921200" y="10170910"/>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5" name="テキスト ボックス 2824">
            <a:extLst>
              <a:ext uri="{FF2B5EF4-FFF2-40B4-BE49-F238E27FC236}">
                <a16:creationId xmlns:a16="http://schemas.microsoft.com/office/drawing/2014/main" id="{3FAEE307-1445-1DCB-7689-26278A686CD1}"/>
              </a:ext>
            </a:extLst>
          </p:cNvPr>
          <p:cNvSpPr txBox="1"/>
          <p:nvPr/>
        </p:nvSpPr>
        <p:spPr>
          <a:xfrm>
            <a:off x="16368570" y="11255620"/>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2826" name="テキスト ボックス 2825">
            <a:extLst>
              <a:ext uri="{FF2B5EF4-FFF2-40B4-BE49-F238E27FC236}">
                <a16:creationId xmlns:a16="http://schemas.microsoft.com/office/drawing/2014/main" id="{051279E4-3F39-CA9F-1AD7-0EF02E98BEDE}"/>
              </a:ext>
            </a:extLst>
          </p:cNvPr>
          <p:cNvSpPr txBox="1"/>
          <p:nvPr/>
        </p:nvSpPr>
        <p:spPr>
          <a:xfrm>
            <a:off x="17711983" y="11218428"/>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2827" name="十字形 2826">
            <a:extLst>
              <a:ext uri="{FF2B5EF4-FFF2-40B4-BE49-F238E27FC236}">
                <a16:creationId xmlns:a16="http://schemas.microsoft.com/office/drawing/2014/main" id="{F5DD2DB9-5CD2-C68C-9D2E-275B5F57D351}"/>
              </a:ext>
            </a:extLst>
          </p:cNvPr>
          <p:cNvSpPr/>
          <p:nvPr/>
        </p:nvSpPr>
        <p:spPr>
          <a:xfrm rot="18934268">
            <a:off x="7335567" y="19087309"/>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828" name="図 2827">
            <a:extLst>
              <a:ext uri="{FF2B5EF4-FFF2-40B4-BE49-F238E27FC236}">
                <a16:creationId xmlns:a16="http://schemas.microsoft.com/office/drawing/2014/main" id="{B4673A38-2DAC-DD14-6328-997D8AAE387D}"/>
              </a:ext>
            </a:extLst>
          </p:cNvPr>
          <p:cNvPicPr>
            <a:picLocks noChangeAspect="1"/>
          </p:cNvPicPr>
          <p:nvPr/>
        </p:nvPicPr>
        <p:blipFill>
          <a:blip r:embed="rId20"/>
          <a:srcRect l="16333" t="10985" r="16395" b="13592"/>
          <a:stretch/>
        </p:blipFill>
        <p:spPr>
          <a:xfrm>
            <a:off x="16511467" y="11994620"/>
            <a:ext cx="1627350" cy="1571625"/>
          </a:xfrm>
          <a:prstGeom prst="rect">
            <a:avLst/>
          </a:prstGeom>
        </p:spPr>
      </p:pic>
      <p:pic>
        <p:nvPicPr>
          <p:cNvPr id="2829" name="Picture 19">
            <a:extLst>
              <a:ext uri="{FF2B5EF4-FFF2-40B4-BE49-F238E27FC236}">
                <a16:creationId xmlns:a16="http://schemas.microsoft.com/office/drawing/2014/main" id="{31C28154-6E22-D2BA-FF4B-6E84A3029B43}"/>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700" t="4883" r="7149" b="5284"/>
          <a:stretch/>
        </p:blipFill>
        <p:spPr bwMode="auto">
          <a:xfrm>
            <a:off x="12254939" y="14968448"/>
            <a:ext cx="2435122" cy="1291514"/>
          </a:xfrm>
          <a:prstGeom prst="rect">
            <a:avLst/>
          </a:prstGeom>
          <a:noFill/>
          <a:extLst>
            <a:ext uri="{909E8E84-426E-40DD-AFC4-6F175D3DCCD1}">
              <a14:hiddenFill xmlns:a14="http://schemas.microsoft.com/office/drawing/2010/main">
                <a:solidFill>
                  <a:srgbClr val="FFFFFF"/>
                </a:solidFill>
              </a14:hiddenFill>
            </a:ext>
          </a:extLst>
        </p:spPr>
      </p:pic>
      <p:sp>
        <p:nvSpPr>
          <p:cNvPr id="2830" name="テキスト ボックス 7">
            <a:extLst>
              <a:ext uri="{FF2B5EF4-FFF2-40B4-BE49-F238E27FC236}">
                <a16:creationId xmlns:a16="http://schemas.microsoft.com/office/drawing/2014/main" id="{CAB2315C-F109-D1F8-1762-A173B32C34AD}"/>
              </a:ext>
            </a:extLst>
          </p:cNvPr>
          <p:cNvSpPr txBox="1"/>
          <p:nvPr/>
        </p:nvSpPr>
        <p:spPr>
          <a:xfrm>
            <a:off x="14576004" y="15059857"/>
            <a:ext cx="3611599" cy="1077218"/>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LINE</a:t>
            </a:r>
            <a:r>
              <a:rPr lang="ja-JP" altLang="en-US" sz="800" dirty="0">
                <a:latin typeface="游ゴシック" panose="020B0400000000000000" pitchFamily="50" charset="-128"/>
                <a:ea typeface="游ゴシック" panose="020B0400000000000000" pitchFamily="50" charset="-128"/>
              </a:rPr>
              <a:t>センサは、光の色や明るさを調整できる</a:t>
            </a:r>
            <a:r>
              <a:rPr lang="ja-JP" altLang="en-US" sz="800" b="1" dirty="0">
                <a:latin typeface="游ゴシック" panose="020B0400000000000000" pitchFamily="50" charset="-128"/>
                <a:ea typeface="游ゴシック" panose="020B0400000000000000" pitchFamily="50" charset="-128"/>
              </a:rPr>
              <a:t>フルカラー</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を使用し実験を行いました。私たちはこれまで使っていた白色光と、赤、緑、青の光を使った場合の白線通過時のデータをまとめました。　そのデータをもとに最大値と最小値の差をまとめたのが右のグラフです。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グラフから赤と青は他の二色と比べて大きいことがわかります。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しかし、青は禁止色のため使用することができません。</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このことから、</a:t>
            </a:r>
            <a:r>
              <a:rPr lang="ja-JP" altLang="en-US" sz="800" b="1" dirty="0">
                <a:latin typeface="游ゴシック" panose="020B0400000000000000" pitchFamily="50" charset="-128"/>
                <a:ea typeface="游ゴシック" panose="020B0400000000000000" pitchFamily="50" charset="-128"/>
              </a:rPr>
              <a:t>センサーに最も適した光源は「赤色」であることが</a:t>
            </a:r>
            <a:endParaRPr lang="en-US" altLang="ja-JP" sz="800" b="1"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わかりました。</a:t>
            </a:r>
          </a:p>
        </p:txBody>
      </p:sp>
      <p:sp>
        <p:nvSpPr>
          <p:cNvPr id="2831" name="矢印: 右 2830">
            <a:extLst>
              <a:ext uri="{FF2B5EF4-FFF2-40B4-BE49-F238E27FC236}">
                <a16:creationId xmlns:a16="http://schemas.microsoft.com/office/drawing/2014/main" id="{E392B589-C641-3C90-EB5A-E31370A8CF3A}"/>
              </a:ext>
            </a:extLst>
          </p:cNvPr>
          <p:cNvSpPr/>
          <p:nvPr/>
        </p:nvSpPr>
        <p:spPr>
          <a:xfrm>
            <a:off x="9538268" y="19112834"/>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2" name="正方形/長方形 2831">
            <a:extLst>
              <a:ext uri="{FF2B5EF4-FFF2-40B4-BE49-F238E27FC236}">
                <a16:creationId xmlns:a16="http://schemas.microsoft.com/office/drawing/2014/main" id="{57A9F901-56D7-BFFF-F752-F39936BAAAD7}"/>
              </a:ext>
            </a:extLst>
          </p:cNvPr>
          <p:cNvSpPr/>
          <p:nvPr/>
        </p:nvSpPr>
        <p:spPr>
          <a:xfrm rot="18701145">
            <a:off x="350132" y="14900072"/>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3" name="正方形/長方形 2832">
            <a:extLst>
              <a:ext uri="{FF2B5EF4-FFF2-40B4-BE49-F238E27FC236}">
                <a16:creationId xmlns:a16="http://schemas.microsoft.com/office/drawing/2014/main" id="{0AE8F835-C0FA-BB19-2E81-1C4BF2F0F935}"/>
              </a:ext>
            </a:extLst>
          </p:cNvPr>
          <p:cNvSpPr/>
          <p:nvPr/>
        </p:nvSpPr>
        <p:spPr>
          <a:xfrm rot="18701145">
            <a:off x="356483" y="9473638"/>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4" name="正方形/長方形 2833">
            <a:extLst>
              <a:ext uri="{FF2B5EF4-FFF2-40B4-BE49-F238E27FC236}">
                <a16:creationId xmlns:a16="http://schemas.microsoft.com/office/drawing/2014/main" id="{94EC2E66-3BFB-B16A-E580-75CBC8B12176}"/>
              </a:ext>
            </a:extLst>
          </p:cNvPr>
          <p:cNvSpPr/>
          <p:nvPr/>
        </p:nvSpPr>
        <p:spPr>
          <a:xfrm rot="18701145">
            <a:off x="369231" y="13191495"/>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5" name="テキスト ボックス 2834">
            <a:extLst>
              <a:ext uri="{FF2B5EF4-FFF2-40B4-BE49-F238E27FC236}">
                <a16:creationId xmlns:a16="http://schemas.microsoft.com/office/drawing/2014/main" id="{EF0642B6-591F-E4E8-A9D5-C970F2B61196}"/>
              </a:ext>
            </a:extLst>
          </p:cNvPr>
          <p:cNvSpPr txBox="1"/>
          <p:nvPr/>
        </p:nvSpPr>
        <p:spPr>
          <a:xfrm>
            <a:off x="244634" y="9387846"/>
            <a:ext cx="5538415" cy="3739485"/>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V</a:t>
            </a:r>
            <a:r>
              <a:rPr kumimoji="1" lang="en-US" altLang="ja-JP" sz="1400" b="1" u="sng" dirty="0">
                <a:solidFill>
                  <a:schemeClr val="tx1"/>
                </a:solidFill>
                <a:latin typeface="Bahnschrift SemiCondensed" panose="020B0502040204020203" pitchFamily="34" charset="0"/>
                <a:cs typeface="Cascadia Code" panose="020B0609020000020004" pitchFamily="49" charset="0"/>
              </a:rPr>
              <a:t>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は、単体のカメラとしては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a:t>
            </a:r>
            <a:r>
              <a:rPr lang="en-US" altLang="ja-JP" sz="800" dirty="0">
                <a:latin typeface="游ゴシック" panose="020B0400000000000000" pitchFamily="50" charset="-128"/>
                <a:ea typeface="游ゴシック" panose="020B0400000000000000" pitchFamily="50" charset="-128"/>
              </a:rPr>
              <a:t> Omnidirectional Mirror</a:t>
            </a:r>
            <a:r>
              <a:rPr lang="ja-JP" altLang="en-US" sz="800" dirty="0">
                <a:latin typeface="游ゴシック" panose="020B0400000000000000" pitchFamily="50" charset="-128"/>
                <a:ea typeface="游ゴシック" panose="020B0400000000000000" pitchFamily="50" charset="-128"/>
              </a:rPr>
              <a:t>とは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ポリ塩化ビニル（</a:t>
            </a:r>
            <a:r>
              <a:rPr lang="en-US" altLang="ja-JP" sz="800" dirty="0">
                <a:latin typeface="游ゴシック" panose="020B0400000000000000" pitchFamily="50" charset="-128"/>
                <a:ea typeface="游ゴシック" panose="020B0400000000000000" pitchFamily="50" charset="-128"/>
              </a:rPr>
              <a:t>PVC</a:t>
            </a:r>
            <a:r>
              <a:rPr lang="ja-JP" altLang="en-US" sz="800" dirty="0">
                <a:latin typeface="游ゴシック" panose="020B0400000000000000" pitchFamily="50" charset="-128"/>
                <a:ea typeface="游ゴシック" panose="020B0400000000000000" pitchFamily="50" charset="-128"/>
              </a:rPr>
              <a:t>）を熱して（ヒートプレス）柔らかくして３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かたどった双極面を作り、押し付けることでパソコン上で設計した理想の形に合わせる</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ことできます。これを</a:t>
            </a: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カメラに反射させる</a:t>
            </a:r>
            <a:r>
              <a:rPr lang="ja-JP" altLang="en-US" sz="800" dirty="0">
                <a:latin typeface="游ゴシック" panose="020B0400000000000000" pitchFamily="50" charset="-128"/>
                <a:ea typeface="游ゴシック" panose="020B0400000000000000" pitchFamily="50" charset="-128"/>
              </a:rPr>
              <a:t>ことで、</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ja-JP" altLang="en-US" sz="8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836" name="テキスト ボックス 2835">
            <a:extLst>
              <a:ext uri="{FF2B5EF4-FFF2-40B4-BE49-F238E27FC236}">
                <a16:creationId xmlns:a16="http://schemas.microsoft.com/office/drawing/2014/main" id="{1E2F0139-87F3-33BA-1A20-F10FC3F1DA8C}"/>
              </a:ext>
            </a:extLst>
          </p:cNvPr>
          <p:cNvSpPr txBox="1"/>
          <p:nvPr/>
        </p:nvSpPr>
        <p:spPr>
          <a:xfrm>
            <a:off x="669034" y="11423499"/>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2837" name="テキスト ボックス 2836">
            <a:extLst>
              <a:ext uri="{FF2B5EF4-FFF2-40B4-BE49-F238E27FC236}">
                <a16:creationId xmlns:a16="http://schemas.microsoft.com/office/drawing/2014/main" id="{824C8A7C-07A9-7DC3-9DE6-201607F7AF74}"/>
              </a:ext>
            </a:extLst>
          </p:cNvPr>
          <p:cNvSpPr txBox="1"/>
          <p:nvPr/>
        </p:nvSpPr>
        <p:spPr>
          <a:xfrm>
            <a:off x="244634" y="13116375"/>
            <a:ext cx="5717764" cy="169277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モニターを搭載することで、試合中でもセンサーからの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データをリアルタイムで分かるようになりました。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また、現場でのデバッグやチューニング作業にも活用でき、開発効率の向上にも寄与しています。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838" name="正方形/長方形 2837">
            <a:extLst>
              <a:ext uri="{FF2B5EF4-FFF2-40B4-BE49-F238E27FC236}">
                <a16:creationId xmlns:a16="http://schemas.microsoft.com/office/drawing/2014/main" id="{841DD560-2E22-3E2F-B613-D36AA3014F9F}"/>
              </a:ext>
            </a:extLst>
          </p:cNvPr>
          <p:cNvSpPr/>
          <p:nvPr/>
        </p:nvSpPr>
        <p:spPr>
          <a:xfrm>
            <a:off x="3738092" y="13266269"/>
            <a:ext cx="1771981" cy="1206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実際の画面</a:t>
            </a:r>
          </a:p>
        </p:txBody>
      </p:sp>
      <p:pic>
        <p:nvPicPr>
          <p:cNvPr id="2839" name="Picture 6">
            <a:extLst>
              <a:ext uri="{FF2B5EF4-FFF2-40B4-BE49-F238E27FC236}">
                <a16:creationId xmlns:a16="http://schemas.microsoft.com/office/drawing/2014/main" id="{CFD572EE-B356-0F74-BF09-557DE49DCDE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05416" y="11007266"/>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2840" name="Picture 8">
            <a:extLst>
              <a:ext uri="{FF2B5EF4-FFF2-40B4-BE49-F238E27FC236}">
                <a16:creationId xmlns:a16="http://schemas.microsoft.com/office/drawing/2014/main" id="{7EC22635-73FC-6E2F-A06F-CDE0E515D22F}"/>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8754" t="17912" r="31785" b="32086"/>
          <a:stretch/>
        </p:blipFill>
        <p:spPr bwMode="auto">
          <a:xfrm>
            <a:off x="4352166" y="9384617"/>
            <a:ext cx="1046906" cy="1179434"/>
          </a:xfrm>
          <a:prstGeom prst="rect">
            <a:avLst/>
          </a:prstGeom>
          <a:noFill/>
          <a:extLst>
            <a:ext uri="{909E8E84-426E-40DD-AFC4-6F175D3DCCD1}">
              <a14:hiddenFill xmlns:a14="http://schemas.microsoft.com/office/drawing/2010/main">
                <a:solidFill>
                  <a:srgbClr val="FFFFFF"/>
                </a:solidFill>
              </a14:hiddenFill>
            </a:ext>
          </a:extLst>
        </p:spPr>
      </p:pic>
      <p:sp>
        <p:nvSpPr>
          <p:cNvPr id="2841" name="正方形/長方形 2840">
            <a:extLst>
              <a:ext uri="{FF2B5EF4-FFF2-40B4-BE49-F238E27FC236}">
                <a16:creationId xmlns:a16="http://schemas.microsoft.com/office/drawing/2014/main" id="{157ED79E-61C9-A973-3EF1-5EB7A014C547}"/>
              </a:ext>
            </a:extLst>
          </p:cNvPr>
          <p:cNvSpPr/>
          <p:nvPr/>
        </p:nvSpPr>
        <p:spPr>
          <a:xfrm>
            <a:off x="400308" y="11029706"/>
            <a:ext cx="1748233" cy="1292227"/>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単独</a:t>
            </a:r>
          </a:p>
        </p:txBody>
      </p:sp>
      <p:sp>
        <p:nvSpPr>
          <p:cNvPr id="2842" name="矢印: 右 2841">
            <a:extLst>
              <a:ext uri="{FF2B5EF4-FFF2-40B4-BE49-F238E27FC236}">
                <a16:creationId xmlns:a16="http://schemas.microsoft.com/office/drawing/2014/main" id="{9071C58E-174E-38D5-4075-301134113297}"/>
              </a:ext>
            </a:extLst>
          </p:cNvPr>
          <p:cNvSpPr/>
          <p:nvPr/>
        </p:nvSpPr>
        <p:spPr>
          <a:xfrm>
            <a:off x="2186415" y="1124091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3" name="テキスト ボックス 2842">
            <a:extLst>
              <a:ext uri="{FF2B5EF4-FFF2-40B4-BE49-F238E27FC236}">
                <a16:creationId xmlns:a16="http://schemas.microsoft.com/office/drawing/2014/main" id="{670AB8FE-698A-5BE4-B6C9-6611490FC75B}"/>
              </a:ext>
            </a:extLst>
          </p:cNvPr>
          <p:cNvSpPr txBox="1"/>
          <p:nvPr/>
        </p:nvSpPr>
        <p:spPr>
          <a:xfrm>
            <a:off x="4200993" y="9337766"/>
            <a:ext cx="1444045" cy="246221"/>
          </a:xfrm>
          <a:prstGeom prst="rect">
            <a:avLst/>
          </a:prstGeom>
          <a:noFill/>
        </p:spPr>
        <p:txBody>
          <a:bodyPr wrap="square" rtlCol="0">
            <a:spAutoFit/>
          </a:bodyPr>
          <a:lstStyle/>
          <a:p>
            <a:r>
              <a:rPr kumimoji="1" lang="en-US" altLang="ja-JP" sz="1000" b="1" dirty="0">
                <a:latin typeface="Bahnschrift SemiCondensed" panose="020B0502040204020203" pitchFamily="34" charset="0"/>
                <a:ea typeface="游ゴシック" panose="020B0400000000000000" pitchFamily="50" charset="-128"/>
              </a:rPr>
              <a:t>Omnidirectional Mirror</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844" name="テキスト ボックス 2843">
            <a:extLst>
              <a:ext uri="{FF2B5EF4-FFF2-40B4-BE49-F238E27FC236}">
                <a16:creationId xmlns:a16="http://schemas.microsoft.com/office/drawing/2014/main" id="{18FDCCF6-07C8-82B1-AF0C-9A8976F5E8C9}"/>
              </a:ext>
            </a:extLst>
          </p:cNvPr>
          <p:cNvSpPr txBox="1"/>
          <p:nvPr/>
        </p:nvSpPr>
        <p:spPr>
          <a:xfrm>
            <a:off x="3239390" y="10806479"/>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845" name="テキスト ボックス 2844">
            <a:extLst>
              <a:ext uri="{FF2B5EF4-FFF2-40B4-BE49-F238E27FC236}">
                <a16:creationId xmlns:a16="http://schemas.microsoft.com/office/drawing/2014/main" id="{DC1A1C14-233D-048F-078C-7B5D705EF6B7}"/>
              </a:ext>
            </a:extLst>
          </p:cNvPr>
          <p:cNvSpPr txBox="1"/>
          <p:nvPr/>
        </p:nvSpPr>
        <p:spPr>
          <a:xfrm>
            <a:off x="805168" y="10852023"/>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846" name="テキスト ボックス 2845">
            <a:extLst>
              <a:ext uri="{FF2B5EF4-FFF2-40B4-BE49-F238E27FC236}">
                <a16:creationId xmlns:a16="http://schemas.microsoft.com/office/drawing/2014/main" id="{FC66F456-6DF9-B6D7-049D-515B1E7B7FDC}"/>
              </a:ext>
            </a:extLst>
          </p:cNvPr>
          <p:cNvSpPr txBox="1"/>
          <p:nvPr/>
        </p:nvSpPr>
        <p:spPr>
          <a:xfrm>
            <a:off x="221494" y="14813793"/>
            <a:ext cx="5494498" cy="212365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個までしか搭載できませんでした。この構成</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では角度の検出は可能でしたが、各センサー間</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の間隔が広いため、検出精度が低く、誤差が生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じるという課題がありました。そこで私たちは、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この問題を解決するために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導入しました。この技術的工夫により、</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赤外線センサー</a:t>
            </a:r>
            <a:r>
              <a:rPr lang="ja-JP" altLang="en-US" sz="800" dirty="0">
                <a:latin typeface="游ゴシック" panose="020B0400000000000000" pitchFamily="50" charset="-128"/>
                <a:ea typeface="游ゴシック" panose="020B0400000000000000" pitchFamily="50" charset="-128"/>
              </a:rPr>
              <a:t>を配置することが可能となりました。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センサーの数が倍増したことで、各センサー間の間隔</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a:p>
            <a:pPr>
              <a:buNone/>
            </a:pPr>
            <a:r>
              <a:rPr lang="ja-JP" altLang="en-US" sz="800" dirty="0">
                <a:latin typeface="游ゴシック" panose="020B0400000000000000" pitchFamily="50" charset="-128"/>
                <a:ea typeface="游ゴシック" panose="020B0400000000000000" pitchFamily="50" charset="-128"/>
              </a:rPr>
              <a:t>マルチプレクサの値はアナログで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err="1">
                <a:latin typeface="游ゴシック" panose="020B0400000000000000" pitchFamily="50" charset="-128"/>
                <a:ea typeface="游ゴシック" panose="020B0400000000000000" pitchFamily="50" charset="-128"/>
              </a:rPr>
              <a:t>SeeeduinoXIAO</a:t>
            </a:r>
            <a:r>
              <a:rPr lang="ja-JP" altLang="en-US" sz="800" dirty="0">
                <a:latin typeface="游ゴシック" panose="020B0400000000000000" pitchFamily="50" charset="-128"/>
                <a:ea typeface="游ゴシック" panose="020B0400000000000000" pitchFamily="50" charset="-128"/>
              </a:rPr>
              <a:t>に送り、処理しています。</a:t>
            </a:r>
            <a:endParaRPr lang="en-US" altLang="ja-JP" sz="800" dirty="0">
              <a:latin typeface="游ゴシック" panose="020B0400000000000000" pitchFamily="50" charset="-128"/>
              <a:ea typeface="游ゴシック" panose="020B0400000000000000" pitchFamily="50" charset="-128"/>
            </a:endParaRPr>
          </a:p>
        </p:txBody>
      </p:sp>
      <p:sp>
        <p:nvSpPr>
          <p:cNvPr id="2847" name="テキスト ボックス 14">
            <a:extLst>
              <a:ext uri="{FF2B5EF4-FFF2-40B4-BE49-F238E27FC236}">
                <a16:creationId xmlns:a16="http://schemas.microsoft.com/office/drawing/2014/main" id="{0F95D693-9A0B-525A-463D-97F6BB6D0B17}"/>
              </a:ext>
            </a:extLst>
          </p:cNvPr>
          <p:cNvSpPr txBox="1"/>
          <p:nvPr/>
        </p:nvSpPr>
        <p:spPr>
          <a:xfrm>
            <a:off x="221494" y="16901762"/>
            <a:ext cx="5471358" cy="3662541"/>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a:lstStyle>
          <a:p>
            <a:pPr>
              <a:buNone/>
            </a:pPr>
            <a:r>
              <a:rPr lang="ja-JP" altLang="en-US" sz="800" dirty="0">
                <a:latin typeface="游ゴシック" panose="020B0400000000000000" pitchFamily="50" charset="-128"/>
                <a:ea typeface="游ゴシック" panose="020B0400000000000000" pitchFamily="50" charset="-128"/>
              </a:rPr>
              <a:t>しかし、センサーの個数を増やすことで誤差はある程度減少したものの、ボールセンサーのアナログ値にブレが見られ、それが検出される角度に影響を与えることがわかりました。</a:t>
            </a:r>
          </a:p>
          <a:p>
            <a:pPr>
              <a:buNone/>
            </a:pPr>
            <a:r>
              <a:rPr lang="ja-JP" altLang="en-US" sz="800" dirty="0">
                <a:latin typeface="游ゴシック" panose="020B0400000000000000" pitchFamily="50" charset="-128"/>
                <a:ea typeface="游ゴシック" panose="020B0400000000000000" pitchFamily="50" charset="-128"/>
              </a:rPr>
              <a:t>そこで、このブレを軽減するために、ボールセンサーのアナログ値に対して</a:t>
            </a:r>
            <a:r>
              <a:rPr lang="ja-JP" altLang="en-US" sz="800" b="1" dirty="0">
                <a:latin typeface="游ゴシック" panose="020B0400000000000000" pitchFamily="50" charset="-128"/>
                <a:ea typeface="游ゴシック" panose="020B0400000000000000" pitchFamily="50" charset="-128"/>
              </a:rPr>
              <a:t>移動平均処理</a:t>
            </a:r>
            <a:r>
              <a:rPr lang="ja-JP" altLang="en-US" sz="800" dirty="0">
                <a:latin typeface="游ゴシック" panose="020B0400000000000000" pitchFamily="50" charset="-128"/>
                <a:ea typeface="游ゴシック" panose="020B0400000000000000" pitchFamily="50" charset="-128"/>
              </a:rPr>
              <a:t>を行うことにしました。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今回は移動平均の</a:t>
            </a:r>
            <a:r>
              <a:rPr lang="ja-JP" altLang="en-US" sz="800" b="1" dirty="0">
                <a:latin typeface="游ゴシック" panose="020B0400000000000000" pitchFamily="50" charset="-128"/>
                <a:ea typeface="游ゴシック" panose="020B0400000000000000" pitchFamily="50" charset="-128"/>
              </a:rPr>
              <a:t>区間数を</a:t>
            </a:r>
            <a:r>
              <a:rPr lang="en-US" altLang="ja-JP" sz="800" b="1" dirty="0">
                <a:latin typeface="游ゴシック" panose="020B0400000000000000" pitchFamily="50" charset="-128"/>
                <a:ea typeface="游ゴシック" panose="020B0400000000000000" pitchFamily="50" charset="-128"/>
              </a:rPr>
              <a:t>10</a:t>
            </a:r>
            <a:r>
              <a:rPr lang="ja-JP" altLang="en-US" sz="800" dirty="0">
                <a:latin typeface="游ゴシック" panose="020B0400000000000000" pitchFamily="50" charset="-128"/>
                <a:ea typeface="游ゴシック" panose="020B0400000000000000" pitchFamily="50" charset="-128"/>
              </a:rPr>
              <a:t>に設定した場合と、</a:t>
            </a:r>
            <a:r>
              <a:rPr lang="ja-JP" altLang="en-US" sz="800" b="1" dirty="0">
                <a:latin typeface="游ゴシック" panose="020B0400000000000000" pitchFamily="50" charset="-128"/>
                <a:ea typeface="游ゴシック" panose="020B0400000000000000" pitchFamily="50" charset="-128"/>
              </a:rPr>
              <a:t>移動平均を使用しない</a:t>
            </a:r>
            <a:r>
              <a:rPr lang="ja-JP" altLang="en-US" sz="800" dirty="0">
                <a:latin typeface="游ゴシック" panose="020B0400000000000000" pitchFamily="50" charset="-128"/>
                <a:ea typeface="游ゴシック" panose="020B0400000000000000" pitchFamily="50" charset="-128"/>
              </a:rPr>
              <a:t>場合で結果を比較しました。</a:t>
            </a:r>
          </a:p>
          <a:p>
            <a:pPr>
              <a:buNone/>
            </a:pPr>
            <a:r>
              <a:rPr lang="ja-JP" altLang="en-US" sz="800" dirty="0">
                <a:latin typeface="游ゴシック" panose="020B0400000000000000" pitchFamily="50" charset="-128"/>
                <a:ea typeface="游ゴシック" panose="020B0400000000000000" pitchFamily="50" charset="-128"/>
              </a:rPr>
              <a:t>検証方法としては、ボールセンサーから一定の速度でボールを遠ざけ、そのアナログ値の変化を観察しました。</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グラフからは、</a:t>
            </a:r>
            <a:r>
              <a:rPr lang="ja-JP" altLang="en-US" sz="800" b="1" dirty="0">
                <a:latin typeface="游ゴシック" panose="020B0400000000000000" pitchFamily="50" charset="-128"/>
                <a:ea typeface="游ゴシック" panose="020B0400000000000000" pitchFamily="50" charset="-128"/>
              </a:rPr>
              <a:t>移動平均を適用することで、値の変動が明らかに滑らかになった</a:t>
            </a:r>
            <a:r>
              <a:rPr lang="ja-JP" altLang="en-US" sz="800" dirty="0">
                <a:latin typeface="游ゴシック" panose="020B0400000000000000" pitchFamily="50" charset="-128"/>
                <a:ea typeface="游ゴシック" panose="020B0400000000000000" pitchFamily="50" charset="-128"/>
              </a:rPr>
              <a:t>ことが確認できました。</a:t>
            </a:r>
          </a:p>
          <a:p>
            <a:r>
              <a:rPr lang="ja-JP" altLang="en-US" sz="800" dirty="0">
                <a:latin typeface="游ゴシック" panose="020B0400000000000000" pitchFamily="50" charset="-128"/>
                <a:ea typeface="游ゴシック" panose="020B0400000000000000" pitchFamily="50" charset="-128"/>
              </a:rPr>
              <a:t>この結果を受けて、現在ではボールセンサーのアナログ値に対して移動平均処理を適用し、より安定した角度検出を実現しています。</a:t>
            </a:r>
          </a:p>
        </p:txBody>
      </p:sp>
      <p:pic>
        <p:nvPicPr>
          <p:cNvPr id="2848" name="図 2847">
            <a:extLst>
              <a:ext uri="{FF2B5EF4-FFF2-40B4-BE49-F238E27FC236}">
                <a16:creationId xmlns:a16="http://schemas.microsoft.com/office/drawing/2014/main" id="{FB6E0887-98AD-2FE8-E214-9BF188EDD731}"/>
              </a:ext>
            </a:extLst>
          </p:cNvPr>
          <p:cNvPicPr>
            <a:picLocks noChangeAspect="1"/>
          </p:cNvPicPr>
          <p:nvPr/>
        </p:nvPicPr>
        <p:blipFill>
          <a:blip r:embed="rId24"/>
          <a:stretch>
            <a:fillRect/>
          </a:stretch>
        </p:blipFill>
        <p:spPr>
          <a:xfrm>
            <a:off x="4538753" y="15342146"/>
            <a:ext cx="1043402" cy="1049370"/>
          </a:xfrm>
          <a:prstGeom prst="flowChartConnector">
            <a:avLst/>
          </a:prstGeom>
        </p:spPr>
      </p:pic>
      <p:pic>
        <p:nvPicPr>
          <p:cNvPr id="2849" name="図 2848">
            <a:extLst>
              <a:ext uri="{FF2B5EF4-FFF2-40B4-BE49-F238E27FC236}">
                <a16:creationId xmlns:a16="http://schemas.microsoft.com/office/drawing/2014/main" id="{AA775112-995F-B30E-A2B2-753C9CFD22BD}"/>
              </a:ext>
            </a:extLst>
          </p:cNvPr>
          <p:cNvPicPr>
            <a:picLocks noChangeAspect="1"/>
          </p:cNvPicPr>
          <p:nvPr/>
        </p:nvPicPr>
        <p:blipFill>
          <a:blip r:embed="rId25"/>
          <a:srcRect l="13182" t="7949" r="13024" b="7378"/>
          <a:stretch/>
        </p:blipFill>
        <p:spPr>
          <a:xfrm>
            <a:off x="2835031" y="15342146"/>
            <a:ext cx="1051939" cy="1049370"/>
          </a:xfrm>
          <a:prstGeom prst="flowChartConnector">
            <a:avLst/>
          </a:prstGeom>
        </p:spPr>
      </p:pic>
      <p:pic>
        <p:nvPicPr>
          <p:cNvPr id="2853" name="図 2852">
            <a:extLst>
              <a:ext uri="{FF2B5EF4-FFF2-40B4-BE49-F238E27FC236}">
                <a16:creationId xmlns:a16="http://schemas.microsoft.com/office/drawing/2014/main" id="{3BA1D634-3343-4C48-7B45-E2034B635FB9}"/>
              </a:ext>
            </a:extLst>
          </p:cNvPr>
          <p:cNvPicPr>
            <a:picLocks noChangeAspect="1"/>
          </p:cNvPicPr>
          <p:nvPr/>
        </p:nvPicPr>
        <p:blipFill>
          <a:blip r:embed="rId26"/>
          <a:stretch>
            <a:fillRect/>
          </a:stretch>
        </p:blipFill>
        <p:spPr>
          <a:xfrm>
            <a:off x="395596" y="17767493"/>
            <a:ext cx="4990981" cy="2171491"/>
          </a:xfrm>
          <a:prstGeom prst="rect">
            <a:avLst/>
          </a:prstGeom>
        </p:spPr>
      </p:pic>
      <p:sp>
        <p:nvSpPr>
          <p:cNvPr id="2861" name="テキスト ボックス 2860">
            <a:extLst>
              <a:ext uri="{FF2B5EF4-FFF2-40B4-BE49-F238E27FC236}">
                <a16:creationId xmlns:a16="http://schemas.microsoft.com/office/drawing/2014/main" id="{E7A03FD7-0975-2451-1D81-2E74D5464A89}"/>
              </a:ext>
            </a:extLst>
          </p:cNvPr>
          <p:cNvSpPr txBox="1"/>
          <p:nvPr/>
        </p:nvSpPr>
        <p:spPr>
          <a:xfrm>
            <a:off x="4213577" y="15098290"/>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2862" name="テキスト ボックス 2861">
            <a:extLst>
              <a:ext uri="{FF2B5EF4-FFF2-40B4-BE49-F238E27FC236}">
                <a16:creationId xmlns:a16="http://schemas.microsoft.com/office/drawing/2014/main" id="{022FC915-CC99-C223-3BA1-DF479BF5629F}"/>
              </a:ext>
            </a:extLst>
          </p:cNvPr>
          <p:cNvSpPr txBox="1"/>
          <p:nvPr/>
        </p:nvSpPr>
        <p:spPr>
          <a:xfrm>
            <a:off x="2564850" y="15097100"/>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2866" name="矢印: 右 2865">
            <a:extLst>
              <a:ext uri="{FF2B5EF4-FFF2-40B4-BE49-F238E27FC236}">
                <a16:creationId xmlns:a16="http://schemas.microsoft.com/office/drawing/2014/main" id="{EB00D474-EC76-0681-F2F4-CB9D115325D3}"/>
              </a:ext>
            </a:extLst>
          </p:cNvPr>
          <p:cNvSpPr/>
          <p:nvPr/>
        </p:nvSpPr>
        <p:spPr>
          <a:xfrm>
            <a:off x="4062015" y="15548852"/>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7" name="テキスト ボックス 2866">
            <a:extLst>
              <a:ext uri="{FF2B5EF4-FFF2-40B4-BE49-F238E27FC236}">
                <a16:creationId xmlns:a16="http://schemas.microsoft.com/office/drawing/2014/main" id="{271A9EB4-2DCE-809B-C016-1231555592FE}"/>
              </a:ext>
            </a:extLst>
          </p:cNvPr>
          <p:cNvSpPr txBox="1"/>
          <p:nvPr/>
        </p:nvSpPr>
        <p:spPr>
          <a:xfrm>
            <a:off x="2063478" y="17558263"/>
            <a:ext cx="1205359"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移動平均のグラフ</a:t>
            </a:r>
          </a:p>
        </p:txBody>
      </p:sp>
      <p:sp>
        <p:nvSpPr>
          <p:cNvPr id="2868" name="正方形/長方形 2867">
            <a:extLst>
              <a:ext uri="{FF2B5EF4-FFF2-40B4-BE49-F238E27FC236}">
                <a16:creationId xmlns:a16="http://schemas.microsoft.com/office/drawing/2014/main" id="{7ACD1D23-ACE7-7F97-56DB-2D8780D70469}"/>
              </a:ext>
            </a:extLst>
          </p:cNvPr>
          <p:cNvSpPr/>
          <p:nvPr/>
        </p:nvSpPr>
        <p:spPr>
          <a:xfrm rot="18701145">
            <a:off x="5941646" y="17086841"/>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9" name="テキスト ボックス 2868">
            <a:extLst>
              <a:ext uri="{FF2B5EF4-FFF2-40B4-BE49-F238E27FC236}">
                <a16:creationId xmlns:a16="http://schemas.microsoft.com/office/drawing/2014/main" id="{1EB308F1-FFB7-6D90-8A3C-FF9C1CACAD6D}"/>
              </a:ext>
            </a:extLst>
          </p:cNvPr>
          <p:cNvSpPr txBox="1"/>
          <p:nvPr/>
        </p:nvSpPr>
        <p:spPr>
          <a:xfrm>
            <a:off x="12202124" y="16774725"/>
            <a:ext cx="3592443" cy="212365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07</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Ball Capture Zone</a:t>
            </a:r>
            <a:r>
              <a:rPr kumimoji="1" lang="ja-JP" altLang="en-US" sz="1400" b="1" u="sng"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今シーズン、私たちのロボットには新たにキッカーが搭載されました。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キッカーには（</a:t>
            </a:r>
            <a:r>
              <a:rPr kumimoji="1" lang="en-US" altLang="ja-JP" sz="800" dirty="0">
                <a:solidFill>
                  <a:schemeClr val="tx1"/>
                </a:solidFill>
                <a:latin typeface="Bahnschrift SemiCondensed" panose="020B0502040204020203" pitchFamily="34" charset="0"/>
              </a:rPr>
              <a:t>CB1037</a:t>
            </a:r>
            <a:r>
              <a:rPr kumimoji="1" lang="ja-JP" altLang="en-US" sz="800" dirty="0">
                <a:solidFill>
                  <a:schemeClr val="tx1"/>
                </a:solidFill>
                <a:latin typeface="Bahnschrift SemiCondensed" panose="020B0502040204020203" pitchFamily="34" charset="0"/>
              </a:rPr>
              <a:t>）１つ搭載しています。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このキッカーの性能を最大限に引き出すために、私たちはボールに</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することです。このため、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これにより、ボールがキックされる際の摩擦や衝撃を最小限に抑え、</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ボールを確実に捕えることができるようになりました。この設計変更は、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キックの成功率を大きく向上させることを目指したもので、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従来の捕捉力の問題を解決し、ロボットの精度を大幅に改善しました。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ボール捕捉ゾーンの形状を最適化することで、キックの力がボールに</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しっかりと伝わり、より正確な角度でボールを飛ばすことが可能となり、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試合での安定したパフォーマンスに貢献しています。</a:t>
            </a:r>
          </a:p>
        </p:txBody>
      </p:sp>
      <p:sp>
        <p:nvSpPr>
          <p:cNvPr id="2870" name="テキスト ボックス 2869">
            <a:extLst>
              <a:ext uri="{FF2B5EF4-FFF2-40B4-BE49-F238E27FC236}">
                <a16:creationId xmlns:a16="http://schemas.microsoft.com/office/drawing/2014/main" id="{403EE8C7-B30E-497A-AC3E-6099EDD82AFE}"/>
              </a:ext>
            </a:extLst>
          </p:cNvPr>
          <p:cNvSpPr txBox="1"/>
          <p:nvPr/>
        </p:nvSpPr>
        <p:spPr>
          <a:xfrm>
            <a:off x="12247040" y="9444468"/>
            <a:ext cx="4147735" cy="2246769"/>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Motor &amp; </a:t>
            </a:r>
            <a:r>
              <a:rPr kumimoji="1" lang="en-US" altLang="ja-JP" sz="1400" b="1" u="sng" dirty="0" err="1">
                <a:latin typeface="Bahnschrift SemiCondensed" panose="020B0502040204020203" pitchFamily="34" charset="0"/>
                <a:ea typeface="Cascadia Code" panose="020B0609020000020004" pitchFamily="49" charset="0"/>
                <a:cs typeface="Cascadia Code" panose="020B0609020000020004" pitchFamily="49" charset="0"/>
              </a:rPr>
              <a:t>Omuni</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 Wheel</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endParaRPr kumimoji="1" lang="en-US" altLang="ja-JP" sz="1400" b="1" u="sng" dirty="0">
              <a:solidFill>
                <a:schemeClr val="tx1"/>
              </a:solidFill>
              <a:latin typeface="Bahnschrift SemiCondensed" panose="020B0502040204020203" pitchFamily="34" charset="0"/>
              <a:cs typeface="Cascadia Code" panose="020B0609020000020004" pitchFamily="49"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駆動システムにおいて複数の重要な改良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を実現しています（詳細は右上「</a:t>
            </a:r>
            <a:r>
              <a:rPr lang="en-US" altLang="ja-JP" sz="800" dirty="0">
                <a:latin typeface="游ゴシック" panose="020B0400000000000000" pitchFamily="50" charset="-128"/>
                <a:ea typeface="游ゴシック" panose="020B0400000000000000" pitchFamily="50" charset="-128"/>
              </a:rPr>
              <a:t>Acceleration</a:t>
            </a:r>
            <a:r>
              <a:rPr lang="ja-JP" altLang="en-US" sz="800" dirty="0">
                <a:latin typeface="游ゴシック" panose="020B0400000000000000" pitchFamily="50" charset="-128"/>
                <a:ea typeface="游ゴシック" panose="020B0400000000000000" pitchFamily="50" charset="-128"/>
              </a:rPr>
              <a:t>」グラフを参照）。</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ロボットの走行安定性と制御性を向上させるため、オムニホイールの構造にも改良を加えました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されました。これに</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が可能となりました。またオムニホイールの内側は３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プリンターで製作した部品、外側はジェラルミンを組み合わせた構成になっています。これにより量産しやすく、壊れない設計にすることが可能になりました。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た。</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層オムニホイールを採用したことで、ロボットは</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を維持できるようになりました。狭いスペースでの動作や、俊敏な反応が必要な競技環境においても、その性能を十分に発揮します。</a:t>
            </a:r>
          </a:p>
          <a:p>
            <a:r>
              <a:rPr lang="ja-JP" altLang="en-US" sz="800" dirty="0">
                <a:latin typeface="游ゴシック" panose="020B0400000000000000" pitchFamily="50" charset="-128"/>
                <a:ea typeface="游ゴシック" panose="020B0400000000000000" pitchFamily="50" charset="-128"/>
              </a:rPr>
              <a:t>これらの改良により、今シーズンのロボットは、</a:t>
            </a:r>
            <a:r>
              <a:rPr lang="ja-JP" altLang="en-US" sz="800" b="1" dirty="0">
                <a:latin typeface="游ゴシック" panose="020B0400000000000000" pitchFamily="50" charset="-128"/>
                <a:ea typeface="游ゴシック" panose="020B0400000000000000" pitchFamily="50" charset="-128"/>
              </a:rPr>
              <a:t>高精度な動きと即応性を兼ね備えた柔軟かつ安定したパフォーマンス</a:t>
            </a:r>
            <a:r>
              <a:rPr lang="ja-JP" altLang="en-US" sz="800" dirty="0">
                <a:latin typeface="游ゴシック" panose="020B0400000000000000" pitchFamily="50" charset="-128"/>
                <a:ea typeface="游ゴシック" panose="020B0400000000000000" pitchFamily="50" charset="-128"/>
              </a:rPr>
              <a:t>を提供できる設計となっています。</a:t>
            </a:r>
          </a:p>
        </p:txBody>
      </p:sp>
      <p:sp>
        <p:nvSpPr>
          <p:cNvPr id="2871" name="テキスト ボックス 2870">
            <a:extLst>
              <a:ext uri="{FF2B5EF4-FFF2-40B4-BE49-F238E27FC236}">
                <a16:creationId xmlns:a16="http://schemas.microsoft.com/office/drawing/2014/main" id="{B7ED871D-AA7D-3F36-8524-09CA1062A296}"/>
              </a:ext>
            </a:extLst>
          </p:cNvPr>
          <p:cNvSpPr txBox="1"/>
          <p:nvPr/>
        </p:nvSpPr>
        <p:spPr>
          <a:xfrm>
            <a:off x="12213241" y="11859071"/>
            <a:ext cx="5868411" cy="298543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06</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Line Sensor  </a:t>
            </a:r>
          </a:p>
          <a:p>
            <a:pPr>
              <a:buNone/>
            </a:pPr>
            <a:r>
              <a:rPr lang="ja-JP" altLang="en-US" sz="800" dirty="0"/>
              <a:t>今シーズンのロボットには、</a:t>
            </a:r>
            <a:r>
              <a:rPr lang="ja-JP" altLang="en-US" sz="800" b="1" dirty="0"/>
              <a:t>エンジェルライン</a:t>
            </a:r>
            <a:r>
              <a:rPr lang="ja-JP" altLang="en-US" sz="800" dirty="0"/>
              <a:t>と</a:t>
            </a:r>
            <a:r>
              <a:rPr lang="ja-JP" altLang="en-US" sz="800" b="1" dirty="0"/>
              <a:t>サイドライン</a:t>
            </a:r>
            <a:r>
              <a:rPr lang="ja-JP" altLang="en-US" sz="800" dirty="0"/>
              <a:t>を活用した、</a:t>
            </a:r>
            <a:endParaRPr lang="en-US" altLang="ja-JP" sz="800" dirty="0"/>
          </a:p>
          <a:p>
            <a:pPr>
              <a:buNone/>
            </a:pPr>
            <a:r>
              <a:rPr lang="ja-JP" altLang="en-US" sz="800" dirty="0"/>
              <a:t>より高度なライン検知システムが搭載されています。これは、</a:t>
            </a:r>
            <a:endParaRPr lang="en-US" altLang="ja-JP" sz="800" dirty="0"/>
          </a:p>
          <a:p>
            <a:pPr>
              <a:buNone/>
            </a:pPr>
            <a:r>
              <a:rPr lang="ja-JP" altLang="en-US" sz="800" dirty="0"/>
              <a:t>前回大会からの大きな進化の一つです。まず、</a:t>
            </a:r>
            <a:r>
              <a:rPr lang="ja-JP" altLang="en-US" sz="800" b="1" dirty="0"/>
              <a:t>ラインセンサー</a:t>
            </a:r>
            <a:r>
              <a:rPr lang="ja-JP" altLang="en-US" sz="800" dirty="0"/>
              <a:t>には、前回よりも多くの</a:t>
            </a:r>
            <a:endParaRPr lang="en-US" altLang="ja-JP" sz="800" dirty="0"/>
          </a:p>
          <a:p>
            <a:pPr>
              <a:buNone/>
            </a:pPr>
            <a:r>
              <a:rPr lang="en-US" altLang="ja-JP" sz="800" dirty="0"/>
              <a:t>LED</a:t>
            </a:r>
            <a:r>
              <a:rPr lang="ja-JP" altLang="en-US" sz="800" dirty="0"/>
              <a:t>を搭載しました。これにより、ロボットの上下左右、広範囲にわたってラインを正確に</a:t>
            </a:r>
            <a:endParaRPr lang="en-US" altLang="ja-JP" sz="800" dirty="0"/>
          </a:p>
          <a:p>
            <a:pPr>
              <a:buNone/>
            </a:pPr>
            <a:r>
              <a:rPr lang="ja-JP" altLang="en-US" sz="800" dirty="0"/>
              <a:t>検知することが可能となりました。</a:t>
            </a:r>
          </a:p>
          <a:p>
            <a:pPr>
              <a:buNone/>
            </a:pPr>
            <a:r>
              <a:rPr lang="ja-JP" altLang="en-US" sz="800" b="1" dirty="0"/>
              <a:t>エンジェルライン</a:t>
            </a:r>
            <a:r>
              <a:rPr lang="ja-JP" altLang="en-US" sz="800" dirty="0"/>
              <a:t>には、それぞれに</a:t>
            </a:r>
            <a:r>
              <a:rPr lang="ja-JP" altLang="en-US" sz="800" b="1" dirty="0"/>
              <a:t>可変抵抗</a:t>
            </a:r>
            <a:r>
              <a:rPr lang="ja-JP" altLang="en-US" sz="800" dirty="0"/>
              <a:t>が搭載されており、センサーの感度を細かく</a:t>
            </a:r>
            <a:endParaRPr lang="en-US" altLang="ja-JP" sz="800" dirty="0"/>
          </a:p>
          <a:p>
            <a:pPr>
              <a:buNone/>
            </a:pPr>
            <a:r>
              <a:rPr lang="ja-JP" altLang="en-US" sz="800" dirty="0"/>
              <a:t>調整することができます。この機能により、状況に応じた最適な反応が得られるようになり、</a:t>
            </a:r>
            <a:endParaRPr lang="en-US" altLang="ja-JP" sz="800" dirty="0"/>
          </a:p>
          <a:p>
            <a:pPr>
              <a:buNone/>
            </a:pPr>
            <a:r>
              <a:rPr lang="ja-JP" altLang="en-US" sz="800" dirty="0"/>
              <a:t>実際の競技中でも高い柔軟性と精度が確保されています。</a:t>
            </a:r>
          </a:p>
          <a:p>
            <a:pPr>
              <a:buNone/>
            </a:pPr>
            <a:r>
              <a:rPr lang="ja-JP" altLang="en-US" sz="800" dirty="0"/>
              <a:t>また、センサーの読み取りには</a:t>
            </a:r>
            <a:r>
              <a:rPr lang="en-US" altLang="ja-JP" sz="800" b="1" dirty="0" err="1"/>
              <a:t>Seeduino</a:t>
            </a:r>
            <a:r>
              <a:rPr lang="en-US" altLang="ja-JP" sz="800" b="1" dirty="0"/>
              <a:t> XIAO</a:t>
            </a:r>
            <a:r>
              <a:rPr lang="ja-JP" altLang="en-US" sz="800" dirty="0"/>
              <a:t>を使用していますが、ポート数の制限があるため、</a:t>
            </a:r>
            <a:endParaRPr lang="en-US" altLang="ja-JP" sz="800" dirty="0"/>
          </a:p>
          <a:p>
            <a:pPr>
              <a:buNone/>
            </a:pPr>
            <a:r>
              <a:rPr lang="ja-JP" altLang="en-US" sz="800" dirty="0"/>
              <a:t>当初は搭載可能なフォトトランジスターの数に限りがありました。そこで、</a:t>
            </a:r>
            <a:r>
              <a:rPr lang="ja-JP" altLang="en-US" sz="800" b="1" dirty="0"/>
              <a:t>マルチプレクサ</a:t>
            </a:r>
            <a:r>
              <a:rPr lang="ja-JP" altLang="en-US" sz="800" dirty="0"/>
              <a:t>を</a:t>
            </a:r>
            <a:endParaRPr lang="en-US" altLang="ja-JP" sz="800" dirty="0"/>
          </a:p>
          <a:p>
            <a:pPr>
              <a:buNone/>
            </a:pPr>
            <a:r>
              <a:rPr lang="ja-JP" altLang="en-US" sz="800" dirty="0"/>
              <a:t>導入することで、搭載数の増加に成功しました。</a:t>
            </a:r>
          </a:p>
          <a:p>
            <a:pPr>
              <a:buNone/>
            </a:pPr>
            <a:r>
              <a:rPr lang="ja-JP" altLang="en-US" sz="800" dirty="0"/>
              <a:t>このセンサーシステムは、特に</a:t>
            </a:r>
            <a:r>
              <a:rPr lang="ja-JP" altLang="en-US" sz="800" b="1" dirty="0"/>
              <a:t>ゴールキーパー機</a:t>
            </a:r>
            <a:r>
              <a:rPr lang="ja-JP" altLang="en-US" sz="800" dirty="0"/>
              <a:t>において効果を発揮しています。白線上を正確に追跡することが可能となり、プレー中も常に安定した動作が保たれます。特筆すべき点は、広範囲を検知できるこのシステムが、ロボットの</a:t>
            </a:r>
            <a:r>
              <a:rPr lang="ja-JP" altLang="en-US" sz="800" b="1" dirty="0"/>
              <a:t>動作精度と走行安定性を大幅に向上させている</a:t>
            </a:r>
            <a:r>
              <a:rPr lang="ja-JP" altLang="en-US" sz="800" dirty="0"/>
              <a:t>ことです。</a:t>
            </a:r>
          </a:p>
          <a:p>
            <a:pPr>
              <a:buNone/>
            </a:pPr>
            <a:r>
              <a:rPr lang="ja-JP" altLang="en-US" sz="800" dirty="0"/>
              <a:t>エンジェルラインは、コースの</a:t>
            </a:r>
            <a:r>
              <a:rPr lang="ja-JP" altLang="en-US" sz="800" b="1" dirty="0"/>
              <a:t>進行方向</a:t>
            </a:r>
            <a:r>
              <a:rPr lang="ja-JP" altLang="en-US" sz="800" dirty="0"/>
              <a:t>を判断する重要な役割を果たしています。これを確実に検知することで、ロボットは常に正しい軌道を維持することができます。一方で、</a:t>
            </a:r>
            <a:r>
              <a:rPr lang="ja-JP" altLang="en-US" sz="800" b="1" dirty="0"/>
              <a:t>サイドライン</a:t>
            </a:r>
            <a:r>
              <a:rPr lang="ja-JP" altLang="en-US" sz="800" dirty="0"/>
              <a:t>は、ロボットがコースから逸脱しないよう補正するための基準として機能しており、走行中の微調整をリアルタイムで可能にしています。</a:t>
            </a:r>
          </a:p>
          <a:p>
            <a:pPr>
              <a:buNone/>
            </a:pPr>
            <a:r>
              <a:rPr lang="ja-JP" altLang="en-US" sz="800" dirty="0"/>
              <a:t>さらに、</a:t>
            </a:r>
            <a:r>
              <a:rPr lang="ja-JP" altLang="en-US" sz="800" b="1" dirty="0"/>
              <a:t>アタッカー機</a:t>
            </a:r>
            <a:r>
              <a:rPr lang="ja-JP" altLang="en-US" sz="800" dirty="0"/>
              <a:t>ではセンサーの配置を見直すことで、ロボット下部に存在していた「反応しない死角」を削減することに成功しました。これにより、全体のライン検知精度がさらに向上し、動作の一貫性と正確性も高まりました。</a:t>
            </a:r>
          </a:p>
          <a:p>
            <a:r>
              <a:rPr lang="ja-JP" altLang="en-US" sz="800" dirty="0"/>
              <a:t>加えて、これまで使用していた</a:t>
            </a:r>
            <a:r>
              <a:rPr lang="ja-JP" altLang="en-US" sz="800" b="1" dirty="0"/>
              <a:t>光変調フォト</a:t>
            </a:r>
            <a:r>
              <a:rPr lang="en-US" altLang="ja-JP" sz="800" b="1" dirty="0"/>
              <a:t>IC</a:t>
            </a:r>
            <a:r>
              <a:rPr lang="ja-JP" altLang="en-US" sz="800" dirty="0"/>
              <a:t>を、今シーズンからは</a:t>
            </a:r>
            <a:r>
              <a:rPr lang="ja-JP" altLang="en-US" sz="800" b="1" dirty="0"/>
              <a:t>フォトトランジスター</a:t>
            </a:r>
            <a:r>
              <a:rPr lang="ja-JP" altLang="en-US" sz="800" dirty="0"/>
              <a:t>に切り替えることで、性能を維持しつつ</a:t>
            </a:r>
            <a:r>
              <a:rPr lang="ja-JP" altLang="en-US" sz="800" b="1" dirty="0"/>
              <a:t>大幅なコスト削減</a:t>
            </a:r>
            <a:r>
              <a:rPr lang="ja-JP" altLang="en-US" sz="800" dirty="0"/>
              <a:t>も実現しています。</a:t>
            </a:r>
          </a:p>
        </p:txBody>
      </p:sp>
      <p:pic>
        <p:nvPicPr>
          <p:cNvPr id="2872" name="Picture 4">
            <a:extLst>
              <a:ext uri="{FF2B5EF4-FFF2-40B4-BE49-F238E27FC236}">
                <a16:creationId xmlns:a16="http://schemas.microsoft.com/office/drawing/2014/main" id="{5A0A5A02-362C-7921-4D82-BF955981C7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8741" y="3615111"/>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2873" name="テキスト ボックス 2872">
            <a:extLst>
              <a:ext uri="{FF2B5EF4-FFF2-40B4-BE49-F238E27FC236}">
                <a16:creationId xmlns:a16="http://schemas.microsoft.com/office/drawing/2014/main" id="{8EB3EF86-354C-D1E1-C609-AA281AA25C6A}"/>
              </a:ext>
            </a:extLst>
          </p:cNvPr>
          <p:cNvSpPr txBox="1"/>
          <p:nvPr/>
        </p:nvSpPr>
        <p:spPr>
          <a:xfrm>
            <a:off x="7936521" y="3626011"/>
            <a:ext cx="1514517" cy="369332"/>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游ゴシック" panose="020B0400000000000000" pitchFamily="50" charset="-128"/>
                <a:ea typeface="游ゴシック" panose="020B0400000000000000" pitchFamily="50" charset="-128"/>
              </a:rPr>
              <a:t>KiCad</a:t>
            </a:r>
            <a:endParaRPr lang="en-US" altLang="ja-JP" sz="900" b="1"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回路制作に使用しています</a:t>
            </a:r>
            <a:endParaRPr lang="en-US" altLang="ja-JP" sz="800" dirty="0">
              <a:latin typeface="游ゴシック" panose="020B0400000000000000" pitchFamily="50" charset="-128"/>
              <a:ea typeface="游ゴシック" panose="020B0400000000000000" pitchFamily="50" charset="-128"/>
            </a:endParaRPr>
          </a:p>
        </p:txBody>
      </p:sp>
      <p:sp>
        <p:nvSpPr>
          <p:cNvPr id="2874" name="テキスト ボックス 2873">
            <a:extLst>
              <a:ext uri="{FF2B5EF4-FFF2-40B4-BE49-F238E27FC236}">
                <a16:creationId xmlns:a16="http://schemas.microsoft.com/office/drawing/2014/main" id="{9370325C-EC1A-F0D6-0334-583B3739FDF1}"/>
              </a:ext>
            </a:extLst>
          </p:cNvPr>
          <p:cNvSpPr txBox="1"/>
          <p:nvPr/>
        </p:nvSpPr>
        <p:spPr>
          <a:xfrm>
            <a:off x="7756876" y="2728015"/>
            <a:ext cx="3153037" cy="215444"/>
          </a:xfrm>
          <a:prstGeom prst="rect">
            <a:avLst/>
          </a:prstGeom>
          <a:noFill/>
        </p:spPr>
        <p:txBody>
          <a:bodyPr wrap="square" rtlCol="0">
            <a:spAutoFit/>
          </a:bodyPr>
          <a:lstStyle/>
          <a:p>
            <a:r>
              <a:rPr lang="ja-JP" altLang="en-US" sz="800" dirty="0">
                <a:solidFill>
                  <a:schemeClr val="tx1"/>
                </a:solidFill>
                <a:latin typeface="游ゴシック" panose="020B0400000000000000" pitchFamily="50" charset="-128"/>
                <a:ea typeface="游ゴシック" panose="020B0400000000000000" pitchFamily="50" charset="-128"/>
              </a:rPr>
              <a:t>私たちのチームでは、主に下のソフトを使っています。</a:t>
            </a:r>
            <a:endParaRPr kumimoji="1" lang="en-US" altLang="ja-JP" sz="1000" dirty="0"/>
          </a:p>
        </p:txBody>
      </p:sp>
      <p:pic>
        <p:nvPicPr>
          <p:cNvPr id="2875" name="Google Shape;182;p13">
            <a:extLst>
              <a:ext uri="{FF2B5EF4-FFF2-40B4-BE49-F238E27FC236}">
                <a16:creationId xmlns:a16="http://schemas.microsoft.com/office/drawing/2014/main" id="{0B61F785-3D00-525F-35B7-CE560BDB07CE}"/>
              </a:ext>
            </a:extLst>
          </p:cNvPr>
          <p:cNvPicPr preferRelativeResize="0"/>
          <p:nvPr/>
        </p:nvPicPr>
        <p:blipFill rotWithShape="1">
          <a:blip r:embed="rId6">
            <a:alphaModFix/>
          </a:blip>
          <a:srcRect/>
          <a:stretch/>
        </p:blipFill>
        <p:spPr>
          <a:xfrm>
            <a:off x="7453491" y="3566204"/>
            <a:ext cx="606770" cy="597688"/>
          </a:xfrm>
          <a:prstGeom prst="rect">
            <a:avLst/>
          </a:prstGeom>
          <a:noFill/>
          <a:ln>
            <a:noFill/>
          </a:ln>
        </p:spPr>
      </p:pic>
      <p:pic>
        <p:nvPicPr>
          <p:cNvPr id="2876" name="Google Shape;290;p13">
            <a:extLst>
              <a:ext uri="{FF2B5EF4-FFF2-40B4-BE49-F238E27FC236}">
                <a16:creationId xmlns:a16="http://schemas.microsoft.com/office/drawing/2014/main" id="{18C3595B-AF43-AEBF-EE08-8AF9ED38C6DD}"/>
              </a:ext>
            </a:extLst>
          </p:cNvPr>
          <p:cNvPicPr preferRelativeResize="0"/>
          <p:nvPr/>
        </p:nvPicPr>
        <p:blipFill rotWithShape="1">
          <a:blip r:embed="rId7">
            <a:alphaModFix/>
          </a:blip>
          <a:srcRect/>
          <a:stretch/>
        </p:blipFill>
        <p:spPr>
          <a:xfrm>
            <a:off x="9760566" y="3132765"/>
            <a:ext cx="444086" cy="447827"/>
          </a:xfrm>
          <a:prstGeom prst="rect">
            <a:avLst/>
          </a:prstGeom>
          <a:noFill/>
          <a:ln>
            <a:noFill/>
          </a:ln>
        </p:spPr>
      </p:pic>
      <p:pic>
        <p:nvPicPr>
          <p:cNvPr id="2877" name="Picture 3" descr="OpenMV · GitHub">
            <a:extLst>
              <a:ext uri="{FF2B5EF4-FFF2-40B4-BE49-F238E27FC236}">
                <a16:creationId xmlns:a16="http://schemas.microsoft.com/office/drawing/2014/main" id="{42321C19-C1E3-2A26-D9A2-4EF195A5C2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9093" y="3624964"/>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15" descr="Github 接続/システム障害発生？サービス中断などの問題をリアルタイムでお知らせ | Downdetector">
            <a:extLst>
              <a:ext uri="{FF2B5EF4-FFF2-40B4-BE49-F238E27FC236}">
                <a16:creationId xmlns:a16="http://schemas.microsoft.com/office/drawing/2014/main" id="{BC755C15-80F3-D790-1560-87BBB3F46F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85771" y="3136600"/>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57" name="テキスト ボックス 256">
            <a:extLst>
              <a:ext uri="{FF2B5EF4-FFF2-40B4-BE49-F238E27FC236}">
                <a16:creationId xmlns:a16="http://schemas.microsoft.com/office/drawing/2014/main" id="{B4CFAC9A-C4D4-AD13-3565-FE554736C4B1}"/>
              </a:ext>
            </a:extLst>
          </p:cNvPr>
          <p:cNvSpPr txBox="1"/>
          <p:nvPr/>
        </p:nvSpPr>
        <p:spPr>
          <a:xfrm>
            <a:off x="7315413" y="2636260"/>
            <a:ext cx="924187" cy="369332"/>
          </a:xfrm>
          <a:prstGeom prst="rect">
            <a:avLst/>
          </a:prstGeom>
          <a:noFill/>
        </p:spPr>
        <p:txBody>
          <a:bodyPr wrap="square" rtlCol="0">
            <a:spAutoFit/>
          </a:bodyPr>
          <a:lstStyle/>
          <a:p>
            <a:r>
              <a:rPr kumimoji="1" lang="en-US" altLang="ja-JP" sz="1800" b="1" dirty="0">
                <a:latin typeface="Bahnschrift SemiCondensed" panose="020B0502040204020203" pitchFamily="34" charset="0"/>
              </a:rPr>
              <a:t>Tool</a:t>
            </a:r>
          </a:p>
        </p:txBody>
      </p:sp>
      <p:sp>
        <p:nvSpPr>
          <p:cNvPr id="258" name="テキスト ボックス 124">
            <a:extLst>
              <a:ext uri="{FF2B5EF4-FFF2-40B4-BE49-F238E27FC236}">
                <a16:creationId xmlns:a16="http://schemas.microsoft.com/office/drawing/2014/main" id="{34021C06-93EA-6BAA-E595-3AA25BBF5490}"/>
              </a:ext>
            </a:extLst>
          </p:cNvPr>
          <p:cNvSpPr txBox="1"/>
          <p:nvPr/>
        </p:nvSpPr>
        <p:spPr>
          <a:xfrm>
            <a:off x="14104195" y="2923265"/>
            <a:ext cx="544162" cy="92333"/>
          </a:xfrm>
          <a:prstGeom prst="rect">
            <a:avLst/>
          </a:prstGeom>
          <a:noFill/>
        </p:spPr>
        <p:txBody>
          <a:bodyPr wrap="square" lIns="0" tIns="0" rIns="0" bIns="0" rtlCol="0">
            <a:spAutoFit/>
          </a:bodyP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9pPr>
          </a:lstStyle>
          <a:p>
            <a:r>
              <a:rPr lang="ja-JP" altLang="en-US" sz="600" b="1" dirty="0">
                <a:solidFill>
                  <a:schemeClr val="bg1"/>
                </a:solidFill>
                <a:latin typeface="游ゴシック" panose="020B0400000000000000" pitchFamily="50" charset="-128"/>
                <a:ea typeface="游ゴシック" panose="020B0400000000000000" pitchFamily="50" charset="-128"/>
              </a:rPr>
              <a:t>１年目（前半）</a:t>
            </a:r>
            <a:endParaRPr lang="en-US" altLang="ja-JP" sz="600" b="1" dirty="0">
              <a:solidFill>
                <a:schemeClr val="bg1"/>
              </a:solidFill>
              <a:latin typeface="游ゴシック" panose="020B0400000000000000" pitchFamily="50" charset="-128"/>
              <a:ea typeface="游ゴシック" panose="020B0400000000000000" pitchFamily="50" charset="-128"/>
            </a:endParaRPr>
          </a:p>
        </p:txBody>
      </p:sp>
      <p:sp>
        <p:nvSpPr>
          <p:cNvPr id="259" name="テキスト ボックス 258">
            <a:extLst>
              <a:ext uri="{FF2B5EF4-FFF2-40B4-BE49-F238E27FC236}">
                <a16:creationId xmlns:a16="http://schemas.microsoft.com/office/drawing/2014/main" id="{623A18D3-29E1-4AB9-A161-BF598FF4137F}"/>
              </a:ext>
            </a:extLst>
          </p:cNvPr>
          <p:cNvSpPr txBox="1"/>
          <p:nvPr/>
        </p:nvSpPr>
        <p:spPr>
          <a:xfrm>
            <a:off x="13394842" y="3115318"/>
            <a:ext cx="2021482" cy="384721"/>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GitHub</a:t>
            </a: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データの保存に使用しています</a:t>
            </a:r>
            <a:endParaRPr lang="en-US" altLang="ja-JP" sz="900" dirty="0">
              <a:latin typeface="游ゴシック" panose="020B0400000000000000" pitchFamily="50" charset="-128"/>
              <a:ea typeface="游ゴシック" panose="020B0400000000000000" pitchFamily="50" charset="-128"/>
            </a:endParaRPr>
          </a:p>
        </p:txBody>
      </p:sp>
      <p:sp>
        <p:nvSpPr>
          <p:cNvPr id="260" name="テキスト ボックス 259">
            <a:extLst>
              <a:ext uri="{FF2B5EF4-FFF2-40B4-BE49-F238E27FC236}">
                <a16:creationId xmlns:a16="http://schemas.microsoft.com/office/drawing/2014/main" id="{E68F6637-309A-F2F8-1A34-3832F651EDF8}"/>
              </a:ext>
            </a:extLst>
          </p:cNvPr>
          <p:cNvSpPr txBox="1"/>
          <p:nvPr/>
        </p:nvSpPr>
        <p:spPr>
          <a:xfrm>
            <a:off x="10140052" y="3092160"/>
            <a:ext cx="2756595"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Visual Studio</a:t>
            </a:r>
          </a:p>
          <a:p>
            <a:r>
              <a:rPr lang="ja-JP" altLang="en-US" sz="800" dirty="0">
                <a:latin typeface="游ゴシック" panose="020B0400000000000000" pitchFamily="50" charset="-128"/>
                <a:ea typeface="游ゴシック" panose="020B0400000000000000" pitchFamily="50" charset="-128"/>
              </a:rPr>
              <a:t>　　カメラ以外のプログラムを組む際に使用しています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C++</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sp>
        <p:nvSpPr>
          <p:cNvPr id="261" name="テキスト ボックス 260">
            <a:extLst>
              <a:ext uri="{FF2B5EF4-FFF2-40B4-BE49-F238E27FC236}">
                <a16:creationId xmlns:a16="http://schemas.microsoft.com/office/drawing/2014/main" id="{25EA782D-0317-C1FE-8EC8-8C24C80572F2}"/>
              </a:ext>
            </a:extLst>
          </p:cNvPr>
          <p:cNvSpPr txBox="1"/>
          <p:nvPr/>
        </p:nvSpPr>
        <p:spPr>
          <a:xfrm>
            <a:off x="7428126" y="2883551"/>
            <a:ext cx="924187"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Design</a:t>
            </a:r>
          </a:p>
        </p:txBody>
      </p:sp>
      <p:sp>
        <p:nvSpPr>
          <p:cNvPr id="262" name="テキスト ボックス 261">
            <a:extLst>
              <a:ext uri="{FF2B5EF4-FFF2-40B4-BE49-F238E27FC236}">
                <a16:creationId xmlns:a16="http://schemas.microsoft.com/office/drawing/2014/main" id="{92ACD1FE-82B0-89CD-84A0-E84146D476DC}"/>
              </a:ext>
            </a:extLst>
          </p:cNvPr>
          <p:cNvSpPr txBox="1"/>
          <p:nvPr/>
        </p:nvSpPr>
        <p:spPr>
          <a:xfrm>
            <a:off x="7936521" y="3119928"/>
            <a:ext cx="1616117"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游ゴシック" panose="020B0400000000000000" pitchFamily="50" charset="-128"/>
                <a:ea typeface="游ゴシック" panose="020B0400000000000000" pitchFamily="50" charset="-128"/>
              </a:rPr>
              <a:t>Autodesk Fusion</a:t>
            </a:r>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板のフレームや部品の設計に</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    </a:t>
            </a:r>
            <a:r>
              <a:rPr lang="ja-JP" altLang="en-US" sz="800" dirty="0">
                <a:latin typeface="游ゴシック" panose="020B0400000000000000" pitchFamily="50" charset="-128"/>
                <a:ea typeface="游ゴシック" panose="020B0400000000000000" pitchFamily="50" charset="-128"/>
              </a:rPr>
              <a:t>使用しています</a:t>
            </a:r>
            <a:endParaRPr lang="en-US" altLang="ja-JP" sz="800" dirty="0">
              <a:latin typeface="游ゴシック" panose="020B0400000000000000" pitchFamily="50" charset="-128"/>
              <a:ea typeface="游ゴシック" panose="020B0400000000000000" pitchFamily="50" charset="-128"/>
            </a:endParaRPr>
          </a:p>
        </p:txBody>
      </p:sp>
      <p:pic>
        <p:nvPicPr>
          <p:cNvPr id="263" name="Google Shape;289;p13">
            <a:extLst>
              <a:ext uri="{FF2B5EF4-FFF2-40B4-BE49-F238E27FC236}">
                <a16:creationId xmlns:a16="http://schemas.microsoft.com/office/drawing/2014/main" id="{E709A890-1501-3A4C-2A64-DE4B0A198C39}"/>
              </a:ext>
            </a:extLst>
          </p:cNvPr>
          <p:cNvPicPr preferRelativeResize="0"/>
          <p:nvPr/>
        </p:nvPicPr>
        <p:blipFill rotWithShape="1">
          <a:blip r:embed="rId12">
            <a:alphaModFix/>
          </a:blip>
          <a:srcRect/>
          <a:stretch/>
        </p:blipFill>
        <p:spPr>
          <a:xfrm>
            <a:off x="7480611" y="3112256"/>
            <a:ext cx="552530" cy="508909"/>
          </a:xfrm>
          <a:prstGeom prst="rect">
            <a:avLst/>
          </a:prstGeom>
          <a:noFill/>
          <a:ln>
            <a:noFill/>
          </a:ln>
        </p:spPr>
      </p:pic>
      <p:sp>
        <p:nvSpPr>
          <p:cNvPr id="264" name="テキスト ボックス 263">
            <a:extLst>
              <a:ext uri="{FF2B5EF4-FFF2-40B4-BE49-F238E27FC236}">
                <a16:creationId xmlns:a16="http://schemas.microsoft.com/office/drawing/2014/main" id="{020476BF-7978-3FAC-D3C7-23FF638AF34A}"/>
              </a:ext>
            </a:extLst>
          </p:cNvPr>
          <p:cNvSpPr txBox="1"/>
          <p:nvPr/>
        </p:nvSpPr>
        <p:spPr>
          <a:xfrm>
            <a:off x="9661311" y="2858069"/>
            <a:ext cx="832402"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Program</a:t>
            </a:r>
          </a:p>
        </p:txBody>
      </p:sp>
      <p:sp>
        <p:nvSpPr>
          <p:cNvPr id="265" name="テキスト ボックス 264">
            <a:extLst>
              <a:ext uri="{FF2B5EF4-FFF2-40B4-BE49-F238E27FC236}">
                <a16:creationId xmlns:a16="http://schemas.microsoft.com/office/drawing/2014/main" id="{4FF57ABD-8DBB-834E-396F-478EBA7011D9}"/>
              </a:ext>
            </a:extLst>
          </p:cNvPr>
          <p:cNvSpPr txBox="1"/>
          <p:nvPr/>
        </p:nvSpPr>
        <p:spPr>
          <a:xfrm>
            <a:off x="10164236" y="3596223"/>
            <a:ext cx="2550702" cy="49244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OpenMV IDE</a:t>
            </a:r>
          </a:p>
          <a:p>
            <a:r>
              <a:rPr lang="ja-JP" altLang="en-US" sz="800" dirty="0">
                <a:latin typeface="游ゴシック" panose="020B0400000000000000" pitchFamily="50" charset="-128"/>
                <a:ea typeface="游ゴシック" panose="020B0400000000000000" pitchFamily="50" charset="-128"/>
              </a:rPr>
              <a:t>　　カメラのプログラムを組む際に使用しています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sp>
        <p:nvSpPr>
          <p:cNvPr id="269" name="テキスト ボックス 268">
            <a:extLst>
              <a:ext uri="{FF2B5EF4-FFF2-40B4-BE49-F238E27FC236}">
                <a16:creationId xmlns:a16="http://schemas.microsoft.com/office/drawing/2014/main" id="{89BE7732-694B-6753-ED13-0D3C1309999A}"/>
              </a:ext>
            </a:extLst>
          </p:cNvPr>
          <p:cNvSpPr txBox="1"/>
          <p:nvPr/>
        </p:nvSpPr>
        <p:spPr>
          <a:xfrm>
            <a:off x="13413301" y="3637258"/>
            <a:ext cx="2021482"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Discord</a:t>
            </a: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チームメンバーとの情報共有に</a:t>
            </a:r>
            <a:endParaRPr lang="en-US" altLang="ja-JP" sz="9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使っています</a:t>
            </a:r>
            <a:endParaRPr lang="en-US" altLang="ja-JP" sz="900" dirty="0">
              <a:latin typeface="游ゴシック" panose="020B0400000000000000" pitchFamily="50" charset="-128"/>
              <a:ea typeface="游ゴシック" panose="020B0400000000000000" pitchFamily="50" charset="-128"/>
            </a:endParaRPr>
          </a:p>
        </p:txBody>
      </p:sp>
      <p:sp>
        <p:nvSpPr>
          <p:cNvPr id="270" name="テキスト ボックス 269">
            <a:extLst>
              <a:ext uri="{FF2B5EF4-FFF2-40B4-BE49-F238E27FC236}">
                <a16:creationId xmlns:a16="http://schemas.microsoft.com/office/drawing/2014/main" id="{D3D7133D-82D6-BCA8-2CCC-EF8DE1B13C37}"/>
              </a:ext>
            </a:extLst>
          </p:cNvPr>
          <p:cNvSpPr txBox="1"/>
          <p:nvPr/>
        </p:nvSpPr>
        <p:spPr>
          <a:xfrm>
            <a:off x="12864494" y="2861579"/>
            <a:ext cx="1705278"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Management </a:t>
            </a:r>
          </a:p>
        </p:txBody>
      </p:sp>
      <p:sp>
        <p:nvSpPr>
          <p:cNvPr id="271" name="矢印: 山形 270">
            <a:extLst>
              <a:ext uri="{FF2B5EF4-FFF2-40B4-BE49-F238E27FC236}">
                <a16:creationId xmlns:a16="http://schemas.microsoft.com/office/drawing/2014/main" id="{BD11711A-58B9-4FC5-FB41-5A2D1D07FE8C}"/>
              </a:ext>
            </a:extLst>
          </p:cNvPr>
          <p:cNvSpPr/>
          <p:nvPr/>
        </p:nvSpPr>
        <p:spPr>
          <a:xfrm>
            <a:off x="21792397" y="7870675"/>
            <a:ext cx="1675130"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2" name="正方形/長方形 271">
            <a:extLst>
              <a:ext uri="{FF2B5EF4-FFF2-40B4-BE49-F238E27FC236}">
                <a16:creationId xmlns:a16="http://schemas.microsoft.com/office/drawing/2014/main" id="{A5ECD561-0114-9AF7-DB4A-50BFFD43D26A}"/>
              </a:ext>
            </a:extLst>
          </p:cNvPr>
          <p:cNvSpPr/>
          <p:nvPr/>
        </p:nvSpPr>
        <p:spPr>
          <a:xfrm>
            <a:off x="20388359" y="8148790"/>
            <a:ext cx="1326567" cy="927363"/>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テキスト ボックス 124">
            <a:extLst>
              <a:ext uri="{FF2B5EF4-FFF2-40B4-BE49-F238E27FC236}">
                <a16:creationId xmlns:a16="http://schemas.microsoft.com/office/drawing/2014/main" id="{B3CDCF68-FEF1-E89A-F987-1F9E19B2A8C3}"/>
              </a:ext>
            </a:extLst>
          </p:cNvPr>
          <p:cNvSpPr txBox="1"/>
          <p:nvPr/>
        </p:nvSpPr>
        <p:spPr>
          <a:xfrm>
            <a:off x="20404758" y="8174508"/>
            <a:ext cx="1319117"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チームメンバーの一人一人がロボットを製作し、ロボットの構造や仕組みについて理解を深めました。</a:t>
            </a:r>
            <a:br>
              <a:rPr lang="ja-JP" altLang="en-US" sz="800" b="1" dirty="0">
                <a:solidFill>
                  <a:srgbClr val="73C7DB"/>
                </a:solidFill>
                <a:latin typeface="游ゴシック" panose="020B0400000000000000" pitchFamily="50" charset="-128"/>
                <a:ea typeface="游ゴシック" panose="020B0400000000000000" pitchFamily="50" charset="-128"/>
              </a:rPr>
            </a:br>
            <a:endParaRPr lang="en-US" altLang="ja-JP" sz="800" b="1" dirty="0">
              <a:solidFill>
                <a:srgbClr val="15A7C7"/>
              </a:solidFill>
              <a:latin typeface="游ゴシック" panose="020B0400000000000000" pitchFamily="50" charset="-128"/>
              <a:ea typeface="游ゴシック" panose="020B0400000000000000" pitchFamily="50" charset="-128"/>
            </a:endParaRPr>
          </a:p>
        </p:txBody>
      </p:sp>
      <p:sp>
        <p:nvSpPr>
          <p:cNvPr id="274" name="フローチャート: 他ページ結合子 273">
            <a:extLst>
              <a:ext uri="{FF2B5EF4-FFF2-40B4-BE49-F238E27FC236}">
                <a16:creationId xmlns:a16="http://schemas.microsoft.com/office/drawing/2014/main" id="{8C6F2A08-3BEC-F283-A5C3-EA72A5784E6F}"/>
              </a:ext>
            </a:extLst>
          </p:cNvPr>
          <p:cNvSpPr/>
          <p:nvPr/>
        </p:nvSpPr>
        <p:spPr>
          <a:xfrm rot="16200000">
            <a:off x="21072336" y="7180031"/>
            <a:ext cx="228246" cy="1596196"/>
          </a:xfrm>
          <a:prstGeom prst="flowChartOffpageConnector">
            <a:avLst/>
          </a:prstGeom>
          <a:solidFill>
            <a:srgbClr val="73C7DB"/>
          </a:solidFill>
          <a:ln w="3175">
            <a:noFill/>
          </a:ln>
        </p:spPr>
        <p:style>
          <a:lnRef idx="2">
            <a:schemeClr val="accent1">
              <a:shade val="15000"/>
            </a:schemeClr>
          </a:lnRef>
          <a:fillRef idx="1">
            <a:schemeClr val="accent1"/>
          </a:fillRef>
          <a:effectRef idx="0">
            <a:schemeClr val="accent1"/>
          </a:effectRef>
          <a:fontRef idx="minor">
            <a:schemeClr val="lt1"/>
          </a:fontRef>
        </p:style>
        <p:txBody>
          <a:bodyPr vert="eaVert" lIns="0" tIns="0" rIns="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ltLang="ja-JP" sz="500">
              <a:solidFill>
                <a:schemeClr val="tx1"/>
              </a:solidFill>
            </a:endParaRPr>
          </a:p>
        </p:txBody>
      </p:sp>
      <p:sp>
        <p:nvSpPr>
          <p:cNvPr id="275" name="テキスト ボックス 126">
            <a:extLst>
              <a:ext uri="{FF2B5EF4-FFF2-40B4-BE49-F238E27FC236}">
                <a16:creationId xmlns:a16="http://schemas.microsoft.com/office/drawing/2014/main" id="{ABF26BA3-AD91-189C-7C66-16EBF7002768}"/>
              </a:ext>
            </a:extLst>
          </p:cNvPr>
          <p:cNvSpPr txBox="1"/>
          <p:nvPr/>
        </p:nvSpPr>
        <p:spPr>
          <a:xfrm>
            <a:off x="20416010" y="7893091"/>
            <a:ext cx="128332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dirty="0">
                <a:solidFill>
                  <a:schemeClr val="bg1"/>
                </a:solidFill>
                <a:latin typeface="游ゴシック" panose="020B0400000000000000" pitchFamily="50" charset="-128"/>
                <a:ea typeface="游ゴシック" panose="020B0400000000000000" pitchFamily="50" charset="-128"/>
              </a:rPr>
              <a:t>１年目（前半）</a:t>
            </a:r>
            <a:endParaRPr lang="en-US" altLang="ja-JP" sz="1200" dirty="0">
              <a:solidFill>
                <a:schemeClr val="bg1"/>
              </a:solidFill>
              <a:latin typeface="游ゴシック" panose="020B0400000000000000" pitchFamily="50" charset="-128"/>
              <a:ea typeface="游ゴシック" panose="020B0400000000000000" pitchFamily="50" charset="-128"/>
            </a:endParaRPr>
          </a:p>
        </p:txBody>
      </p:sp>
      <p:sp>
        <p:nvSpPr>
          <p:cNvPr id="276" name="正方形/長方形 275">
            <a:extLst>
              <a:ext uri="{FF2B5EF4-FFF2-40B4-BE49-F238E27FC236}">
                <a16:creationId xmlns:a16="http://schemas.microsoft.com/office/drawing/2014/main" id="{ADA6FBA6-8801-8D16-8172-589A829CE675}"/>
              </a:ext>
            </a:extLst>
          </p:cNvPr>
          <p:cNvSpPr/>
          <p:nvPr/>
        </p:nvSpPr>
        <p:spPr>
          <a:xfrm>
            <a:off x="21760964" y="8152546"/>
            <a:ext cx="1437957" cy="917575"/>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テキスト ボックス 124">
            <a:extLst>
              <a:ext uri="{FF2B5EF4-FFF2-40B4-BE49-F238E27FC236}">
                <a16:creationId xmlns:a16="http://schemas.microsoft.com/office/drawing/2014/main" id="{F41DA7A3-DAA4-3B1F-AA4E-B88A37E097AE}"/>
              </a:ext>
            </a:extLst>
          </p:cNvPr>
          <p:cNvSpPr txBox="1"/>
          <p:nvPr/>
        </p:nvSpPr>
        <p:spPr>
          <a:xfrm>
            <a:off x="21772763" y="8182363"/>
            <a:ext cx="1374145"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一人でロボットを作った経験から自分自身の得意分野や不得意分野を見つけ出し、それを基にチーム内での担当を分担しました。</a:t>
            </a:r>
            <a:endParaRPr lang="en-US" altLang="ja-JP" sz="500" b="1" dirty="0">
              <a:solidFill>
                <a:srgbClr val="15A7C7"/>
              </a:solidFill>
              <a:latin typeface="游ゴシック" panose="020B0400000000000000" pitchFamily="50" charset="-128"/>
              <a:ea typeface="游ゴシック" panose="020B0400000000000000" pitchFamily="50" charset="-128"/>
            </a:endParaRPr>
          </a:p>
        </p:txBody>
      </p:sp>
      <p:sp>
        <p:nvSpPr>
          <p:cNvPr id="278" name="テキスト ボックス 126">
            <a:extLst>
              <a:ext uri="{FF2B5EF4-FFF2-40B4-BE49-F238E27FC236}">
                <a16:creationId xmlns:a16="http://schemas.microsoft.com/office/drawing/2014/main" id="{83912122-3552-E240-F8AE-D5FA284BC3AF}"/>
              </a:ext>
            </a:extLst>
          </p:cNvPr>
          <p:cNvSpPr txBox="1"/>
          <p:nvPr/>
        </p:nvSpPr>
        <p:spPr>
          <a:xfrm>
            <a:off x="22072842" y="7876808"/>
            <a:ext cx="125665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dirty="0">
                <a:solidFill>
                  <a:schemeClr val="bg1"/>
                </a:solidFill>
                <a:latin typeface="游ゴシック" panose="020B0400000000000000" pitchFamily="50" charset="-128"/>
                <a:ea typeface="游ゴシック" panose="020B0400000000000000" pitchFamily="50" charset="-128"/>
              </a:rPr>
              <a:t>１年目（後半）</a:t>
            </a:r>
            <a:endParaRPr lang="en-US" altLang="ja-JP" sz="1200" dirty="0">
              <a:solidFill>
                <a:schemeClr val="bg1"/>
              </a:solidFill>
              <a:latin typeface="游ゴシック" panose="020B0400000000000000" pitchFamily="50" charset="-128"/>
              <a:ea typeface="游ゴシック" panose="020B0400000000000000" pitchFamily="50" charset="-128"/>
            </a:endParaRPr>
          </a:p>
        </p:txBody>
      </p:sp>
      <p:sp>
        <p:nvSpPr>
          <p:cNvPr id="279" name="矢印: 山形 278">
            <a:extLst>
              <a:ext uri="{FF2B5EF4-FFF2-40B4-BE49-F238E27FC236}">
                <a16:creationId xmlns:a16="http://schemas.microsoft.com/office/drawing/2014/main" id="{7A402623-6E77-0CC0-43AA-46B516AE6C09}"/>
              </a:ext>
            </a:extLst>
          </p:cNvPr>
          <p:cNvSpPr/>
          <p:nvPr/>
        </p:nvSpPr>
        <p:spPr>
          <a:xfrm>
            <a:off x="23273987" y="7872352"/>
            <a:ext cx="1756909"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0" name="正方形/長方形 279">
            <a:extLst>
              <a:ext uri="{FF2B5EF4-FFF2-40B4-BE49-F238E27FC236}">
                <a16:creationId xmlns:a16="http://schemas.microsoft.com/office/drawing/2014/main" id="{F003B8E2-4970-607F-17D0-12FB5926C88B}"/>
              </a:ext>
            </a:extLst>
          </p:cNvPr>
          <p:cNvSpPr/>
          <p:nvPr/>
        </p:nvSpPr>
        <p:spPr>
          <a:xfrm>
            <a:off x="23239039" y="8143020"/>
            <a:ext cx="1509283" cy="927101"/>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a:extLst>
              <a:ext uri="{FF2B5EF4-FFF2-40B4-BE49-F238E27FC236}">
                <a16:creationId xmlns:a16="http://schemas.microsoft.com/office/drawing/2014/main" id="{10505475-603C-063C-9DA3-6A59B822CDFE}"/>
              </a:ext>
            </a:extLst>
          </p:cNvPr>
          <p:cNvSpPr/>
          <p:nvPr/>
        </p:nvSpPr>
        <p:spPr>
          <a:xfrm>
            <a:off x="24772466" y="8147187"/>
            <a:ext cx="1339519" cy="923728"/>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a:extLst>
              <a:ext uri="{FF2B5EF4-FFF2-40B4-BE49-F238E27FC236}">
                <a16:creationId xmlns:a16="http://schemas.microsoft.com/office/drawing/2014/main" id="{20D0C660-F6CD-6C30-0432-DBA041391609}"/>
              </a:ext>
            </a:extLst>
          </p:cNvPr>
          <p:cNvSpPr/>
          <p:nvPr/>
        </p:nvSpPr>
        <p:spPr>
          <a:xfrm>
            <a:off x="26150354" y="8143020"/>
            <a:ext cx="1485631" cy="930276"/>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矢印: 山形 282">
            <a:extLst>
              <a:ext uri="{FF2B5EF4-FFF2-40B4-BE49-F238E27FC236}">
                <a16:creationId xmlns:a16="http://schemas.microsoft.com/office/drawing/2014/main" id="{B5259BDA-52BA-8C90-42C7-19FDEF5E63F8}"/>
              </a:ext>
            </a:extLst>
          </p:cNvPr>
          <p:cNvSpPr/>
          <p:nvPr/>
        </p:nvSpPr>
        <p:spPr>
          <a:xfrm>
            <a:off x="24821800" y="7872352"/>
            <a:ext cx="1575936"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4" name="矢印: 山形 283">
            <a:extLst>
              <a:ext uri="{FF2B5EF4-FFF2-40B4-BE49-F238E27FC236}">
                <a16:creationId xmlns:a16="http://schemas.microsoft.com/office/drawing/2014/main" id="{D15EE9B1-64D8-A8F0-86D0-8C0E9EF7F34A}"/>
              </a:ext>
            </a:extLst>
          </p:cNvPr>
          <p:cNvSpPr/>
          <p:nvPr/>
        </p:nvSpPr>
        <p:spPr>
          <a:xfrm>
            <a:off x="26198027" y="7874583"/>
            <a:ext cx="1728471"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5" name="テキスト ボックス 1024">
            <a:extLst>
              <a:ext uri="{FF2B5EF4-FFF2-40B4-BE49-F238E27FC236}">
                <a16:creationId xmlns:a16="http://schemas.microsoft.com/office/drawing/2014/main" id="{E7FC1CDB-F604-AE38-B0BC-F22F6EE7C33E}"/>
              </a:ext>
            </a:extLst>
          </p:cNvPr>
          <p:cNvSpPr txBox="1"/>
          <p:nvPr/>
        </p:nvSpPr>
        <p:spPr>
          <a:xfrm>
            <a:off x="23224191" y="8157584"/>
            <a:ext cx="1563624" cy="86177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ジャパンオープンの反省を踏まえ、</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実装したい機構について</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話し合い、必要な技術を</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考えた上で計画を立てる。</a:t>
            </a:r>
            <a:br>
              <a:rPr lang="ja-JP" altLang="en-US" sz="800" b="1" dirty="0">
                <a:solidFill>
                  <a:srgbClr val="15A7C7"/>
                </a:solidFill>
                <a:latin typeface="游ゴシック" panose="020B0400000000000000" pitchFamily="50" charset="-128"/>
                <a:ea typeface="游ゴシック" panose="020B0400000000000000" pitchFamily="50" charset="-128"/>
              </a:rPr>
            </a:br>
            <a:r>
              <a:rPr lang="ja-JP" altLang="en-US" sz="800" b="1" dirty="0">
                <a:solidFill>
                  <a:srgbClr val="15A7C7"/>
                </a:solidFill>
                <a:latin typeface="游ゴシック" panose="020B0400000000000000" pitchFamily="50" charset="-128"/>
                <a:ea typeface="游ゴシック" panose="020B0400000000000000" pitchFamily="50" charset="-128"/>
              </a:rPr>
              <a:t>手順をしっかり踏みながら、</a:t>
            </a:r>
            <a:br>
              <a:rPr lang="ja-JP" altLang="en-US" sz="800" b="1" dirty="0">
                <a:solidFill>
                  <a:srgbClr val="15A7C7"/>
                </a:solidFill>
                <a:latin typeface="游ゴシック" panose="020B0400000000000000" pitchFamily="50" charset="-128"/>
                <a:ea typeface="游ゴシック" panose="020B0400000000000000" pitchFamily="50" charset="-128"/>
              </a:rPr>
            </a:br>
            <a:r>
              <a:rPr lang="ja-JP" altLang="en-US" sz="800" b="1" dirty="0">
                <a:solidFill>
                  <a:srgbClr val="15A7C7"/>
                </a:solidFill>
                <a:latin typeface="游ゴシック" panose="020B0400000000000000" pitchFamily="50" charset="-128"/>
                <a:ea typeface="游ゴシック" panose="020B0400000000000000" pitchFamily="50" charset="-128"/>
              </a:rPr>
              <a:t>チーム全体の技術力を</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向上させる。</a:t>
            </a:r>
            <a:endParaRPr lang="en-US" altLang="ja-JP" sz="500" b="1" dirty="0">
              <a:solidFill>
                <a:srgbClr val="15A7C7"/>
              </a:solidFill>
              <a:latin typeface="游ゴシック" panose="020B0400000000000000" pitchFamily="50" charset="-128"/>
              <a:ea typeface="游ゴシック" panose="020B0400000000000000" pitchFamily="50" charset="-128"/>
            </a:endParaRPr>
          </a:p>
        </p:txBody>
      </p:sp>
      <p:sp>
        <p:nvSpPr>
          <p:cNvPr id="286" name="矢印: 山形 285">
            <a:extLst>
              <a:ext uri="{FF2B5EF4-FFF2-40B4-BE49-F238E27FC236}">
                <a16:creationId xmlns:a16="http://schemas.microsoft.com/office/drawing/2014/main" id="{041F8DE6-0672-76E7-454D-0BE1E79F97CC}"/>
              </a:ext>
            </a:extLst>
          </p:cNvPr>
          <p:cNvSpPr/>
          <p:nvPr/>
        </p:nvSpPr>
        <p:spPr>
          <a:xfrm>
            <a:off x="27728377" y="7873781"/>
            <a:ext cx="1141096"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87" name="正方形/長方形 286">
            <a:extLst>
              <a:ext uri="{FF2B5EF4-FFF2-40B4-BE49-F238E27FC236}">
                <a16:creationId xmlns:a16="http://schemas.microsoft.com/office/drawing/2014/main" id="{0BE9EC82-83D9-360C-9D48-F0558764E081}"/>
              </a:ext>
            </a:extLst>
          </p:cNvPr>
          <p:cNvSpPr/>
          <p:nvPr/>
        </p:nvSpPr>
        <p:spPr>
          <a:xfrm>
            <a:off x="27687473" y="8143320"/>
            <a:ext cx="1391549" cy="920451"/>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テキスト ボックス 126">
            <a:extLst>
              <a:ext uri="{FF2B5EF4-FFF2-40B4-BE49-F238E27FC236}">
                <a16:creationId xmlns:a16="http://schemas.microsoft.com/office/drawing/2014/main" id="{048113F3-7806-E62E-2429-ECE349B01D3A}"/>
              </a:ext>
            </a:extLst>
          </p:cNvPr>
          <p:cNvSpPr txBox="1"/>
          <p:nvPr/>
        </p:nvSpPr>
        <p:spPr>
          <a:xfrm>
            <a:off x="23588118" y="7894062"/>
            <a:ext cx="128332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400" b="1" dirty="0">
                <a:solidFill>
                  <a:schemeClr val="bg1"/>
                </a:solidFill>
                <a:latin typeface="游ゴシック" panose="020B0400000000000000" pitchFamily="50" charset="-128"/>
                <a:ea typeface="游ゴシック" panose="020B0400000000000000" pitchFamily="50" charset="-128"/>
              </a:rPr>
              <a:t>2</a:t>
            </a:r>
            <a:r>
              <a:rPr lang="ja-JP" altLang="en-US" sz="1400" b="1" dirty="0">
                <a:solidFill>
                  <a:schemeClr val="bg1"/>
                </a:solidFill>
                <a:latin typeface="游ゴシック" panose="020B0400000000000000" pitchFamily="50" charset="-128"/>
                <a:ea typeface="游ゴシック" panose="020B0400000000000000" pitchFamily="50" charset="-128"/>
              </a:rPr>
              <a:t>年目（前半）</a:t>
            </a:r>
            <a:endParaRPr lang="en-US" altLang="ja-JP" sz="1200" dirty="0">
              <a:solidFill>
                <a:schemeClr val="bg1"/>
              </a:solidFill>
              <a:latin typeface="游ゴシック" panose="020B0400000000000000" pitchFamily="50" charset="-128"/>
              <a:ea typeface="游ゴシック" panose="020B0400000000000000" pitchFamily="50" charset="-128"/>
            </a:endParaRPr>
          </a:p>
        </p:txBody>
      </p:sp>
      <p:sp>
        <p:nvSpPr>
          <p:cNvPr id="289" name="テキスト ボックス 126">
            <a:extLst>
              <a:ext uri="{FF2B5EF4-FFF2-40B4-BE49-F238E27FC236}">
                <a16:creationId xmlns:a16="http://schemas.microsoft.com/office/drawing/2014/main" id="{7117A959-B348-C768-F5FE-090D7DE16356}"/>
              </a:ext>
            </a:extLst>
          </p:cNvPr>
          <p:cNvSpPr txBox="1"/>
          <p:nvPr/>
        </p:nvSpPr>
        <p:spPr>
          <a:xfrm>
            <a:off x="25119784" y="7892269"/>
            <a:ext cx="1283324"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400" b="1" dirty="0">
                <a:solidFill>
                  <a:schemeClr val="bg1"/>
                </a:solidFill>
                <a:latin typeface="游ゴシック" panose="020B0400000000000000" pitchFamily="50" charset="-128"/>
                <a:ea typeface="游ゴシック" panose="020B0400000000000000" pitchFamily="50" charset="-128"/>
              </a:rPr>
              <a:t>2</a:t>
            </a:r>
            <a:r>
              <a:rPr lang="ja-JP" altLang="en-US" sz="1400" b="1" dirty="0">
                <a:solidFill>
                  <a:schemeClr val="bg1"/>
                </a:solidFill>
                <a:latin typeface="游ゴシック" panose="020B0400000000000000" pitchFamily="50" charset="-128"/>
                <a:ea typeface="游ゴシック" panose="020B0400000000000000" pitchFamily="50" charset="-128"/>
              </a:rPr>
              <a:t>年目（後半）</a:t>
            </a:r>
            <a:endParaRPr lang="en-US" altLang="ja-JP" sz="1200" dirty="0">
              <a:solidFill>
                <a:schemeClr val="bg1"/>
              </a:solidFill>
              <a:latin typeface="游ゴシック" panose="020B0400000000000000" pitchFamily="50" charset="-128"/>
              <a:ea typeface="游ゴシック" panose="020B0400000000000000" pitchFamily="50" charset="-128"/>
            </a:endParaRPr>
          </a:p>
        </p:txBody>
      </p:sp>
      <p:sp>
        <p:nvSpPr>
          <p:cNvPr id="290" name="テキスト ボックス 126">
            <a:extLst>
              <a:ext uri="{FF2B5EF4-FFF2-40B4-BE49-F238E27FC236}">
                <a16:creationId xmlns:a16="http://schemas.microsoft.com/office/drawing/2014/main" id="{3F2EC478-04A6-EFE8-B3EF-FBA6462B39D8}"/>
              </a:ext>
            </a:extLst>
          </p:cNvPr>
          <p:cNvSpPr txBox="1"/>
          <p:nvPr/>
        </p:nvSpPr>
        <p:spPr>
          <a:xfrm>
            <a:off x="26484965" y="7900924"/>
            <a:ext cx="1283637" cy="18466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200" b="1" dirty="0">
                <a:solidFill>
                  <a:schemeClr val="bg1"/>
                </a:solidFill>
                <a:latin typeface="游ゴシック" panose="020B0400000000000000" pitchFamily="50" charset="-128"/>
                <a:ea typeface="游ゴシック" panose="020B0400000000000000" pitchFamily="50" charset="-128"/>
              </a:rPr>
              <a:t>世界大会に向けて</a:t>
            </a:r>
            <a:endParaRPr lang="en-US" altLang="ja-JP" sz="1200" b="1" dirty="0">
              <a:solidFill>
                <a:schemeClr val="bg1"/>
              </a:solidFill>
              <a:latin typeface="游ゴシック" panose="020B0400000000000000" pitchFamily="50" charset="-128"/>
              <a:ea typeface="游ゴシック" panose="020B0400000000000000" pitchFamily="50" charset="-128"/>
            </a:endParaRPr>
          </a:p>
        </p:txBody>
      </p:sp>
      <p:sp>
        <p:nvSpPr>
          <p:cNvPr id="291" name="正方形/長方形 290">
            <a:extLst>
              <a:ext uri="{FF2B5EF4-FFF2-40B4-BE49-F238E27FC236}">
                <a16:creationId xmlns:a16="http://schemas.microsoft.com/office/drawing/2014/main" id="{88BF1BE8-B33A-8788-4AFD-49EF8579E497}"/>
              </a:ext>
            </a:extLst>
          </p:cNvPr>
          <p:cNvSpPr/>
          <p:nvPr/>
        </p:nvSpPr>
        <p:spPr>
          <a:xfrm>
            <a:off x="28316349" y="7886415"/>
            <a:ext cx="747909" cy="191996"/>
          </a:xfrm>
          <a:prstGeom prst="rect">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テキスト ボックス 126">
            <a:extLst>
              <a:ext uri="{FF2B5EF4-FFF2-40B4-BE49-F238E27FC236}">
                <a16:creationId xmlns:a16="http://schemas.microsoft.com/office/drawing/2014/main" id="{51B7B89B-7BF1-2950-BBCB-A5DC53CC85B2}"/>
              </a:ext>
            </a:extLst>
          </p:cNvPr>
          <p:cNvSpPr txBox="1"/>
          <p:nvPr/>
        </p:nvSpPr>
        <p:spPr>
          <a:xfrm>
            <a:off x="27936832" y="8306206"/>
            <a:ext cx="954002" cy="55399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b="1" dirty="0">
                <a:latin typeface="游ゴシック" panose="020B0400000000000000" pitchFamily="50" charset="-128"/>
                <a:ea typeface="游ゴシック" panose="020B0400000000000000" pitchFamily="50" charset="-128"/>
              </a:rPr>
              <a:t>世界大会</a:t>
            </a:r>
            <a:r>
              <a:rPr lang="ja-JP" altLang="en-US" b="1" dirty="0">
                <a:solidFill>
                  <a:srgbClr val="FF0000"/>
                </a:solidFill>
                <a:latin typeface="游ゴシック" panose="020B0400000000000000" pitchFamily="50" charset="-128"/>
                <a:ea typeface="游ゴシック" panose="020B0400000000000000" pitchFamily="50" charset="-128"/>
              </a:rPr>
              <a:t>優勝</a:t>
            </a:r>
            <a:endParaRPr lang="en-US" altLang="ja-JP" sz="1600" dirty="0">
              <a:solidFill>
                <a:srgbClr val="FF0000"/>
              </a:solidFill>
              <a:latin typeface="游ゴシック" panose="020B0400000000000000" pitchFamily="50" charset="-128"/>
              <a:ea typeface="游ゴシック" panose="020B0400000000000000" pitchFamily="50" charset="-128"/>
            </a:endParaRPr>
          </a:p>
        </p:txBody>
      </p:sp>
      <p:sp>
        <p:nvSpPr>
          <p:cNvPr id="293" name="テキスト ボックス 1024">
            <a:extLst>
              <a:ext uri="{FF2B5EF4-FFF2-40B4-BE49-F238E27FC236}">
                <a16:creationId xmlns:a16="http://schemas.microsoft.com/office/drawing/2014/main" id="{0A8EE0DA-0735-06B6-6C82-21493CFCF985}"/>
              </a:ext>
            </a:extLst>
          </p:cNvPr>
          <p:cNvSpPr txBox="1"/>
          <p:nvPr/>
        </p:nvSpPr>
        <p:spPr>
          <a:xfrm>
            <a:off x="24876695" y="8169881"/>
            <a:ext cx="1037169" cy="73866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今までの試合経験からジャパンオープンで</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勝つためにさらに</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実装したい機構、</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戦略について</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話し合う。</a:t>
            </a:r>
            <a:endParaRPr lang="en-US" altLang="ja-JP" sz="800" b="1" dirty="0">
              <a:solidFill>
                <a:srgbClr val="15A7C7"/>
              </a:solidFill>
              <a:latin typeface="游ゴシック" panose="020B0400000000000000" pitchFamily="50" charset="-128"/>
              <a:ea typeface="游ゴシック" panose="020B0400000000000000" pitchFamily="50" charset="-128"/>
            </a:endParaRPr>
          </a:p>
        </p:txBody>
      </p:sp>
      <p:sp>
        <p:nvSpPr>
          <p:cNvPr id="294" name="テキスト ボックス 126">
            <a:extLst>
              <a:ext uri="{FF2B5EF4-FFF2-40B4-BE49-F238E27FC236}">
                <a16:creationId xmlns:a16="http://schemas.microsoft.com/office/drawing/2014/main" id="{99063586-1B69-7520-A791-64D5D208AB94}"/>
              </a:ext>
            </a:extLst>
          </p:cNvPr>
          <p:cNvSpPr txBox="1"/>
          <p:nvPr/>
        </p:nvSpPr>
        <p:spPr>
          <a:xfrm>
            <a:off x="28205947" y="7883104"/>
            <a:ext cx="475466"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dirty="0">
                <a:solidFill>
                  <a:srgbClr val="FF0000"/>
                </a:solidFill>
                <a:latin typeface="游ゴシック" panose="020B0400000000000000" pitchFamily="50" charset="-128"/>
                <a:ea typeface="游ゴシック" panose="020B0400000000000000" pitchFamily="50" charset="-128"/>
              </a:rPr>
              <a:t>目標</a:t>
            </a:r>
            <a:endParaRPr lang="en-US" altLang="ja-JP" sz="1200" dirty="0">
              <a:solidFill>
                <a:srgbClr val="FF0000"/>
              </a:solidFill>
              <a:latin typeface="游ゴシック" panose="020B0400000000000000" pitchFamily="50" charset="-128"/>
              <a:ea typeface="游ゴシック" panose="020B0400000000000000" pitchFamily="50" charset="-128"/>
            </a:endParaRPr>
          </a:p>
        </p:txBody>
      </p:sp>
      <p:sp>
        <p:nvSpPr>
          <p:cNvPr id="295" name="テキスト ボックス 1024">
            <a:extLst>
              <a:ext uri="{FF2B5EF4-FFF2-40B4-BE49-F238E27FC236}">
                <a16:creationId xmlns:a16="http://schemas.microsoft.com/office/drawing/2014/main" id="{94B783C6-5493-237E-2EE6-9BED7ADE09C1}"/>
              </a:ext>
            </a:extLst>
          </p:cNvPr>
          <p:cNvSpPr txBox="1"/>
          <p:nvPr/>
        </p:nvSpPr>
        <p:spPr>
          <a:xfrm>
            <a:off x="26226191" y="8181765"/>
            <a:ext cx="1326990"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rgbClr val="15A7C7"/>
                </a:solidFill>
                <a:latin typeface="游ゴシック" panose="020B0400000000000000" pitchFamily="50" charset="-128"/>
                <a:ea typeface="游ゴシック" panose="020B0400000000000000" pitchFamily="50" charset="-128"/>
              </a:rPr>
              <a:t>ジャパンオープンでの</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経験を踏まえて、</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世界大会に環境にも</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適応するために</a:t>
            </a:r>
            <a:endParaRPr lang="en-US" altLang="ja-JP" sz="800" b="1" dirty="0">
              <a:solidFill>
                <a:srgbClr val="15A7C7"/>
              </a:solidFill>
              <a:latin typeface="游ゴシック" panose="020B0400000000000000" pitchFamily="50" charset="-128"/>
              <a:ea typeface="游ゴシック" panose="020B0400000000000000" pitchFamily="50" charset="-128"/>
            </a:endParaRPr>
          </a:p>
          <a:p>
            <a:r>
              <a:rPr lang="ja-JP" altLang="en-US" sz="800" b="1" dirty="0">
                <a:solidFill>
                  <a:srgbClr val="15A7C7"/>
                </a:solidFill>
                <a:latin typeface="游ゴシック" panose="020B0400000000000000" pitchFamily="50" charset="-128"/>
                <a:ea typeface="游ゴシック" panose="020B0400000000000000" pitchFamily="50" charset="-128"/>
              </a:rPr>
              <a:t>何をすればいいのか話し合う</a:t>
            </a:r>
            <a:endParaRPr lang="en-US" altLang="ja-JP" sz="800" b="1" dirty="0">
              <a:solidFill>
                <a:srgbClr val="15A7C7"/>
              </a:solidFill>
              <a:latin typeface="游ゴシック" panose="020B0400000000000000" pitchFamily="50" charset="-128"/>
              <a:ea typeface="游ゴシック" panose="020B0400000000000000" pitchFamily="50" charset="-128"/>
            </a:endParaRPr>
          </a:p>
        </p:txBody>
      </p:sp>
      <p:sp>
        <p:nvSpPr>
          <p:cNvPr id="2880" name="正方形/長方形 2879">
            <a:extLst>
              <a:ext uri="{FF2B5EF4-FFF2-40B4-BE49-F238E27FC236}">
                <a16:creationId xmlns:a16="http://schemas.microsoft.com/office/drawing/2014/main" id="{D2CF9100-BF54-30F8-BA71-B9753E6E9F61}"/>
              </a:ext>
            </a:extLst>
          </p:cNvPr>
          <p:cNvSpPr/>
          <p:nvPr/>
        </p:nvSpPr>
        <p:spPr>
          <a:xfrm>
            <a:off x="19024762" y="7869614"/>
            <a:ext cx="1293447" cy="1220827"/>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83" name="テキスト ボックス 126">
            <a:extLst>
              <a:ext uri="{FF2B5EF4-FFF2-40B4-BE49-F238E27FC236}">
                <a16:creationId xmlns:a16="http://schemas.microsoft.com/office/drawing/2014/main" id="{0816E194-0E96-9CFF-AE99-5832DA34BB18}"/>
              </a:ext>
            </a:extLst>
          </p:cNvPr>
          <p:cNvSpPr txBox="1"/>
          <p:nvPr/>
        </p:nvSpPr>
        <p:spPr>
          <a:xfrm>
            <a:off x="19115120" y="8236063"/>
            <a:ext cx="1120060" cy="49244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sz="1600" b="1" dirty="0">
                <a:solidFill>
                  <a:srgbClr val="15A7C7"/>
                </a:solidFill>
                <a:latin typeface="游ゴシック" panose="020B0400000000000000" pitchFamily="50" charset="-128"/>
                <a:ea typeface="游ゴシック" panose="020B0400000000000000" pitchFamily="50" charset="-128"/>
              </a:rPr>
              <a:t>取り入れた技術</a:t>
            </a:r>
            <a:endParaRPr lang="en-US" altLang="ja-JP" sz="1600" dirty="0">
              <a:solidFill>
                <a:srgbClr val="15A7C7"/>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675627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65C016-C2B6-AA2F-D10C-8679856BC2C5}"/>
              </a:ext>
            </a:extLst>
          </p:cNvPr>
          <p:cNvSpPr>
            <a:spLocks noGrp="1"/>
          </p:cNvSpPr>
          <p:nvPr>
            <p:ph type="title"/>
          </p:nvPr>
        </p:nvSpPr>
        <p:spPr>
          <a:xfrm>
            <a:off x="3261065" y="1441296"/>
            <a:ext cx="26113494" cy="4133400"/>
          </a:xfrm>
        </p:spPr>
        <p:txBody>
          <a:bodyPr/>
          <a:lstStyle/>
          <a:p>
            <a:endParaRPr kumimoji="1" lang="ja-JP" altLang="en-US" dirty="0"/>
          </a:p>
        </p:txBody>
      </p:sp>
      <p:sp>
        <p:nvSpPr>
          <p:cNvPr id="2799" name="テキスト ボックス 2798">
            <a:extLst>
              <a:ext uri="{FF2B5EF4-FFF2-40B4-BE49-F238E27FC236}">
                <a16:creationId xmlns:a16="http://schemas.microsoft.com/office/drawing/2014/main" id="{DF803D61-C0A0-D531-59F5-337D3D21FC61}"/>
              </a:ext>
            </a:extLst>
          </p:cNvPr>
          <p:cNvSpPr txBox="1"/>
          <p:nvPr/>
        </p:nvSpPr>
        <p:spPr>
          <a:xfrm rot="5400000">
            <a:off x="15092471" y="16015152"/>
            <a:ext cx="1340538" cy="215444"/>
          </a:xfrm>
          <a:prstGeom prst="rect">
            <a:avLst/>
          </a:prstGeom>
          <a:noFill/>
        </p:spPr>
        <p:txBody>
          <a:bodyPr wrap="square" rtlCol="0">
            <a:spAutoFit/>
          </a:bodyPr>
          <a:lstStyle/>
          <a:p>
            <a:r>
              <a:rPr kumimoji="1" lang="en-US" altLang="ja-JP" sz="800">
                <a:solidFill>
                  <a:schemeClr val="bg1"/>
                </a:solidFill>
                <a:latin typeface="游ゴシック" panose="020B0400000000000000" pitchFamily="50" charset="-128"/>
                <a:ea typeface="游ゴシック" panose="020B0400000000000000" pitchFamily="50" charset="-128"/>
              </a:rPr>
              <a:t>Analog</a:t>
            </a:r>
          </a:p>
        </p:txBody>
      </p:sp>
      <p:sp>
        <p:nvSpPr>
          <p:cNvPr id="3001" name="テキスト ボックス 3000">
            <a:extLst>
              <a:ext uri="{FF2B5EF4-FFF2-40B4-BE49-F238E27FC236}">
                <a16:creationId xmlns:a16="http://schemas.microsoft.com/office/drawing/2014/main" id="{8BBC7EC3-3DBD-14ED-98CC-4D4D36446242}"/>
              </a:ext>
            </a:extLst>
          </p:cNvPr>
          <p:cNvSpPr txBox="1"/>
          <p:nvPr/>
        </p:nvSpPr>
        <p:spPr>
          <a:xfrm>
            <a:off x="12250725" y="9693995"/>
            <a:ext cx="5830927" cy="1077218"/>
          </a:xfrm>
          <a:prstGeom prst="rect">
            <a:avLst/>
          </a:prstGeom>
          <a:noFill/>
        </p:spPr>
        <p:txBody>
          <a:bodyPr wrap="square" rtlCol="0">
            <a:spAutoFit/>
          </a:bodyPr>
          <a:lstStyle/>
          <a:p>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⑥</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Power</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 &amp; Kicker Board</a:t>
            </a:r>
            <a:endParaRPr kumimoji="1" lang="en-US" altLang="ja-JP" sz="1400" b="1" u="sng" dirty="0">
              <a:solidFill>
                <a:schemeClr val="tx1"/>
              </a:solidFill>
              <a:latin typeface="Bahnschrift SemiCondensed" panose="020B0502040204020203" pitchFamily="34" charset="0"/>
              <a:cs typeface="Cascadia Code" panose="020B0609020000020004" pitchFamily="49" charset="0"/>
            </a:endParaRPr>
          </a:p>
          <a:p>
            <a:r>
              <a:rPr lang="ja-JP" altLang="en-US" sz="800" dirty="0">
                <a:latin typeface="游ゴシック" panose="020B0400000000000000" pitchFamily="50" charset="-128"/>
                <a:ea typeface="游ゴシック" panose="020B0400000000000000" pitchFamily="50" charset="-128"/>
              </a:rPr>
              <a:t>電源基板とキッカー基板を一体化することで、省スペース化と配線の簡略化を図りました。（図１）これにより、ロボット内部の構造がよりコンパクトになり、組み立てや保守の効率も向上しています。電源は</a:t>
            </a:r>
            <a:r>
              <a:rPr lang="en-US" altLang="ja-JP" sz="800" dirty="0">
                <a:latin typeface="游ゴシック" panose="020B0400000000000000" pitchFamily="50" charset="-128"/>
                <a:ea typeface="游ゴシック" panose="020B0400000000000000" pitchFamily="50" charset="-128"/>
              </a:rPr>
              <a:t>DCDC</a:t>
            </a:r>
            <a:r>
              <a:rPr lang="ja-JP" altLang="en-US" sz="800" dirty="0">
                <a:latin typeface="游ゴシック" panose="020B0400000000000000" pitchFamily="50" charset="-128"/>
                <a:ea typeface="游ゴシック" panose="020B0400000000000000" pitchFamily="50" charset="-128"/>
              </a:rPr>
              <a:t>コンバータを用いて各モジュールに安定して供給されるように設計されており、動作中の電圧変動を最小限に抑えています。また、キッカーには昇圧回路を組み込むことで、高電圧が必要な瞬間的な動作にも対応でき、確実なシュート動作を実現しています。これらの工夫により、ロボット全体の信頼性とパフォーマンスの向上を図っ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002" name="テキスト ボックス 3001">
            <a:extLst>
              <a:ext uri="{FF2B5EF4-FFF2-40B4-BE49-F238E27FC236}">
                <a16:creationId xmlns:a16="http://schemas.microsoft.com/office/drawing/2014/main" id="{F2C155AF-7B12-8A7C-3A65-E9468B1637F0}"/>
              </a:ext>
            </a:extLst>
          </p:cNvPr>
          <p:cNvSpPr txBox="1"/>
          <p:nvPr/>
        </p:nvSpPr>
        <p:spPr>
          <a:xfrm>
            <a:off x="12296960" y="11935714"/>
            <a:ext cx="6039166" cy="1908215"/>
          </a:xfrm>
          <a:prstGeom prst="rect">
            <a:avLst/>
          </a:prstGeom>
          <a:noFill/>
        </p:spPr>
        <p:txBody>
          <a:bodyPr wrap="square" rtlCol="0">
            <a:spAutoFit/>
          </a:bodyPr>
          <a:lstStyle/>
          <a:p>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⑦ </a:t>
            </a:r>
            <a:r>
              <a:rPr kumimoji="1" lang="en-US" altLang="ja-JP" sz="1200" b="1" dirty="0">
                <a:latin typeface="Bahnschrift SemiCondensed" panose="020B0502040204020203" pitchFamily="34" charset="0"/>
                <a:ea typeface="Cascadia Code" panose="020B0609020000020004" pitchFamily="49" charset="0"/>
                <a:cs typeface="Cascadia Code" panose="020B0609020000020004" pitchFamily="49" charset="0"/>
              </a:rPr>
              <a:t>Motor &amp; </a:t>
            </a:r>
            <a:r>
              <a:rPr kumimoji="1" lang="en-US" altLang="ja-JP" sz="1200" b="1" dirty="0" err="1">
                <a:latin typeface="Bahnschrift SemiCondensed" panose="020B0502040204020203" pitchFamily="34" charset="0"/>
                <a:ea typeface="Cascadia Code" panose="020B0609020000020004" pitchFamily="49" charset="0"/>
                <a:cs typeface="Cascadia Code" panose="020B0609020000020004" pitchFamily="49" charset="0"/>
              </a:rPr>
              <a:t>Omuni</a:t>
            </a:r>
            <a:r>
              <a:rPr kumimoji="1" lang="en-US" altLang="ja-JP" sz="1200" b="1" dirty="0">
                <a:latin typeface="Bahnschrift SemiCondensed" panose="020B0502040204020203" pitchFamily="34" charset="0"/>
                <a:ea typeface="Cascadia Code" panose="020B0609020000020004" pitchFamily="49" charset="0"/>
                <a:cs typeface="Cascadia Code" panose="020B0609020000020004" pitchFamily="49" charset="0"/>
              </a:rPr>
              <a:t> Wheel</a:t>
            </a:r>
            <a:r>
              <a:rPr kumimoji="1" lang="ja-JP" altLang="en-US" sz="1400" b="1"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endParaRPr kumimoji="1" lang="en-US" altLang="ja-JP" sz="1400" b="1" dirty="0">
              <a:solidFill>
                <a:schemeClr val="tx1"/>
              </a:solidFill>
              <a:latin typeface="Bahnschrift SemiCondensed" panose="020B0502040204020203" pitchFamily="34" charset="0"/>
              <a:cs typeface="Cascadia Code" panose="020B0609020000020004" pitchFamily="49"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今シーズンのロボットでは、駆動システムにおいていくつかの重要な改良を施しました。まず、</a:t>
            </a:r>
            <a:r>
              <a:rPr lang="en-US" altLang="ja-JP" sz="800" b="1" dirty="0">
                <a:latin typeface="游ゴシック" panose="020B0400000000000000" pitchFamily="50" charset="-128"/>
                <a:ea typeface="游ゴシック" panose="020B0400000000000000" pitchFamily="50" charset="-128"/>
              </a:rPr>
              <a:t>DIGILENTIG22 1/19</a:t>
            </a:r>
            <a:r>
              <a:rPr lang="ja-JP" altLang="en-US" sz="800" dirty="0">
                <a:latin typeface="游ゴシック" panose="020B0400000000000000" pitchFamily="50" charset="-128"/>
                <a:ea typeface="游ゴシック" panose="020B0400000000000000" pitchFamily="50" charset="-128"/>
              </a:rPr>
              <a:t>という精密なギアモーター</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個使用し、ロボットはより高いトルクと安定した動力を発揮することができます。</a:t>
            </a:r>
            <a:r>
              <a:rPr lang="en-US" altLang="ja-JP" sz="800" b="1" dirty="0">
                <a:latin typeface="游ゴシック" panose="020B0400000000000000" pitchFamily="50" charset="-128"/>
                <a:ea typeface="游ゴシック" panose="020B0400000000000000" pitchFamily="50" charset="-128"/>
              </a:rPr>
              <a:t>DIGILENTIG22 1/19</a:t>
            </a:r>
            <a:r>
              <a:rPr lang="ja-JP" altLang="en-US" sz="800" dirty="0">
                <a:latin typeface="游ゴシック" panose="020B0400000000000000" pitchFamily="50" charset="-128"/>
                <a:ea typeface="游ゴシック" panose="020B0400000000000000" pitchFamily="50" charset="-128"/>
              </a:rPr>
              <a:t>モーターは精度の高いギア比を提供し、複雑な動作や素早い方向転換を必要とする場面でもスムーズな駆動を実現しています。</a:t>
            </a:r>
          </a:p>
          <a:p>
            <a:pPr>
              <a:buNone/>
            </a:pPr>
            <a:r>
              <a:rPr lang="ja-JP" altLang="en-US" sz="800" dirty="0">
                <a:latin typeface="游ゴシック" panose="020B0400000000000000" pitchFamily="50" charset="-128"/>
                <a:ea typeface="游ゴシック" panose="020B0400000000000000" pitchFamily="50" charset="-128"/>
              </a:rPr>
              <a:t>さらに、ロボットの走行安定性を向上させるために、</a:t>
            </a:r>
            <a:r>
              <a:rPr lang="ja-JP" altLang="en-US" sz="800" b="1" dirty="0">
                <a:latin typeface="游ゴシック" panose="020B0400000000000000" pitchFamily="50" charset="-128"/>
                <a:ea typeface="游ゴシック" panose="020B0400000000000000" pitchFamily="50" charset="-128"/>
              </a:rPr>
              <a:t>オムニホイール</a:t>
            </a:r>
            <a:r>
              <a:rPr lang="ja-JP" altLang="en-US" sz="800" dirty="0">
                <a:latin typeface="游ゴシック" panose="020B0400000000000000" pitchFamily="50" charset="-128"/>
                <a:ea typeface="游ゴシック" panose="020B0400000000000000" pitchFamily="50" charset="-128"/>
              </a:rPr>
              <a:t>の設計を改良しました。従来の</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層構造から、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に変更することで、ロボットの制御性が大幅に向上しました。</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層オムニホイールは、より均等に力を分散し、ロボットがより高い精度で移動できるようになります。これにより、ロボットは複雑なコースでもスムーズに進行方向を変えることができ、狭いエリアや細かな操作が求められる状況でも安定した動きを維持します。</a:t>
            </a:r>
          </a:p>
          <a:p>
            <a:r>
              <a:rPr lang="ja-JP" altLang="en-US" sz="800" dirty="0">
                <a:latin typeface="游ゴシック" panose="020B0400000000000000" pitchFamily="50" charset="-128"/>
                <a:ea typeface="游ゴシック" panose="020B0400000000000000" pitchFamily="50" charset="-128"/>
              </a:rPr>
              <a:t>このような改良により、ロボットはより高精度な動きと素早い反応を可能にし、競技中に求められる様々な動作に対して柔軟かつ安定した性能を発揮できるようになっています。</a:t>
            </a:r>
          </a:p>
          <a:p>
            <a:endParaRPr kumimoji="1" lang="en-US" altLang="ja-JP" sz="1400" b="1" u="sng" dirty="0">
              <a:latin typeface="游ゴシック" panose="020B0400000000000000" pitchFamily="50" charset="-128"/>
              <a:ea typeface="游ゴシック" panose="020B0400000000000000" pitchFamily="50" charset="-128"/>
              <a:cs typeface="Cascadia Code" panose="020B0609020000020004" pitchFamily="49" charset="0"/>
            </a:endParaRPr>
          </a:p>
          <a:p>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011" name="テキスト ボックス 3010">
            <a:extLst>
              <a:ext uri="{FF2B5EF4-FFF2-40B4-BE49-F238E27FC236}">
                <a16:creationId xmlns:a16="http://schemas.microsoft.com/office/drawing/2014/main" id="{A5C472E0-A13A-0A4B-2FD9-0F4290CCA2FD}"/>
              </a:ext>
            </a:extLst>
          </p:cNvPr>
          <p:cNvSpPr txBox="1"/>
          <p:nvPr/>
        </p:nvSpPr>
        <p:spPr>
          <a:xfrm>
            <a:off x="12313357" y="14480082"/>
            <a:ext cx="5868411" cy="3816429"/>
          </a:xfrm>
          <a:prstGeom prst="rect">
            <a:avLst/>
          </a:prstGeom>
          <a:noFill/>
        </p:spPr>
        <p:txBody>
          <a:bodyPr wrap="square" rtlCol="0">
            <a:spAutoFit/>
          </a:bodyPr>
          <a:lstStyle/>
          <a:p>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⑧ </a:t>
            </a:r>
            <a:r>
              <a:rPr kumimoji="1" lang="en-US" altLang="ja-JP" sz="1200" b="1" dirty="0" err="1">
                <a:latin typeface="Bahnschrift SemiCondensed" panose="020B0502040204020203" pitchFamily="34" charset="0"/>
                <a:ea typeface="Cascadia Code" panose="020B0609020000020004" pitchFamily="49" charset="0"/>
                <a:cs typeface="Cascadia Code" panose="020B0609020000020004" pitchFamily="49" charset="0"/>
              </a:rPr>
              <a:t>LineSensor</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  </a:t>
            </a:r>
          </a:p>
          <a:p>
            <a:pPr>
              <a:buNone/>
            </a:pPr>
            <a:r>
              <a:rPr lang="ja-JP" altLang="en-US" sz="800" b="1" dirty="0">
                <a:latin typeface="游ゴシック" panose="020B0400000000000000" pitchFamily="50" charset="-128"/>
                <a:ea typeface="游ゴシック" panose="020B0400000000000000" pitchFamily="50" charset="-128"/>
              </a:rPr>
              <a:t>今シーズンのロボットには、エンジェルラインとサイドラインを活用した高度なライン検知システムが搭載されています。このシステムでは、フォトトランジスターを合計で〇個使用し、ロボットの左右の端から端まで広範囲にわたってラインを検知することができます。この配置により、ロボットはコース上の白線をを正確に追跡することができました。</a:t>
            </a:r>
          </a:p>
          <a:p>
            <a:pPr>
              <a:buNone/>
            </a:pPr>
            <a:r>
              <a:rPr lang="ja-JP" altLang="en-US" sz="800" b="1" dirty="0">
                <a:latin typeface="游ゴシック" panose="020B0400000000000000" pitchFamily="50" charset="-128"/>
                <a:ea typeface="游ゴシック" panose="020B0400000000000000" pitchFamily="50" charset="-128"/>
              </a:rPr>
              <a:t>特に重要なのは、この広範囲の検知能力がロボットの精度と安定性を大きく向上させている点です。エンジェルラインは、コースの進行方向を決定する重要な役割を果たしており、これを確実に検知することでロボットが常に正しい軌道を維持できます。一方で、サイドラインはロボットがコースから外れないようにし、状況に応じて微細な調整を行うための基準として機能します。</a:t>
            </a:r>
          </a:p>
          <a:p>
            <a:r>
              <a:rPr lang="ja-JP" altLang="en-US" sz="800" b="1" dirty="0">
                <a:latin typeface="游ゴシック" panose="020B0400000000000000" pitchFamily="50" charset="-128"/>
                <a:ea typeface="游ゴシック" panose="020B0400000000000000" pitchFamily="50" charset="-128"/>
              </a:rPr>
              <a:t>また、以前は光変調フォト</a:t>
            </a:r>
            <a:r>
              <a:rPr lang="en-US" altLang="ja-JP" sz="800" b="1" dirty="0">
                <a:latin typeface="游ゴシック" panose="020B0400000000000000" pitchFamily="50" charset="-128"/>
                <a:ea typeface="游ゴシック" panose="020B0400000000000000" pitchFamily="50" charset="-128"/>
              </a:rPr>
              <a:t>IC</a:t>
            </a:r>
            <a:r>
              <a:rPr lang="ja-JP" altLang="en-US" sz="800" b="1" dirty="0">
                <a:latin typeface="游ゴシック" panose="020B0400000000000000" pitchFamily="50" charset="-128"/>
                <a:ea typeface="游ゴシック" panose="020B0400000000000000" pitchFamily="50" charset="-128"/>
              </a:rPr>
              <a:t>を採用していましたが、フォトトランジスターに変更することで大幅なコストカットを実現しました。</a:t>
            </a:r>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endParaRPr lang="en-US" altLang="ja-JP" sz="800" b="1"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LINE</a:t>
            </a:r>
            <a:r>
              <a:rPr lang="ja-JP" altLang="en-US" sz="800" dirty="0">
                <a:latin typeface="游ゴシック" panose="020B0400000000000000" pitchFamily="50" charset="-128"/>
                <a:ea typeface="游ゴシック" panose="020B0400000000000000" pitchFamily="50" charset="-128"/>
              </a:rPr>
              <a:t>センサは、光の色や明るさを調整できる</a:t>
            </a:r>
            <a:r>
              <a:rPr lang="ja-JP" altLang="en-US" sz="800" b="1" dirty="0">
                <a:latin typeface="游ゴシック" panose="020B0400000000000000" pitchFamily="50" charset="-128"/>
                <a:ea typeface="游ゴシック" panose="020B0400000000000000" pitchFamily="50" charset="-128"/>
              </a:rPr>
              <a:t>フルカラー</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を使用し実験を行いました。私たちはこれまで使っていた白色光と、赤、緑、青の光を使った場合の白線通過時のデータをグラフと表にまとめました。　</a:t>
            </a:r>
            <a:endParaRPr lang="en-US" altLang="ja-JP" sz="800" dirty="0">
              <a:latin typeface="游ゴシック" panose="020B0400000000000000" pitchFamily="50" charset="-128"/>
              <a:ea typeface="游ゴシック" panose="020B0400000000000000" pitchFamily="50" charset="-128"/>
            </a:endParaRPr>
          </a:p>
          <a:p>
            <a:endParaRPr lang="ja-JP" altLang="en-US" sz="800" b="1" dirty="0">
              <a:latin typeface="游ゴシック" panose="020B0400000000000000" pitchFamily="50" charset="-128"/>
              <a:ea typeface="游ゴシック" panose="020B0400000000000000" pitchFamily="50" charset="-128"/>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036" name="Picture 12">
            <a:extLst>
              <a:ext uri="{FF2B5EF4-FFF2-40B4-BE49-F238E27FC236}">
                <a16:creationId xmlns:a16="http://schemas.microsoft.com/office/drawing/2014/main" id="{B8B3E5F9-4222-0A4F-F594-356844303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4423142" y="13538394"/>
            <a:ext cx="1807612" cy="8773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655E33F-AD99-6E2E-2605-FC074959B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535199" y="13690995"/>
            <a:ext cx="1680047" cy="461908"/>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32FF6D29-ACAE-DCCF-5CE7-350B9CFF5D98}"/>
              </a:ext>
            </a:extLst>
          </p:cNvPr>
          <p:cNvPicPr>
            <a:picLocks noChangeAspect="1"/>
          </p:cNvPicPr>
          <p:nvPr/>
        </p:nvPicPr>
        <p:blipFill>
          <a:blip r:embed="rId4"/>
          <a:stretch>
            <a:fillRect/>
          </a:stretch>
        </p:blipFill>
        <p:spPr>
          <a:xfrm>
            <a:off x="16190047" y="15692813"/>
            <a:ext cx="2035133" cy="1753036"/>
          </a:xfrm>
          <a:prstGeom prst="rect">
            <a:avLst/>
          </a:prstGeom>
        </p:spPr>
      </p:pic>
      <p:pic>
        <p:nvPicPr>
          <p:cNvPr id="19" name="Picture 2">
            <a:extLst>
              <a:ext uri="{FF2B5EF4-FFF2-40B4-BE49-F238E27FC236}">
                <a16:creationId xmlns:a16="http://schemas.microsoft.com/office/drawing/2014/main" id="{AC51491E-0611-C742-5282-8A25E6932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6699951" y="10529758"/>
            <a:ext cx="1052233" cy="14761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21C24024-C9B4-0F2B-D341-DB7B277F4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92679" y="10827581"/>
            <a:ext cx="1643371" cy="9497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7CA6BEA8-981E-D6A1-7F1D-262CCD186C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14688309" y="10548018"/>
            <a:ext cx="1151920" cy="1427491"/>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22081377-F747-98FE-E6AB-FAC96B974526}"/>
              </a:ext>
            </a:extLst>
          </p:cNvPr>
          <p:cNvSpPr txBox="1"/>
          <p:nvPr/>
        </p:nvSpPr>
        <p:spPr>
          <a:xfrm>
            <a:off x="16317812" y="11775477"/>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▷図１</a:t>
            </a:r>
          </a:p>
        </p:txBody>
      </p:sp>
      <p:sp>
        <p:nvSpPr>
          <p:cNvPr id="25" name="テキスト ボックス 24">
            <a:extLst>
              <a:ext uri="{FF2B5EF4-FFF2-40B4-BE49-F238E27FC236}">
                <a16:creationId xmlns:a16="http://schemas.microsoft.com/office/drawing/2014/main" id="{3A3A9522-AD70-FD6C-33DA-ED36F3F79A04}"/>
              </a:ext>
            </a:extLst>
          </p:cNvPr>
          <p:cNvSpPr txBox="1"/>
          <p:nvPr/>
        </p:nvSpPr>
        <p:spPr>
          <a:xfrm>
            <a:off x="14044446" y="11244804"/>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a:t>
            </a:r>
          </a:p>
        </p:txBody>
      </p:sp>
      <p:sp>
        <p:nvSpPr>
          <p:cNvPr id="26" name="テキスト ボックス 25">
            <a:extLst>
              <a:ext uri="{FF2B5EF4-FFF2-40B4-BE49-F238E27FC236}">
                <a16:creationId xmlns:a16="http://schemas.microsoft.com/office/drawing/2014/main" id="{BCFEB9B0-B9C1-41F6-A40C-46E41C17183A}"/>
              </a:ext>
            </a:extLst>
          </p:cNvPr>
          <p:cNvSpPr txBox="1"/>
          <p:nvPr/>
        </p:nvSpPr>
        <p:spPr>
          <a:xfrm>
            <a:off x="16050347" y="11244804"/>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a:t>
            </a:r>
          </a:p>
        </p:txBody>
      </p:sp>
      <p:pic>
        <p:nvPicPr>
          <p:cNvPr id="56" name="Picture 6">
            <a:extLst>
              <a:ext uri="{FF2B5EF4-FFF2-40B4-BE49-F238E27FC236}">
                <a16:creationId xmlns:a16="http://schemas.microsoft.com/office/drawing/2014/main" id="{A5D50688-6232-7CF8-038C-AC8F0BB3F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15002462" y="16190323"/>
            <a:ext cx="985484" cy="58844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a:extLst>
              <a:ext uri="{FF2B5EF4-FFF2-40B4-BE49-F238E27FC236}">
                <a16:creationId xmlns:a16="http://schemas.microsoft.com/office/drawing/2014/main" id="{F9EF3937-CB36-E026-2331-217DAA771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69326" y="16751719"/>
            <a:ext cx="935551" cy="55863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a:extLst>
              <a:ext uri="{FF2B5EF4-FFF2-40B4-BE49-F238E27FC236}">
                <a16:creationId xmlns:a16="http://schemas.microsoft.com/office/drawing/2014/main" id="{BA42A4FF-2B36-07BB-19C1-252CD6EF21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3133" y="15838183"/>
            <a:ext cx="1121885" cy="55036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AF747FF2-141A-49E5-758A-490B0007DA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22807" y="15789333"/>
            <a:ext cx="1846610" cy="152373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a:extLst>
              <a:ext uri="{FF2B5EF4-FFF2-40B4-BE49-F238E27FC236}">
                <a16:creationId xmlns:a16="http://schemas.microsoft.com/office/drawing/2014/main" id="{92CA13A0-0157-4E09-0321-63B0424022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4040734" y="16298324"/>
            <a:ext cx="941287" cy="562056"/>
          </a:xfrm>
          <a:prstGeom prst="rect">
            <a:avLst/>
          </a:prstGeom>
          <a:noFill/>
          <a:extLst>
            <a:ext uri="{909E8E84-426E-40DD-AFC4-6F175D3DCCD1}">
              <a14:hiddenFill xmlns:a14="http://schemas.microsoft.com/office/drawing/2010/main">
                <a:solidFill>
                  <a:srgbClr val="FFFFFF"/>
                </a:solidFill>
              </a14:hiddenFill>
            </a:ext>
          </a:extLst>
        </p:spPr>
      </p:pic>
      <p:sp>
        <p:nvSpPr>
          <p:cNvPr id="61" name="テキスト ボックス 60">
            <a:extLst>
              <a:ext uri="{FF2B5EF4-FFF2-40B4-BE49-F238E27FC236}">
                <a16:creationId xmlns:a16="http://schemas.microsoft.com/office/drawing/2014/main" id="{BF18C3A4-CFC5-2E6A-D5EE-79FC662352B6}"/>
              </a:ext>
            </a:extLst>
          </p:cNvPr>
          <p:cNvSpPr txBox="1"/>
          <p:nvPr/>
        </p:nvSpPr>
        <p:spPr>
          <a:xfrm>
            <a:off x="13892229" y="16376776"/>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a:t>
            </a:r>
          </a:p>
        </p:txBody>
      </p:sp>
      <p:sp>
        <p:nvSpPr>
          <p:cNvPr id="62" name="テキスト ボックス 61">
            <a:extLst>
              <a:ext uri="{FF2B5EF4-FFF2-40B4-BE49-F238E27FC236}">
                <a16:creationId xmlns:a16="http://schemas.microsoft.com/office/drawing/2014/main" id="{CD7802BE-9735-C802-BA0A-10607AD3D8FB}"/>
              </a:ext>
            </a:extLst>
          </p:cNvPr>
          <p:cNvSpPr txBox="1"/>
          <p:nvPr/>
        </p:nvSpPr>
        <p:spPr>
          <a:xfrm>
            <a:off x="16009756" y="16442108"/>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a:t>
            </a:r>
          </a:p>
        </p:txBody>
      </p:sp>
      <p:sp>
        <p:nvSpPr>
          <p:cNvPr id="2752" name="テキスト ボックス 2751">
            <a:extLst>
              <a:ext uri="{FF2B5EF4-FFF2-40B4-BE49-F238E27FC236}">
                <a16:creationId xmlns:a16="http://schemas.microsoft.com/office/drawing/2014/main" id="{3A5B404C-2175-794B-2469-1A5F85E5AB45}"/>
              </a:ext>
            </a:extLst>
          </p:cNvPr>
          <p:cNvSpPr txBox="1"/>
          <p:nvPr/>
        </p:nvSpPr>
        <p:spPr>
          <a:xfrm>
            <a:off x="16259740" y="17106695"/>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▷図１</a:t>
            </a:r>
          </a:p>
        </p:txBody>
      </p:sp>
      <p:pic>
        <p:nvPicPr>
          <p:cNvPr id="2770" name="Picture 19">
            <a:extLst>
              <a:ext uri="{FF2B5EF4-FFF2-40B4-BE49-F238E27FC236}">
                <a16:creationId xmlns:a16="http://schemas.microsoft.com/office/drawing/2014/main" id="{CAE4B4F4-BBB3-84FD-86FF-D004D86490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700" t="4883" r="7149" b="5284"/>
          <a:stretch/>
        </p:blipFill>
        <p:spPr bwMode="auto">
          <a:xfrm>
            <a:off x="12556065" y="18205777"/>
            <a:ext cx="2159233" cy="1518810"/>
          </a:xfrm>
          <a:prstGeom prst="rect">
            <a:avLst/>
          </a:prstGeom>
          <a:noFill/>
          <a:extLst>
            <a:ext uri="{909E8E84-426E-40DD-AFC4-6F175D3DCCD1}">
              <a14:hiddenFill xmlns:a14="http://schemas.microsoft.com/office/drawing/2010/main">
                <a:solidFill>
                  <a:srgbClr val="FFFFFF"/>
                </a:solidFill>
              </a14:hiddenFill>
            </a:ext>
          </a:extLst>
        </p:spPr>
      </p:pic>
      <p:sp>
        <p:nvSpPr>
          <p:cNvPr id="2771" name="テキスト ボックス 7">
            <a:extLst>
              <a:ext uri="{FF2B5EF4-FFF2-40B4-BE49-F238E27FC236}">
                <a16:creationId xmlns:a16="http://schemas.microsoft.com/office/drawing/2014/main" id="{A5CD15CE-AD2A-A55A-8C87-385FD9F41831}"/>
              </a:ext>
            </a:extLst>
          </p:cNvPr>
          <p:cNvSpPr txBox="1"/>
          <p:nvPr/>
        </p:nvSpPr>
        <p:spPr>
          <a:xfrm>
            <a:off x="14707852" y="18579832"/>
            <a:ext cx="2752834" cy="1077218"/>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dirty="0">
                <a:latin typeface="游ゴシック" panose="020B0400000000000000" pitchFamily="50" charset="-128"/>
                <a:ea typeface="游ゴシック" panose="020B0400000000000000" pitchFamily="50" charset="-128"/>
              </a:rPr>
              <a:t>次にグラフ４から最小値と最大値の差が、</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赤と青は他の二色と比べて大きいことが</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わかります。しかし、青は禁止色のため</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使用することができません。</a:t>
            </a:r>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このことから、</a:t>
            </a:r>
            <a:r>
              <a:rPr lang="ja-JP" altLang="en-US" sz="800" b="1" dirty="0">
                <a:latin typeface="游ゴシック" panose="020B0400000000000000" pitchFamily="50" charset="-128"/>
                <a:ea typeface="游ゴシック" panose="020B0400000000000000" pitchFamily="50" charset="-128"/>
              </a:rPr>
              <a:t>センサーに最も適した光源は</a:t>
            </a:r>
            <a:endParaRPr lang="en-US" altLang="ja-JP" sz="800" b="1"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「赤色」であることがわかりました。</a:t>
            </a:r>
          </a:p>
          <a:p>
            <a:endParaRPr lang="ja-JP" altLang="en-US" sz="800" dirty="0">
              <a:latin typeface="游ゴシック" panose="020B0400000000000000" pitchFamily="50" charset="-128"/>
              <a:ea typeface="游ゴシック" panose="020B0400000000000000" pitchFamily="50" charset="-128"/>
            </a:endParaRPr>
          </a:p>
        </p:txBody>
      </p:sp>
      <p:sp>
        <p:nvSpPr>
          <p:cNvPr id="2772" name="正方形/長方形 2771">
            <a:extLst>
              <a:ext uri="{FF2B5EF4-FFF2-40B4-BE49-F238E27FC236}">
                <a16:creationId xmlns:a16="http://schemas.microsoft.com/office/drawing/2014/main" id="{08002BBC-F9C9-9E85-AECD-F886EA0AF1C5}"/>
              </a:ext>
            </a:extLst>
          </p:cNvPr>
          <p:cNvSpPr/>
          <p:nvPr/>
        </p:nvSpPr>
        <p:spPr>
          <a:xfrm>
            <a:off x="16993044" y="18327399"/>
            <a:ext cx="1418916" cy="105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赤ライン</a:t>
            </a:r>
          </a:p>
        </p:txBody>
      </p:sp>
      <p:pic>
        <p:nvPicPr>
          <p:cNvPr id="2985" name="Picture 2">
            <a:extLst>
              <a:ext uri="{FF2B5EF4-FFF2-40B4-BE49-F238E27FC236}">
                <a16:creationId xmlns:a16="http://schemas.microsoft.com/office/drawing/2014/main" id="{08545316-807D-736B-4AB0-34D0FC4F8AE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1982" t="2050" r="13202" b="8549"/>
          <a:stretch/>
        </p:blipFill>
        <p:spPr bwMode="auto">
          <a:xfrm>
            <a:off x="7217730" y="13178936"/>
            <a:ext cx="3194368" cy="3817155"/>
          </a:xfrm>
          <a:prstGeom prst="rect">
            <a:avLst/>
          </a:prstGeom>
          <a:noFill/>
          <a:extLst>
            <a:ext uri="{909E8E84-426E-40DD-AFC4-6F175D3DCCD1}">
              <a14:hiddenFill xmlns:a14="http://schemas.microsoft.com/office/drawing/2010/main">
                <a:solidFill>
                  <a:srgbClr val="FFFFFF"/>
                </a:solidFill>
              </a14:hiddenFill>
            </a:ext>
          </a:extLst>
        </p:spPr>
      </p:pic>
      <p:cxnSp>
        <p:nvCxnSpPr>
          <p:cNvPr id="2922" name="直線矢印コネクタ 2921">
            <a:extLst>
              <a:ext uri="{FF2B5EF4-FFF2-40B4-BE49-F238E27FC236}">
                <a16:creationId xmlns:a16="http://schemas.microsoft.com/office/drawing/2014/main" id="{4F1B90DB-E0F8-F36D-B6C0-D324A0906C08}"/>
              </a:ext>
            </a:extLst>
          </p:cNvPr>
          <p:cNvCxnSpPr>
            <a:cxnSpLocks/>
          </p:cNvCxnSpPr>
          <p:nvPr/>
        </p:nvCxnSpPr>
        <p:spPr>
          <a:xfrm>
            <a:off x="6357131" y="16018227"/>
            <a:ext cx="1034415" cy="20899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27" name="直線矢印コネクタ 2926">
            <a:extLst>
              <a:ext uri="{FF2B5EF4-FFF2-40B4-BE49-F238E27FC236}">
                <a16:creationId xmlns:a16="http://schemas.microsoft.com/office/drawing/2014/main" id="{87C65AFF-436C-F830-9667-549BB49C6008}"/>
              </a:ext>
            </a:extLst>
          </p:cNvPr>
          <p:cNvCxnSpPr>
            <a:cxnSpLocks/>
          </p:cNvCxnSpPr>
          <p:nvPr/>
        </p:nvCxnSpPr>
        <p:spPr>
          <a:xfrm flipH="1">
            <a:off x="9239857" y="13922336"/>
            <a:ext cx="1389091" cy="106945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29" name="テキスト ボックス 2928">
            <a:extLst>
              <a:ext uri="{FF2B5EF4-FFF2-40B4-BE49-F238E27FC236}">
                <a16:creationId xmlns:a16="http://schemas.microsoft.com/office/drawing/2014/main" id="{4ED56DE2-4DDE-E12C-978B-58AF018B440A}"/>
              </a:ext>
            </a:extLst>
          </p:cNvPr>
          <p:cNvSpPr txBox="1"/>
          <p:nvPr/>
        </p:nvSpPr>
        <p:spPr>
          <a:xfrm>
            <a:off x="10521796" y="13509175"/>
            <a:ext cx="683419" cy="523541"/>
          </a:xfrm>
          <a:prstGeom prst="rect">
            <a:avLst/>
          </a:prstGeom>
          <a:noFill/>
        </p:spPr>
        <p:txBody>
          <a:bodyPr wrap="square" rtlCol="0">
            <a:spAutoFit/>
          </a:bodyPr>
          <a:lstStyle/>
          <a:p>
            <a:r>
              <a:rPr kumimoji="1" lang="ja-JP" altLang="en-US" dirty="0"/>
              <a:t>②</a:t>
            </a:r>
            <a:endParaRPr kumimoji="1" lang="en-US" altLang="ja-JP" dirty="0"/>
          </a:p>
        </p:txBody>
      </p:sp>
      <p:cxnSp>
        <p:nvCxnSpPr>
          <p:cNvPr id="2931" name="直線矢印コネクタ 2930">
            <a:extLst>
              <a:ext uri="{FF2B5EF4-FFF2-40B4-BE49-F238E27FC236}">
                <a16:creationId xmlns:a16="http://schemas.microsoft.com/office/drawing/2014/main" id="{21A590FF-DBEC-DB5E-822D-D1A151F4F0EB}"/>
              </a:ext>
            </a:extLst>
          </p:cNvPr>
          <p:cNvCxnSpPr>
            <a:cxnSpLocks/>
          </p:cNvCxnSpPr>
          <p:nvPr/>
        </p:nvCxnSpPr>
        <p:spPr>
          <a:xfrm>
            <a:off x="6940175" y="13012843"/>
            <a:ext cx="1825747" cy="5834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34" name="テキスト ボックス 2933">
            <a:extLst>
              <a:ext uri="{FF2B5EF4-FFF2-40B4-BE49-F238E27FC236}">
                <a16:creationId xmlns:a16="http://schemas.microsoft.com/office/drawing/2014/main" id="{F19EA6DF-B43D-6D62-F79C-47DFF96BF728}"/>
              </a:ext>
            </a:extLst>
          </p:cNvPr>
          <p:cNvSpPr txBox="1"/>
          <p:nvPr/>
        </p:nvSpPr>
        <p:spPr>
          <a:xfrm>
            <a:off x="6389127" y="12777283"/>
            <a:ext cx="683419" cy="523541"/>
          </a:xfrm>
          <a:prstGeom prst="rect">
            <a:avLst/>
          </a:prstGeom>
          <a:noFill/>
        </p:spPr>
        <p:txBody>
          <a:bodyPr wrap="square" rtlCol="0">
            <a:spAutoFit/>
          </a:bodyPr>
          <a:lstStyle/>
          <a:p>
            <a:r>
              <a:rPr kumimoji="1" lang="ja-JP" altLang="en-US" dirty="0"/>
              <a:t>①</a:t>
            </a:r>
            <a:endParaRPr kumimoji="1" lang="en-US" altLang="ja-JP" dirty="0"/>
          </a:p>
        </p:txBody>
      </p:sp>
      <p:cxnSp>
        <p:nvCxnSpPr>
          <p:cNvPr id="2986" name="直線矢印コネクタ 2985">
            <a:extLst>
              <a:ext uri="{FF2B5EF4-FFF2-40B4-BE49-F238E27FC236}">
                <a16:creationId xmlns:a16="http://schemas.microsoft.com/office/drawing/2014/main" id="{8FC0AABA-01FD-5C95-FCF4-99DC1AE2EFE1}"/>
              </a:ext>
            </a:extLst>
          </p:cNvPr>
          <p:cNvCxnSpPr>
            <a:cxnSpLocks/>
          </p:cNvCxnSpPr>
          <p:nvPr/>
        </p:nvCxnSpPr>
        <p:spPr>
          <a:xfrm>
            <a:off x="7345920" y="13957571"/>
            <a:ext cx="1037605" cy="5750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89" name="テキスト ボックス 2988">
            <a:extLst>
              <a:ext uri="{FF2B5EF4-FFF2-40B4-BE49-F238E27FC236}">
                <a16:creationId xmlns:a16="http://schemas.microsoft.com/office/drawing/2014/main" id="{847DA9B9-9DEF-39FF-16DB-FFB314555AEE}"/>
              </a:ext>
            </a:extLst>
          </p:cNvPr>
          <p:cNvSpPr txBox="1"/>
          <p:nvPr/>
        </p:nvSpPr>
        <p:spPr>
          <a:xfrm>
            <a:off x="6814878" y="13515885"/>
            <a:ext cx="683419" cy="523541"/>
          </a:xfrm>
          <a:prstGeom prst="rect">
            <a:avLst/>
          </a:prstGeom>
          <a:noFill/>
        </p:spPr>
        <p:txBody>
          <a:bodyPr wrap="square" rtlCol="0">
            <a:spAutoFit/>
          </a:bodyPr>
          <a:lstStyle/>
          <a:p>
            <a:r>
              <a:rPr kumimoji="1" lang="ja-JP" altLang="en-US" dirty="0"/>
              <a:t>③</a:t>
            </a:r>
            <a:endParaRPr kumimoji="1" lang="en-US" altLang="ja-JP" dirty="0"/>
          </a:p>
        </p:txBody>
      </p:sp>
      <p:cxnSp>
        <p:nvCxnSpPr>
          <p:cNvPr id="2996" name="直線矢印コネクタ 2995">
            <a:extLst>
              <a:ext uri="{FF2B5EF4-FFF2-40B4-BE49-F238E27FC236}">
                <a16:creationId xmlns:a16="http://schemas.microsoft.com/office/drawing/2014/main" id="{23D7A4F9-A10E-E5AC-8E61-78D0F99E1564}"/>
              </a:ext>
            </a:extLst>
          </p:cNvPr>
          <p:cNvCxnSpPr>
            <a:cxnSpLocks/>
          </p:cNvCxnSpPr>
          <p:nvPr/>
        </p:nvCxnSpPr>
        <p:spPr>
          <a:xfrm flipH="1">
            <a:off x="9973745" y="14579021"/>
            <a:ext cx="1389091" cy="106945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97" name="テキスト ボックス 2996">
            <a:extLst>
              <a:ext uri="{FF2B5EF4-FFF2-40B4-BE49-F238E27FC236}">
                <a16:creationId xmlns:a16="http://schemas.microsoft.com/office/drawing/2014/main" id="{7830A9F6-9AC9-6616-2E6B-F7EC4C385140}"/>
              </a:ext>
            </a:extLst>
          </p:cNvPr>
          <p:cNvSpPr txBox="1"/>
          <p:nvPr/>
        </p:nvSpPr>
        <p:spPr>
          <a:xfrm>
            <a:off x="6158312" y="14459746"/>
            <a:ext cx="683419" cy="523541"/>
          </a:xfrm>
          <a:prstGeom prst="rect">
            <a:avLst/>
          </a:prstGeom>
          <a:noFill/>
        </p:spPr>
        <p:txBody>
          <a:bodyPr wrap="square" rtlCol="0">
            <a:spAutoFit/>
          </a:bodyPr>
          <a:lstStyle/>
          <a:p>
            <a:r>
              <a:rPr kumimoji="1" lang="ja-JP" altLang="en-US" dirty="0"/>
              <a:t>⑥</a:t>
            </a:r>
            <a:endParaRPr kumimoji="1" lang="en-US" altLang="ja-JP" dirty="0"/>
          </a:p>
        </p:txBody>
      </p:sp>
      <p:cxnSp>
        <p:nvCxnSpPr>
          <p:cNvPr id="3003" name="直線矢印コネクタ 3002">
            <a:extLst>
              <a:ext uri="{FF2B5EF4-FFF2-40B4-BE49-F238E27FC236}">
                <a16:creationId xmlns:a16="http://schemas.microsoft.com/office/drawing/2014/main" id="{5AA004FA-A2B1-C6D3-684B-646229AC3204}"/>
              </a:ext>
            </a:extLst>
          </p:cNvPr>
          <p:cNvCxnSpPr>
            <a:cxnSpLocks/>
          </p:cNvCxnSpPr>
          <p:nvPr/>
        </p:nvCxnSpPr>
        <p:spPr>
          <a:xfrm flipV="1">
            <a:off x="7154333" y="16380423"/>
            <a:ext cx="1742471" cy="5359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06" name="直線矢印コネクタ 3005">
            <a:extLst>
              <a:ext uri="{FF2B5EF4-FFF2-40B4-BE49-F238E27FC236}">
                <a16:creationId xmlns:a16="http://schemas.microsoft.com/office/drawing/2014/main" id="{605CC606-409B-94F3-8D78-B7E0DBD1094B}"/>
              </a:ext>
            </a:extLst>
          </p:cNvPr>
          <p:cNvCxnSpPr>
            <a:cxnSpLocks/>
          </p:cNvCxnSpPr>
          <p:nvPr/>
        </p:nvCxnSpPr>
        <p:spPr>
          <a:xfrm>
            <a:off x="6724072" y="14788038"/>
            <a:ext cx="1165615" cy="7167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09" name="テキスト ボックス 3008">
            <a:extLst>
              <a:ext uri="{FF2B5EF4-FFF2-40B4-BE49-F238E27FC236}">
                <a16:creationId xmlns:a16="http://schemas.microsoft.com/office/drawing/2014/main" id="{D6DE4F18-B237-31BE-B473-BF28F50DD09E}"/>
              </a:ext>
            </a:extLst>
          </p:cNvPr>
          <p:cNvSpPr txBox="1"/>
          <p:nvPr/>
        </p:nvSpPr>
        <p:spPr>
          <a:xfrm>
            <a:off x="11276557" y="14171905"/>
            <a:ext cx="683419" cy="523541"/>
          </a:xfrm>
          <a:prstGeom prst="rect">
            <a:avLst/>
          </a:prstGeom>
          <a:noFill/>
        </p:spPr>
        <p:txBody>
          <a:bodyPr wrap="square" rtlCol="0">
            <a:spAutoFit/>
          </a:bodyPr>
          <a:lstStyle/>
          <a:p>
            <a:r>
              <a:rPr kumimoji="1" lang="ja-JP" altLang="en-US" dirty="0"/>
              <a:t>⑤</a:t>
            </a:r>
            <a:endParaRPr kumimoji="1" lang="en-US" altLang="ja-JP" dirty="0"/>
          </a:p>
        </p:txBody>
      </p:sp>
      <p:sp>
        <p:nvSpPr>
          <p:cNvPr id="3010" name="テキスト ボックス 3009">
            <a:extLst>
              <a:ext uri="{FF2B5EF4-FFF2-40B4-BE49-F238E27FC236}">
                <a16:creationId xmlns:a16="http://schemas.microsoft.com/office/drawing/2014/main" id="{39AAEA33-1815-597D-98FA-230061605D38}"/>
              </a:ext>
            </a:extLst>
          </p:cNvPr>
          <p:cNvSpPr txBox="1"/>
          <p:nvPr/>
        </p:nvSpPr>
        <p:spPr>
          <a:xfrm>
            <a:off x="6389127" y="16734320"/>
            <a:ext cx="683419" cy="523541"/>
          </a:xfrm>
          <a:prstGeom prst="rect">
            <a:avLst/>
          </a:prstGeom>
          <a:noFill/>
        </p:spPr>
        <p:txBody>
          <a:bodyPr wrap="square" rtlCol="0">
            <a:spAutoFit/>
          </a:bodyPr>
          <a:lstStyle/>
          <a:p>
            <a:r>
              <a:rPr kumimoji="1" lang="ja-JP" altLang="en-US" dirty="0"/>
              <a:t>⑦</a:t>
            </a:r>
            <a:endParaRPr kumimoji="1" lang="en-US" altLang="ja-JP" dirty="0"/>
          </a:p>
        </p:txBody>
      </p:sp>
      <p:cxnSp>
        <p:nvCxnSpPr>
          <p:cNvPr id="3012" name="直線矢印コネクタ 3011">
            <a:extLst>
              <a:ext uri="{FF2B5EF4-FFF2-40B4-BE49-F238E27FC236}">
                <a16:creationId xmlns:a16="http://schemas.microsoft.com/office/drawing/2014/main" id="{BA484D0A-3201-8EEE-5724-FEB2EB93A5AF}"/>
              </a:ext>
            </a:extLst>
          </p:cNvPr>
          <p:cNvCxnSpPr>
            <a:cxnSpLocks/>
          </p:cNvCxnSpPr>
          <p:nvPr/>
        </p:nvCxnSpPr>
        <p:spPr>
          <a:xfrm flipH="1" flipV="1">
            <a:off x="9922297" y="16138687"/>
            <a:ext cx="1298939" cy="71504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14" name="テキスト ボックス 3013">
            <a:extLst>
              <a:ext uri="{FF2B5EF4-FFF2-40B4-BE49-F238E27FC236}">
                <a16:creationId xmlns:a16="http://schemas.microsoft.com/office/drawing/2014/main" id="{4957FAA1-5C9A-B4A4-64D8-911B076AD3CD}"/>
              </a:ext>
            </a:extLst>
          </p:cNvPr>
          <p:cNvSpPr txBox="1"/>
          <p:nvPr/>
        </p:nvSpPr>
        <p:spPr>
          <a:xfrm>
            <a:off x="11296720" y="16711421"/>
            <a:ext cx="683419" cy="523541"/>
          </a:xfrm>
          <a:prstGeom prst="rect">
            <a:avLst/>
          </a:prstGeom>
          <a:noFill/>
        </p:spPr>
        <p:txBody>
          <a:bodyPr wrap="square" rtlCol="0">
            <a:spAutoFit/>
          </a:bodyPr>
          <a:lstStyle/>
          <a:p>
            <a:r>
              <a:rPr kumimoji="1" lang="ja-JP" altLang="en-US" dirty="0"/>
              <a:t>⑧</a:t>
            </a:r>
            <a:endParaRPr kumimoji="1" lang="en-US" altLang="ja-JP" dirty="0"/>
          </a:p>
        </p:txBody>
      </p:sp>
      <p:pic>
        <p:nvPicPr>
          <p:cNvPr id="2938" name="図 2937">
            <a:extLst>
              <a:ext uri="{FF2B5EF4-FFF2-40B4-BE49-F238E27FC236}">
                <a16:creationId xmlns:a16="http://schemas.microsoft.com/office/drawing/2014/main" id="{7DDE8454-AD24-CB4F-DF13-CF77AA113A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2131" y="18590058"/>
            <a:ext cx="2061169" cy="1363030"/>
          </a:xfrm>
          <a:prstGeom prst="rect">
            <a:avLst/>
          </a:prstGeom>
        </p:spPr>
      </p:pic>
      <p:sp>
        <p:nvSpPr>
          <p:cNvPr id="2925" name="テキスト ボックス 2924">
            <a:extLst>
              <a:ext uri="{FF2B5EF4-FFF2-40B4-BE49-F238E27FC236}">
                <a16:creationId xmlns:a16="http://schemas.microsoft.com/office/drawing/2014/main" id="{71C092DD-A9E3-17BA-BBF9-CA24051D42FB}"/>
              </a:ext>
            </a:extLst>
          </p:cNvPr>
          <p:cNvSpPr txBox="1"/>
          <p:nvPr/>
        </p:nvSpPr>
        <p:spPr>
          <a:xfrm>
            <a:off x="-800" y="17189191"/>
            <a:ext cx="5718564" cy="1384995"/>
          </a:xfrm>
          <a:prstGeom prst="rect">
            <a:avLst/>
          </a:prstGeom>
          <a:noFill/>
        </p:spPr>
        <p:txBody>
          <a:bodyPr wrap="square" rtlCol="0">
            <a:spAutoFit/>
          </a:bodyPr>
          <a:lstStyle/>
          <a:p>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④</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Ball Capture Zone</a:t>
            </a:r>
            <a:r>
              <a:rPr kumimoji="1" lang="ja-JP" altLang="en-US" sz="1400" b="1" u="sng"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は新たにキッカーが搭載されました。このキッカーの性能を最大限に引き出すために、私たちはボールに対する威力を十分に伝えるための工夫を行いました。特に重要だったのは、キック時にボールがしっかりと捕らえられるようにすることです。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ぴったりとフィットする「ボール捕捉ゾーン」を製作しました。これにより、ボールがキックされる際の摩擦や衝撃を最小限に抑え、ボールを確実に捕えることができるようになりました。</a:t>
            </a:r>
          </a:p>
          <a:p>
            <a:r>
              <a:rPr lang="ja-JP" altLang="en-US" sz="800" dirty="0">
                <a:latin typeface="游ゴシック" panose="020B0400000000000000" pitchFamily="50" charset="-128"/>
                <a:ea typeface="游ゴシック" panose="020B0400000000000000" pitchFamily="50" charset="-128"/>
              </a:rPr>
              <a:t>この設計変更は、キックの成功率を大きく向上させることを目指したもので、従来の捕捉力の問題を解決し、ロボットの精度を大幅に改善しました。ボール捕捉ゾーンの形状を最適化することで、キックの力がボールにしっかりと伝わり、より正確な角度でボールを飛ばすことが可能となり、試合での安定したパフォーマンスに貢献しています。</a:t>
            </a:r>
          </a:p>
        </p:txBody>
      </p:sp>
      <p:sp>
        <p:nvSpPr>
          <p:cNvPr id="2926" name="テキスト ボックス 2925">
            <a:extLst>
              <a:ext uri="{FF2B5EF4-FFF2-40B4-BE49-F238E27FC236}">
                <a16:creationId xmlns:a16="http://schemas.microsoft.com/office/drawing/2014/main" id="{23DD4DB5-7C78-F994-2351-8DBC3C44C0D1}"/>
              </a:ext>
            </a:extLst>
          </p:cNvPr>
          <p:cNvSpPr txBox="1"/>
          <p:nvPr/>
        </p:nvSpPr>
        <p:spPr>
          <a:xfrm>
            <a:off x="0" y="12629008"/>
            <a:ext cx="5717764" cy="2123658"/>
          </a:xfrm>
          <a:prstGeom prst="rect">
            <a:avLst/>
          </a:prstGeom>
          <a:noFill/>
        </p:spPr>
        <p:txBody>
          <a:bodyPr wrap="square" rtlCol="0">
            <a:spAutoFit/>
          </a:bodyPr>
          <a:lstStyle/>
          <a:p>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②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モニターを搭載することで、試合中でもセンサーからの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データをリアルタイムで視認できるようになりました。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また、現場でのデバッグやチューニング作業にも活用でき、開発効率の向上にも寄与しています。</a:t>
            </a:r>
          </a:p>
          <a:p>
            <a:endParaRPr kumimoji="1" lang="en-US" altLang="ja-JP" sz="1400" b="1" u="sng" dirty="0">
              <a:latin typeface="游ゴシック" panose="020B0400000000000000" pitchFamily="50" charset="-128"/>
              <a:ea typeface="游ゴシック" panose="020B0400000000000000" pitchFamily="50" charset="-128"/>
              <a:cs typeface="Cascadia Code" panose="020B0609020000020004" pitchFamily="49" charset="0"/>
            </a:endParaRPr>
          </a:p>
          <a:p>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930" name="テキスト ボックス 2929">
            <a:extLst>
              <a:ext uri="{FF2B5EF4-FFF2-40B4-BE49-F238E27FC236}">
                <a16:creationId xmlns:a16="http://schemas.microsoft.com/office/drawing/2014/main" id="{6113F4BE-FF51-5CD7-3824-A455244F3BD5}"/>
              </a:ext>
            </a:extLst>
          </p:cNvPr>
          <p:cNvSpPr txBox="1"/>
          <p:nvPr/>
        </p:nvSpPr>
        <p:spPr>
          <a:xfrm>
            <a:off x="0" y="9693995"/>
            <a:ext cx="5538565" cy="3046988"/>
          </a:xfrm>
          <a:prstGeom prst="rect">
            <a:avLst/>
          </a:prstGeom>
          <a:noFill/>
        </p:spPr>
        <p:txBody>
          <a:bodyPr wrap="square" rtlCol="0">
            <a:spAutoFit/>
          </a:bodyPr>
          <a:lstStyle/>
          <a:p>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①</a:t>
            </a:r>
            <a:r>
              <a:rPr kumimoji="1" lang="ja-JP" altLang="en-US" sz="14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V</a:t>
            </a:r>
            <a:r>
              <a:rPr kumimoji="1" lang="en-US" altLang="ja-JP" sz="1400" b="1" u="sng" dirty="0">
                <a:solidFill>
                  <a:schemeClr val="tx1"/>
                </a:solidFill>
                <a:latin typeface="Bahnschrift SemiCondensed" panose="020B0502040204020203" pitchFamily="34" charset="0"/>
                <a:cs typeface="Cascadia Code" panose="020B0609020000020004" pitchFamily="49" charset="0"/>
              </a:rPr>
              <a:t>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は、単体のカメラとしては視野角が約</a:t>
            </a:r>
            <a:r>
              <a:rPr lang="en-US" altLang="ja-JP" sz="800" dirty="0">
                <a:latin typeface="游ゴシック" panose="020B0400000000000000" pitchFamily="50" charset="-128"/>
                <a:ea typeface="游ゴシック" panose="020B0400000000000000" pitchFamily="50" charset="-128"/>
              </a:rPr>
              <a:t>180</a:t>
            </a:r>
            <a:r>
              <a:rPr lang="ja-JP" altLang="en-US" sz="800" dirty="0">
                <a:latin typeface="游ゴシック" panose="020B0400000000000000" pitchFamily="50" charset="-128"/>
                <a:ea typeface="游ゴシック" panose="020B0400000000000000" pitchFamily="50" charset="-128"/>
              </a:rPr>
              <a:t>度に限られており、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ロボットが周囲の全方向を同時に把握するには不十分でした。</a:t>
            </a:r>
          </a:p>
          <a:p>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kumimoji="1"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360</a:t>
            </a:r>
            <a:r>
              <a:rPr lang="ja-JP" altLang="en-US" sz="800" dirty="0">
                <a:latin typeface="游ゴシック" panose="020B0400000000000000" pitchFamily="50" charset="-128"/>
                <a:ea typeface="游ゴシック" panose="020B0400000000000000" pitchFamily="50" charset="-128"/>
              </a:rPr>
              <a:t>度全方向を映像として取得できるシステムを構築しました。このミラーは、</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レンズの上に取り付けられた半球状の反射鏡で、カメラに全周囲の</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光を反射させることで、</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台のカメラで全方向の情報を取得することが可能になります。</a:t>
            </a:r>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この構成により、ロボットは自身の周囲を常にモニタリングでき、敵ロボットやボールの位置、障害物などの</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情報をリアルタイムで取得・処理することができます。従来よりも少ないセンサ構成で、</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より広範囲かつ効率的な環境認識が可能となり、自律移動や戦術判断の精度向上に大きく貢献しています。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2935" name="図 2934">
            <a:extLst>
              <a:ext uri="{FF2B5EF4-FFF2-40B4-BE49-F238E27FC236}">
                <a16:creationId xmlns:a16="http://schemas.microsoft.com/office/drawing/2014/main" id="{225ED843-EE9A-4951-ABED-5883DEBB8E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2001" y="18560568"/>
            <a:ext cx="2147816" cy="1422010"/>
          </a:xfrm>
          <a:prstGeom prst="rect">
            <a:avLst/>
          </a:prstGeom>
        </p:spPr>
      </p:pic>
      <p:sp>
        <p:nvSpPr>
          <p:cNvPr id="2936" name="テキスト ボックス 1151">
            <a:extLst>
              <a:ext uri="{FF2B5EF4-FFF2-40B4-BE49-F238E27FC236}">
                <a16:creationId xmlns:a16="http://schemas.microsoft.com/office/drawing/2014/main" id="{D83A0F35-00D4-9FE6-F5E5-0A65E18E45A6}"/>
              </a:ext>
            </a:extLst>
          </p:cNvPr>
          <p:cNvSpPr txBox="1"/>
          <p:nvPr/>
        </p:nvSpPr>
        <p:spPr>
          <a:xfrm>
            <a:off x="585042" y="19630885"/>
            <a:ext cx="126188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旧捕捉ゾーン</a:t>
            </a:r>
          </a:p>
        </p:txBody>
      </p:sp>
      <p:sp>
        <p:nvSpPr>
          <p:cNvPr id="2937" name="矢印: 右 2936">
            <a:extLst>
              <a:ext uri="{FF2B5EF4-FFF2-40B4-BE49-F238E27FC236}">
                <a16:creationId xmlns:a16="http://schemas.microsoft.com/office/drawing/2014/main" id="{554EF919-B536-D3BD-9D96-A6D8B393573D}"/>
              </a:ext>
            </a:extLst>
          </p:cNvPr>
          <p:cNvSpPr/>
          <p:nvPr/>
        </p:nvSpPr>
        <p:spPr>
          <a:xfrm>
            <a:off x="2479141" y="19121363"/>
            <a:ext cx="667548" cy="43112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kumimoji="1" lang="ja-JP" altLang="en-US" sz="2800"/>
          </a:p>
        </p:txBody>
      </p:sp>
      <p:sp>
        <p:nvSpPr>
          <p:cNvPr id="2939" name="テキスト ボックス 1152">
            <a:extLst>
              <a:ext uri="{FF2B5EF4-FFF2-40B4-BE49-F238E27FC236}">
                <a16:creationId xmlns:a16="http://schemas.microsoft.com/office/drawing/2014/main" id="{A3566C06-5AA9-AB0A-B5A0-E985E428585B}"/>
              </a:ext>
            </a:extLst>
          </p:cNvPr>
          <p:cNvSpPr txBox="1"/>
          <p:nvPr/>
        </p:nvSpPr>
        <p:spPr>
          <a:xfrm>
            <a:off x="3773124" y="19573507"/>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sp>
        <p:nvSpPr>
          <p:cNvPr id="2991" name="テキスト ボックス 2990">
            <a:extLst>
              <a:ext uri="{FF2B5EF4-FFF2-40B4-BE49-F238E27FC236}">
                <a16:creationId xmlns:a16="http://schemas.microsoft.com/office/drawing/2014/main" id="{88244841-984E-BB96-08FE-8817839C1923}"/>
              </a:ext>
            </a:extLst>
          </p:cNvPr>
          <p:cNvSpPr txBox="1"/>
          <p:nvPr/>
        </p:nvSpPr>
        <p:spPr>
          <a:xfrm>
            <a:off x="0" y="14209728"/>
            <a:ext cx="5494498" cy="1323439"/>
          </a:xfrm>
          <a:prstGeom prst="rect">
            <a:avLst/>
          </a:prstGeom>
          <a:noFill/>
        </p:spPr>
        <p:txBody>
          <a:bodyPr wrap="square" rtlCol="0">
            <a:spAutoFit/>
          </a:bodyPr>
          <a:lstStyle/>
          <a:p>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③</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200" b="1" u="sng" dirty="0">
                <a:latin typeface="Bahnschrift SemiCondensed" panose="020B0502040204020203" pitchFamily="34" charset="0"/>
                <a:ea typeface="Cascadia Code" panose="020B0609020000020004" pitchFamily="49" charset="0"/>
                <a:cs typeface="Cascadia Code" panose="020B0609020000020004" pitchFamily="49" charset="0"/>
              </a:rPr>
              <a:t>IR Board</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）センサーを最大でも</a:t>
            </a: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個までしか接続できず、</a:t>
            </a:r>
            <a:r>
              <a:rPr lang="en-US" altLang="ja-JP" sz="800" dirty="0">
                <a:latin typeface="游ゴシック" panose="020B0400000000000000" pitchFamily="50" charset="-128"/>
                <a:ea typeface="游ゴシック" panose="020B0400000000000000" pitchFamily="50" charset="-128"/>
              </a:rPr>
              <a:t>360</a:t>
            </a:r>
            <a:r>
              <a:rPr lang="ja-JP" altLang="en-US" sz="800" dirty="0">
                <a:latin typeface="游ゴシック" panose="020B0400000000000000" pitchFamily="50" charset="-128"/>
                <a:ea typeface="游ゴシック" panose="020B0400000000000000" pitchFamily="50" charset="-128"/>
              </a:rPr>
              <a:t>度すべての方向を正確に検知することが難しいという課題を抱えていました。しかし今シーズン、その課題を解決するために、マルチプレクサを導入しました。これにより、わずか数本のマイコンのピンを使って、複数のセンサーを読み取ることが可能となり、ピン数の節約と同時に高い拡張性と柔軟な設計を実現することができました。</a:t>
            </a:r>
          </a:p>
          <a:p>
            <a:r>
              <a:rPr lang="ja-JP" altLang="en-US" sz="800" dirty="0">
                <a:latin typeface="游ゴシック" panose="020B0400000000000000" pitchFamily="50" charset="-128"/>
                <a:ea typeface="游ゴシック" panose="020B0400000000000000" pitchFamily="50" charset="-128"/>
              </a:rPr>
              <a:t>この技術的工夫により、ロボットの中央部に</a:t>
            </a:r>
            <a:r>
              <a:rPr lang="en-US" altLang="ja-JP" sz="800" dirty="0">
                <a:latin typeface="游ゴシック" panose="020B0400000000000000" pitchFamily="50" charset="-128"/>
                <a:ea typeface="游ゴシック" panose="020B0400000000000000" pitchFamily="50" charset="-128"/>
              </a:rPr>
              <a:t>16</a:t>
            </a:r>
            <a:r>
              <a:rPr lang="ja-JP" altLang="en-US" sz="800" dirty="0">
                <a:latin typeface="游ゴシック" panose="020B0400000000000000" pitchFamily="50" charset="-128"/>
                <a:ea typeface="游ゴシック" panose="020B0400000000000000" pitchFamily="50" charset="-128"/>
              </a:rPr>
              <a:t>個の赤外線センサーを円形に均等に配置することが可能となりました。この配置により、</a:t>
            </a:r>
            <a:r>
              <a:rPr lang="en-US" altLang="ja-JP" sz="800" dirty="0">
                <a:latin typeface="游ゴシック" panose="020B0400000000000000" pitchFamily="50" charset="-128"/>
                <a:ea typeface="游ゴシック" panose="020B0400000000000000" pitchFamily="50" charset="-128"/>
              </a:rPr>
              <a:t>360</a:t>
            </a:r>
            <a:r>
              <a:rPr lang="ja-JP" altLang="en-US" sz="800" dirty="0">
                <a:latin typeface="游ゴシック" panose="020B0400000000000000" pitchFamily="50" charset="-128"/>
                <a:ea typeface="游ゴシック" panose="020B0400000000000000" pitchFamily="50" charset="-128"/>
              </a:rPr>
              <a:t>度全方向からの赤外線信号を漏れなく感知できる全方位検知システムが完成しました。センサーを等間隔で配置することで、死角を完全に排除し、ボールの動きを常に正確に把握することができます。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995" name="正方形/長方形 2994">
            <a:extLst>
              <a:ext uri="{FF2B5EF4-FFF2-40B4-BE49-F238E27FC236}">
                <a16:creationId xmlns:a16="http://schemas.microsoft.com/office/drawing/2014/main" id="{4307045A-4077-2AB2-8E73-C8720AA42837}"/>
              </a:ext>
            </a:extLst>
          </p:cNvPr>
          <p:cNvSpPr/>
          <p:nvPr/>
        </p:nvSpPr>
        <p:spPr>
          <a:xfrm>
            <a:off x="3435615" y="12767994"/>
            <a:ext cx="1771981" cy="1206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実際の画面</a:t>
            </a:r>
          </a:p>
        </p:txBody>
      </p:sp>
      <p:pic>
        <p:nvPicPr>
          <p:cNvPr id="9" name="Picture 2">
            <a:extLst>
              <a:ext uri="{FF2B5EF4-FFF2-40B4-BE49-F238E27FC236}">
                <a16:creationId xmlns:a16="http://schemas.microsoft.com/office/drawing/2014/main" id="{F99AE0D3-326B-5EED-BF5D-246C529910F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62858" y="15692547"/>
            <a:ext cx="2052794" cy="16277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22E399F5-E6BD-1654-0869-67BB4B185D2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3414" y="10850345"/>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A60A306-06EB-7275-BC33-B70D1AE214A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8754" t="17912" r="31785" b="32086"/>
          <a:stretch/>
        </p:blipFill>
        <p:spPr bwMode="auto">
          <a:xfrm>
            <a:off x="4044879" y="9542466"/>
            <a:ext cx="1101434" cy="124086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1B65688C-DFC8-5CC2-E396-6AD761780D3D}"/>
              </a:ext>
            </a:extLst>
          </p:cNvPr>
          <p:cNvSpPr/>
          <p:nvPr/>
        </p:nvSpPr>
        <p:spPr>
          <a:xfrm>
            <a:off x="150131" y="10850345"/>
            <a:ext cx="1748233" cy="1292227"/>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単独</a:t>
            </a:r>
          </a:p>
        </p:txBody>
      </p:sp>
      <p:pic>
        <p:nvPicPr>
          <p:cNvPr id="33" name="Picture 8">
            <a:extLst>
              <a:ext uri="{FF2B5EF4-FFF2-40B4-BE49-F238E27FC236}">
                <a16:creationId xmlns:a16="http://schemas.microsoft.com/office/drawing/2014/main" id="{6B3A35C9-53CC-B77D-03D5-44DAF624E7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0100" y="15718992"/>
            <a:ext cx="1443680" cy="1506706"/>
          </a:xfrm>
          <a:prstGeom prst="rect">
            <a:avLst/>
          </a:prstGeom>
          <a:noFill/>
          <a:extLst>
            <a:ext uri="{909E8E84-426E-40DD-AFC4-6F175D3DCCD1}">
              <a14:hiddenFill xmlns:a14="http://schemas.microsoft.com/office/drawing/2010/main">
                <a:solidFill>
                  <a:srgbClr val="FFFFFF"/>
                </a:solidFill>
              </a14:hiddenFill>
            </a:ext>
          </a:extLst>
        </p:spPr>
      </p:pic>
      <p:sp>
        <p:nvSpPr>
          <p:cNvPr id="35" name="テキスト ボックス 34">
            <a:extLst>
              <a:ext uri="{FF2B5EF4-FFF2-40B4-BE49-F238E27FC236}">
                <a16:creationId xmlns:a16="http://schemas.microsoft.com/office/drawing/2014/main" id="{1964636D-4B37-CCA7-8514-89E855337DC7}"/>
              </a:ext>
            </a:extLst>
          </p:cNvPr>
          <p:cNvSpPr txBox="1"/>
          <p:nvPr/>
        </p:nvSpPr>
        <p:spPr>
          <a:xfrm>
            <a:off x="1624273" y="16922084"/>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▷１６個可能に</a:t>
            </a:r>
          </a:p>
        </p:txBody>
      </p:sp>
      <p:sp>
        <p:nvSpPr>
          <p:cNvPr id="38" name="テキスト ボックス 37">
            <a:extLst>
              <a:ext uri="{FF2B5EF4-FFF2-40B4-BE49-F238E27FC236}">
                <a16:creationId xmlns:a16="http://schemas.microsoft.com/office/drawing/2014/main" id="{D752A26E-934E-AFE0-F786-C7237A64229F}"/>
              </a:ext>
            </a:extLst>
          </p:cNvPr>
          <p:cNvSpPr txBox="1"/>
          <p:nvPr/>
        </p:nvSpPr>
        <p:spPr>
          <a:xfrm>
            <a:off x="2963414" y="15570600"/>
            <a:ext cx="2082836" cy="276999"/>
          </a:xfrm>
          <a:prstGeom prst="rect">
            <a:avLst/>
          </a:prstGeom>
          <a:noFill/>
        </p:spPr>
        <p:txBody>
          <a:bodyPr wrap="square" rtlCol="0">
            <a:spAutoFit/>
          </a:bodyPr>
          <a:lstStyle/>
          <a:p>
            <a:r>
              <a:rPr kumimoji="1" lang="ja-JP" altLang="en-US" sz="1200" b="1" dirty="0">
                <a:latin typeface="游ゴシック" panose="020B0400000000000000" pitchFamily="50" charset="-128"/>
                <a:ea typeface="游ゴシック" panose="020B0400000000000000" pitchFamily="50" charset="-128"/>
              </a:rPr>
              <a:t>マルチプレクサの導入後</a:t>
            </a:r>
          </a:p>
        </p:txBody>
      </p:sp>
      <p:sp>
        <p:nvSpPr>
          <p:cNvPr id="83" name="矢印: 右 82">
            <a:extLst>
              <a:ext uri="{FF2B5EF4-FFF2-40B4-BE49-F238E27FC236}">
                <a16:creationId xmlns:a16="http://schemas.microsoft.com/office/drawing/2014/main" id="{090EC84E-EDF4-FD3E-0088-0B167B95BFD7}"/>
              </a:ext>
            </a:extLst>
          </p:cNvPr>
          <p:cNvSpPr/>
          <p:nvPr/>
        </p:nvSpPr>
        <p:spPr>
          <a:xfrm>
            <a:off x="2173398" y="11108630"/>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11203801-5D30-8914-9571-A49E2581151E}"/>
              </a:ext>
            </a:extLst>
          </p:cNvPr>
          <p:cNvSpPr txBox="1"/>
          <p:nvPr/>
        </p:nvSpPr>
        <p:spPr>
          <a:xfrm>
            <a:off x="126964" y="15580492"/>
            <a:ext cx="2082836" cy="276999"/>
          </a:xfrm>
          <a:prstGeom prst="rect">
            <a:avLst/>
          </a:prstGeom>
          <a:noFill/>
        </p:spPr>
        <p:txBody>
          <a:bodyPr wrap="square" rtlCol="0">
            <a:spAutoFit/>
          </a:bodyPr>
          <a:lstStyle/>
          <a:p>
            <a:r>
              <a:rPr kumimoji="1" lang="ja-JP" altLang="en-US" sz="1200" b="1" dirty="0">
                <a:latin typeface="游ゴシック" panose="020B0400000000000000" pitchFamily="50" charset="-128"/>
                <a:ea typeface="游ゴシック" panose="020B0400000000000000" pitchFamily="50" charset="-128"/>
              </a:rPr>
              <a:t>マルチプレクサの導入前</a:t>
            </a:r>
          </a:p>
        </p:txBody>
      </p:sp>
      <p:sp>
        <p:nvSpPr>
          <p:cNvPr id="87" name="矢印: 右 86">
            <a:extLst>
              <a:ext uri="{FF2B5EF4-FFF2-40B4-BE49-F238E27FC236}">
                <a16:creationId xmlns:a16="http://schemas.microsoft.com/office/drawing/2014/main" id="{E299D4EA-796A-61F6-50EA-31A6119ECCA0}"/>
              </a:ext>
            </a:extLst>
          </p:cNvPr>
          <p:cNvSpPr/>
          <p:nvPr/>
        </p:nvSpPr>
        <p:spPr>
          <a:xfrm>
            <a:off x="2092156" y="16150240"/>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05B5710A-B234-CE20-71DE-D860C36FF990}"/>
              </a:ext>
            </a:extLst>
          </p:cNvPr>
          <p:cNvSpPr txBox="1"/>
          <p:nvPr/>
        </p:nvSpPr>
        <p:spPr>
          <a:xfrm>
            <a:off x="4404066" y="16926171"/>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▷８個が限界</a:t>
            </a:r>
          </a:p>
        </p:txBody>
      </p:sp>
      <p:sp>
        <p:nvSpPr>
          <p:cNvPr id="2924" name="テキスト ボックス 2923">
            <a:extLst>
              <a:ext uri="{FF2B5EF4-FFF2-40B4-BE49-F238E27FC236}">
                <a16:creationId xmlns:a16="http://schemas.microsoft.com/office/drawing/2014/main" id="{CA9E2666-572A-16B1-FB18-7F4C72EC5082}"/>
              </a:ext>
            </a:extLst>
          </p:cNvPr>
          <p:cNvSpPr txBox="1"/>
          <p:nvPr/>
        </p:nvSpPr>
        <p:spPr>
          <a:xfrm>
            <a:off x="5807702" y="15672320"/>
            <a:ext cx="683419" cy="523541"/>
          </a:xfrm>
          <a:prstGeom prst="rect">
            <a:avLst/>
          </a:prstGeom>
          <a:noFill/>
        </p:spPr>
        <p:txBody>
          <a:bodyPr wrap="square" rtlCol="0">
            <a:spAutoFit/>
          </a:bodyPr>
          <a:lstStyle/>
          <a:p>
            <a:r>
              <a:rPr kumimoji="1" lang="ja-JP" altLang="en-US" dirty="0"/>
              <a:t>④</a:t>
            </a:r>
            <a:endParaRPr kumimoji="1" lang="en-US" altLang="ja-JP" dirty="0"/>
          </a:p>
        </p:txBody>
      </p:sp>
      <p:sp>
        <p:nvSpPr>
          <p:cNvPr id="3" name="テキスト ボックス 2">
            <a:extLst>
              <a:ext uri="{FF2B5EF4-FFF2-40B4-BE49-F238E27FC236}">
                <a16:creationId xmlns:a16="http://schemas.microsoft.com/office/drawing/2014/main" id="{EC0DF768-032E-42F7-D8B7-8EAF6D3F1443}"/>
              </a:ext>
            </a:extLst>
          </p:cNvPr>
          <p:cNvSpPr txBox="1"/>
          <p:nvPr/>
        </p:nvSpPr>
        <p:spPr>
          <a:xfrm>
            <a:off x="12216854" y="6604107"/>
            <a:ext cx="5919451" cy="1631216"/>
          </a:xfrm>
          <a:prstGeom prst="rect">
            <a:avLst/>
          </a:prstGeom>
          <a:noFill/>
        </p:spPr>
        <p:txBody>
          <a:bodyPr wrap="square" rtlCol="0">
            <a:spAutoFit/>
          </a:bodyPr>
          <a:lstStyle/>
          <a:p>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⑤ </a:t>
            </a:r>
            <a:r>
              <a:rPr kumimoji="1" lang="en-US" altLang="ja-JP" sz="1400" b="1"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Main</a:t>
            </a:r>
            <a:r>
              <a:rPr kumimoji="1" lang="ja-JP" altLang="en-US" sz="1400" b="1"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a:t>
            </a:r>
          </a:p>
          <a:p>
            <a:pPr>
              <a:buNone/>
            </a:pPr>
            <a:r>
              <a:rPr lang="ja-JP" altLang="en-US" sz="800" b="1" dirty="0">
                <a:latin typeface="游ゴシック" panose="020B0400000000000000" pitchFamily="50" charset="-128"/>
                <a:ea typeface="游ゴシック" panose="020B0400000000000000" pitchFamily="50" charset="-128"/>
              </a:rPr>
              <a:t>メインマイコンには</a:t>
            </a:r>
            <a:r>
              <a:rPr lang="en-US" altLang="ja-JP" sz="800" b="1" dirty="0">
                <a:latin typeface="游ゴシック" panose="020B0400000000000000" pitchFamily="50" charset="-128"/>
                <a:ea typeface="游ゴシック" panose="020B0400000000000000" pitchFamily="50" charset="-128"/>
              </a:rPr>
              <a:t>Teensy 4.0</a:t>
            </a:r>
            <a:r>
              <a:rPr lang="ja-JP" altLang="en-US" sz="800" b="1" dirty="0">
                <a:latin typeface="游ゴシック" panose="020B0400000000000000" pitchFamily="50" charset="-128"/>
                <a:ea typeface="游ゴシック" panose="020B0400000000000000" pitchFamily="50" charset="-128"/>
              </a:rPr>
              <a:t>を採用しており、</a:t>
            </a:r>
            <a:r>
              <a:rPr lang="en-US" altLang="ja-JP" sz="800" b="1" dirty="0">
                <a:latin typeface="游ゴシック" panose="020B0400000000000000" pitchFamily="50" charset="-128"/>
                <a:ea typeface="游ゴシック" panose="020B0400000000000000" pitchFamily="50" charset="-128"/>
              </a:rPr>
              <a:t>UART×4</a:t>
            </a:r>
            <a:r>
              <a:rPr lang="ja-JP" altLang="en-US" sz="800" b="1" dirty="0">
                <a:latin typeface="游ゴシック" panose="020B0400000000000000" pitchFamily="50" charset="-128"/>
                <a:ea typeface="游ゴシック" panose="020B0400000000000000" pitchFamily="50" charset="-128"/>
              </a:rPr>
              <a:t>、デジタルピン</a:t>
            </a:r>
            <a:r>
              <a:rPr lang="en-US" altLang="ja-JP" sz="800" b="1" dirty="0">
                <a:latin typeface="游ゴシック" panose="020B0400000000000000" pitchFamily="50" charset="-128"/>
                <a:ea typeface="游ゴシック" panose="020B0400000000000000" pitchFamily="50" charset="-128"/>
              </a:rPr>
              <a:t>×40</a:t>
            </a:r>
            <a:r>
              <a:rPr lang="ja-JP" altLang="en-US" sz="800" b="1" dirty="0">
                <a:latin typeface="游ゴシック" panose="020B0400000000000000" pitchFamily="50" charset="-128"/>
                <a:ea typeface="游ゴシック" panose="020B0400000000000000" pitchFamily="50" charset="-128"/>
              </a:rPr>
              <a:t>、</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アナログピン</a:t>
            </a:r>
            <a:r>
              <a:rPr lang="en-US" altLang="ja-JP" sz="800" b="1" dirty="0">
                <a:latin typeface="游ゴシック" panose="020B0400000000000000" pitchFamily="50" charset="-128"/>
                <a:ea typeface="游ゴシック" panose="020B0400000000000000" pitchFamily="50" charset="-128"/>
              </a:rPr>
              <a:t>×14</a:t>
            </a:r>
            <a:r>
              <a:rPr lang="ja-JP" altLang="en-US" sz="800" b="1" dirty="0">
                <a:latin typeface="游ゴシック" panose="020B0400000000000000" pitchFamily="50" charset="-128"/>
                <a:ea typeface="游ゴシック" panose="020B0400000000000000" pitchFamily="50" charset="-128"/>
              </a:rPr>
              <a:t>と、豊富なピン数を備えています。</a:t>
            </a:r>
          </a:p>
          <a:p>
            <a:r>
              <a:rPr lang="ja-JP" altLang="en-US" sz="800" b="1" dirty="0">
                <a:latin typeface="游ゴシック" panose="020B0400000000000000" pitchFamily="50" charset="-128"/>
                <a:ea typeface="游ゴシック" panose="020B0400000000000000" pitchFamily="50" charset="-128"/>
              </a:rPr>
              <a:t>メイン基板の工夫としては、ケーブルの本数を削減するためにフラットケーブルを使用しています。また、通電状態を目視で確認できるように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を搭載（図１）し、人為的なミスを防止しています。さらに、基板上の接続箇所を明記（図２）することでプログラミングをしやすくし、配線はノイズを抑えるために曲線を用いて設計（図３）しています。</a:t>
            </a:r>
          </a:p>
          <a:p>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 name="正方形/長方形 3">
            <a:extLst>
              <a:ext uri="{FF2B5EF4-FFF2-40B4-BE49-F238E27FC236}">
                <a16:creationId xmlns:a16="http://schemas.microsoft.com/office/drawing/2014/main" id="{D29C251E-90EC-057F-0A50-355BD77A819B}"/>
              </a:ext>
            </a:extLst>
          </p:cNvPr>
          <p:cNvSpPr/>
          <p:nvPr/>
        </p:nvSpPr>
        <p:spPr>
          <a:xfrm>
            <a:off x="16938272" y="7991466"/>
            <a:ext cx="986444" cy="105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ブレークアウトボード</a:t>
            </a:r>
          </a:p>
        </p:txBody>
      </p:sp>
      <p:pic>
        <p:nvPicPr>
          <p:cNvPr id="5" name="Picture 2">
            <a:extLst>
              <a:ext uri="{FF2B5EF4-FFF2-40B4-BE49-F238E27FC236}">
                <a16:creationId xmlns:a16="http://schemas.microsoft.com/office/drawing/2014/main" id="{7CFF4E0A-D54B-DEA0-6988-95D0BF83876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6200000">
            <a:off x="13678799" y="7727107"/>
            <a:ext cx="1623606" cy="110915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844C1332-1EEF-9D50-70FC-07E3207C3E49}"/>
              </a:ext>
            </a:extLst>
          </p:cNvPr>
          <p:cNvPicPr>
            <a:picLocks noChangeAspect="1"/>
          </p:cNvPicPr>
          <p:nvPr/>
        </p:nvPicPr>
        <p:blipFill>
          <a:blip r:embed="rId20"/>
          <a:stretch>
            <a:fillRect/>
          </a:stretch>
        </p:blipFill>
        <p:spPr>
          <a:xfrm>
            <a:off x="15282323" y="7457100"/>
            <a:ext cx="1276116" cy="1637827"/>
          </a:xfrm>
          <a:prstGeom prst="rect">
            <a:avLst/>
          </a:prstGeom>
        </p:spPr>
      </p:pic>
      <p:sp>
        <p:nvSpPr>
          <p:cNvPr id="7" name="正方形/長方形 6">
            <a:extLst>
              <a:ext uri="{FF2B5EF4-FFF2-40B4-BE49-F238E27FC236}">
                <a16:creationId xmlns:a16="http://schemas.microsoft.com/office/drawing/2014/main" id="{3319F253-8493-4A91-1E9A-7AB053053A21}"/>
              </a:ext>
            </a:extLst>
          </p:cNvPr>
          <p:cNvSpPr/>
          <p:nvPr/>
        </p:nvSpPr>
        <p:spPr>
          <a:xfrm>
            <a:off x="12308159" y="7883086"/>
            <a:ext cx="1418916" cy="105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LED</a:t>
            </a:r>
            <a:endParaRPr kumimoji="1" lang="ja-JP" altLang="en-US" dirty="0"/>
          </a:p>
        </p:txBody>
      </p:sp>
      <p:sp>
        <p:nvSpPr>
          <p:cNvPr id="8" name="テキスト ボックス 7">
            <a:extLst>
              <a:ext uri="{FF2B5EF4-FFF2-40B4-BE49-F238E27FC236}">
                <a16:creationId xmlns:a16="http://schemas.microsoft.com/office/drawing/2014/main" id="{4E86C55C-DB51-D503-6531-E960D214FD7B}"/>
              </a:ext>
            </a:extLst>
          </p:cNvPr>
          <p:cNvSpPr txBox="1"/>
          <p:nvPr/>
        </p:nvSpPr>
        <p:spPr>
          <a:xfrm>
            <a:off x="12729788" y="9045600"/>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▷図１</a:t>
            </a:r>
          </a:p>
        </p:txBody>
      </p:sp>
      <p:sp>
        <p:nvSpPr>
          <p:cNvPr id="13" name="テキスト ボックス 12">
            <a:extLst>
              <a:ext uri="{FF2B5EF4-FFF2-40B4-BE49-F238E27FC236}">
                <a16:creationId xmlns:a16="http://schemas.microsoft.com/office/drawing/2014/main" id="{CE4CC97E-5FA2-449C-92EE-D2DDBFA63036}"/>
              </a:ext>
            </a:extLst>
          </p:cNvPr>
          <p:cNvSpPr txBox="1"/>
          <p:nvPr/>
        </p:nvSpPr>
        <p:spPr>
          <a:xfrm>
            <a:off x="14248184" y="9045600"/>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▷図２</a:t>
            </a:r>
          </a:p>
        </p:txBody>
      </p:sp>
      <p:sp>
        <p:nvSpPr>
          <p:cNvPr id="14" name="テキスト ボックス 13">
            <a:extLst>
              <a:ext uri="{FF2B5EF4-FFF2-40B4-BE49-F238E27FC236}">
                <a16:creationId xmlns:a16="http://schemas.microsoft.com/office/drawing/2014/main" id="{7236EF01-9267-8C3D-4CAC-4DB0C5A48DF4}"/>
              </a:ext>
            </a:extLst>
          </p:cNvPr>
          <p:cNvSpPr txBox="1"/>
          <p:nvPr/>
        </p:nvSpPr>
        <p:spPr>
          <a:xfrm>
            <a:off x="15656224" y="9052200"/>
            <a:ext cx="1709736"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▷図３</a:t>
            </a:r>
          </a:p>
        </p:txBody>
      </p:sp>
      <p:pic>
        <p:nvPicPr>
          <p:cNvPr id="11" name="図 10">
            <a:extLst>
              <a:ext uri="{FF2B5EF4-FFF2-40B4-BE49-F238E27FC236}">
                <a16:creationId xmlns:a16="http://schemas.microsoft.com/office/drawing/2014/main" id="{E407ABD6-2DD8-2FEC-35B8-99FC6C59CD17}"/>
              </a:ext>
            </a:extLst>
          </p:cNvPr>
          <p:cNvPicPr>
            <a:picLocks noChangeAspect="1"/>
          </p:cNvPicPr>
          <p:nvPr/>
        </p:nvPicPr>
        <p:blipFill>
          <a:blip r:embed="rId21"/>
          <a:stretch>
            <a:fillRect/>
          </a:stretch>
        </p:blipFill>
        <p:spPr>
          <a:xfrm>
            <a:off x="22191845" y="14990419"/>
            <a:ext cx="1432484" cy="1200329"/>
          </a:xfrm>
          <a:prstGeom prst="rect">
            <a:avLst/>
          </a:prstGeom>
        </p:spPr>
      </p:pic>
      <p:sp>
        <p:nvSpPr>
          <p:cNvPr id="12" name="テキスト ボックス 10">
            <a:extLst>
              <a:ext uri="{FF2B5EF4-FFF2-40B4-BE49-F238E27FC236}">
                <a16:creationId xmlns:a16="http://schemas.microsoft.com/office/drawing/2014/main" id="{3D5AC0F9-5CCF-44FB-6C66-3137758D3932}"/>
              </a:ext>
            </a:extLst>
          </p:cNvPr>
          <p:cNvSpPr txBox="1"/>
          <p:nvPr/>
        </p:nvSpPr>
        <p:spPr>
          <a:xfrm>
            <a:off x="18792857" y="15008990"/>
            <a:ext cx="3360806" cy="133882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a:lstStyle>
          <a:p>
            <a:r>
              <a:rPr kumimoji="1" lang="ja-JP" altLang="en-US" sz="900" dirty="0">
                <a:latin typeface="游ゴシック" panose="020B0400000000000000" pitchFamily="50" charset="-128"/>
                <a:ea typeface="游ゴシック" panose="020B0400000000000000" pitchFamily="50" charset="-128"/>
              </a:rPr>
              <a:t>　</a:t>
            </a:r>
            <a:r>
              <a:rPr kumimoji="1" lang="en-US" altLang="ja-JP" sz="900" dirty="0">
                <a:latin typeface="游ゴシック" panose="020B0400000000000000" pitchFamily="50" charset="-128"/>
                <a:ea typeface="游ゴシック" panose="020B0400000000000000" pitchFamily="50" charset="-128"/>
              </a:rPr>
              <a:t>for</a:t>
            </a:r>
            <a:r>
              <a:rPr kumimoji="1" lang="ja-JP" altLang="en-US" sz="900" dirty="0">
                <a:latin typeface="游ゴシック" panose="020B0400000000000000" pitchFamily="50" charset="-128"/>
                <a:ea typeface="游ゴシック" panose="020B0400000000000000" pitchFamily="50" charset="-128"/>
              </a:rPr>
              <a:t>文で各センサの値を比べ一番反応しているセンサを見つけます。そして、そのセンサとその両隣のセンサのアナログ値を</a:t>
            </a:r>
            <a:r>
              <a:rPr lang="ja-JP" altLang="en-US" sz="900" dirty="0">
                <a:latin typeface="游ゴシック" panose="020B0400000000000000" pitchFamily="50" charset="-128"/>
                <a:ea typeface="游ゴシック" panose="020B0400000000000000" pitchFamily="50" charset="-128"/>
              </a:rPr>
              <a:t>、それぞれ</a:t>
            </a:r>
            <a:r>
              <a:rPr lang="en-US" altLang="ja-JP" sz="900" dirty="0">
                <a:latin typeface="游ゴシック" panose="020B0400000000000000" pitchFamily="50" charset="-128"/>
                <a:ea typeface="游ゴシック" panose="020B0400000000000000" pitchFamily="50" charset="-128"/>
              </a:rPr>
              <a:t>X</a:t>
            </a:r>
            <a:r>
              <a:rPr lang="ja-JP" altLang="en-US" sz="900" dirty="0">
                <a:latin typeface="游ゴシック" panose="020B0400000000000000" pitchFamily="50" charset="-128"/>
                <a:ea typeface="游ゴシック" panose="020B0400000000000000" pitchFamily="50" charset="-128"/>
              </a:rPr>
              <a:t>成分と</a:t>
            </a:r>
            <a:r>
              <a:rPr lang="en-US" altLang="ja-JP" sz="900" dirty="0">
                <a:latin typeface="游ゴシック" panose="020B0400000000000000" pitchFamily="50" charset="-128"/>
                <a:ea typeface="游ゴシック" panose="020B0400000000000000" pitchFamily="50" charset="-128"/>
              </a:rPr>
              <a:t>Y</a:t>
            </a:r>
            <a:r>
              <a:rPr lang="ja-JP" altLang="en-US" sz="900" dirty="0">
                <a:latin typeface="游ゴシック" panose="020B0400000000000000" pitchFamily="50" charset="-128"/>
                <a:ea typeface="游ゴシック" panose="020B0400000000000000" pitchFamily="50" charset="-128"/>
              </a:rPr>
              <a:t>成分に分解し、成分ごとに加算し、</a:t>
            </a:r>
            <a:r>
              <a:rPr kumimoji="1" lang="en-US" altLang="ja-JP" sz="900" dirty="0">
                <a:solidFill>
                  <a:schemeClr val="tx1"/>
                </a:solidFill>
                <a:latin typeface="游ゴシック" panose="020B0400000000000000" pitchFamily="50" charset="-128"/>
                <a:ea typeface="游ゴシック" panose="020B0400000000000000" pitchFamily="50" charset="-128"/>
              </a:rPr>
              <a:t>atan2</a:t>
            </a:r>
            <a:r>
              <a:rPr kumimoji="1" lang="ja-JP" altLang="en-US" sz="900" dirty="0">
                <a:solidFill>
                  <a:schemeClr val="tx1"/>
                </a:solidFill>
                <a:latin typeface="游ゴシック" panose="020B0400000000000000" pitchFamily="50" charset="-128"/>
                <a:ea typeface="游ゴシック" panose="020B0400000000000000" pitchFamily="50" charset="-128"/>
              </a:rPr>
              <a:t>という関数を使いボールの角度を算出します。</a:t>
            </a:r>
            <a:r>
              <a:rPr lang="ja-JP" altLang="en-US" sz="900" dirty="0">
                <a:solidFill>
                  <a:schemeClr val="tx1"/>
                </a:solidFill>
                <a:latin typeface="游ゴシック" panose="020B0400000000000000" pitchFamily="50" charset="-128"/>
                <a:ea typeface="游ゴシック" panose="020B0400000000000000" pitchFamily="50" charset="-128"/>
              </a:rPr>
              <a:t>また、加算後の</a:t>
            </a:r>
            <a:r>
              <a:rPr lang="en-US" altLang="ja-JP" sz="900" dirty="0">
                <a:solidFill>
                  <a:schemeClr val="tx1"/>
                </a:solidFill>
                <a:latin typeface="游ゴシック" panose="020B0400000000000000" pitchFamily="50" charset="-128"/>
                <a:ea typeface="游ゴシック" panose="020B0400000000000000" pitchFamily="50" charset="-128"/>
              </a:rPr>
              <a:t>X</a:t>
            </a:r>
            <a:r>
              <a:rPr lang="ja-JP" altLang="en-US" sz="900" dirty="0">
                <a:solidFill>
                  <a:schemeClr val="tx1"/>
                </a:solidFill>
                <a:latin typeface="游ゴシック" panose="020B0400000000000000" pitchFamily="50" charset="-128"/>
                <a:ea typeface="游ゴシック" panose="020B0400000000000000" pitchFamily="50" charset="-128"/>
              </a:rPr>
              <a:t>成分と</a:t>
            </a:r>
            <a:r>
              <a:rPr lang="en-US" altLang="ja-JP" sz="900" dirty="0">
                <a:solidFill>
                  <a:schemeClr val="tx1"/>
                </a:solidFill>
                <a:latin typeface="游ゴシック" panose="020B0400000000000000" pitchFamily="50" charset="-128"/>
                <a:ea typeface="游ゴシック" panose="020B0400000000000000" pitchFamily="50" charset="-128"/>
              </a:rPr>
              <a:t>Y</a:t>
            </a:r>
            <a:r>
              <a:rPr lang="ja-JP" altLang="en-US" sz="900" dirty="0">
                <a:solidFill>
                  <a:schemeClr val="tx1"/>
                </a:solidFill>
                <a:latin typeface="游ゴシック" panose="020B0400000000000000" pitchFamily="50" charset="-128"/>
                <a:ea typeface="游ゴシック" panose="020B0400000000000000" pitchFamily="50" charset="-128"/>
              </a:rPr>
              <a:t>成分を用いて、三平方の定理により距離を算出します。</a:t>
            </a:r>
            <a:endParaRPr lang="en-US" altLang="ja-JP" sz="900" dirty="0">
              <a:solidFill>
                <a:schemeClr val="tx1"/>
              </a:solidFill>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また、角度と距離を</a:t>
            </a:r>
            <a:r>
              <a:rPr lang="en-US" altLang="ja-JP" sz="900" dirty="0">
                <a:latin typeface="游ゴシック" panose="020B0400000000000000" pitchFamily="50" charset="-128"/>
                <a:ea typeface="游ゴシック" panose="020B0400000000000000" pitchFamily="50" charset="-128"/>
              </a:rPr>
              <a:t>Seeeduino XIAO</a:t>
            </a:r>
            <a:r>
              <a:rPr lang="ja-JP" altLang="en-US" sz="900" dirty="0">
                <a:latin typeface="游ゴシック" panose="020B0400000000000000" pitchFamily="50" charset="-128"/>
                <a:ea typeface="游ゴシック" panose="020B0400000000000000" pitchFamily="50" charset="-128"/>
              </a:rPr>
              <a:t>から</a:t>
            </a:r>
            <a:r>
              <a:rPr lang="en-US" altLang="ja-JP" sz="900" dirty="0">
                <a:latin typeface="游ゴシック" panose="020B0400000000000000" pitchFamily="50" charset="-128"/>
                <a:ea typeface="游ゴシック" panose="020B0400000000000000" pitchFamily="50" charset="-128"/>
              </a:rPr>
              <a:t>Teensy 4.0</a:t>
            </a:r>
            <a:r>
              <a:rPr lang="ja-JP" altLang="en-US" sz="900" dirty="0">
                <a:latin typeface="游ゴシック" panose="020B0400000000000000" pitchFamily="50" charset="-128"/>
                <a:ea typeface="游ゴシック" panose="020B0400000000000000" pitchFamily="50" charset="-128"/>
              </a:rPr>
              <a:t>へシリアル通信により送信します。</a:t>
            </a:r>
            <a:endParaRPr kumimoji="1" lang="en-US" altLang="ja-JP" sz="900" dirty="0">
              <a:solidFill>
                <a:schemeClr val="tx1"/>
              </a:solidFill>
              <a:latin typeface="游ゴシック" panose="020B0400000000000000" pitchFamily="50" charset="-128"/>
              <a:ea typeface="游ゴシック" panose="020B0400000000000000" pitchFamily="50" charset="-128"/>
            </a:endParaRPr>
          </a:p>
          <a:p>
            <a:endParaRPr kumimoji="1" lang="en-US" altLang="ja-JP" sz="900" dirty="0">
              <a:solidFill>
                <a:schemeClr val="tx1"/>
              </a:solidFill>
              <a:latin typeface="游ゴシック" panose="020B0400000000000000" pitchFamily="50" charset="-128"/>
              <a:ea typeface="游ゴシック" panose="020B0400000000000000" pitchFamily="50" charset="-128"/>
            </a:endParaRPr>
          </a:p>
        </p:txBody>
      </p:sp>
      <p:sp>
        <p:nvSpPr>
          <p:cNvPr id="15" name="テキスト ボックス 14">
            <a:extLst>
              <a:ext uri="{FF2B5EF4-FFF2-40B4-BE49-F238E27FC236}">
                <a16:creationId xmlns:a16="http://schemas.microsoft.com/office/drawing/2014/main" id="{AFF56042-3C19-8698-89FB-F96C330194BB}"/>
              </a:ext>
            </a:extLst>
          </p:cNvPr>
          <p:cNvSpPr txBox="1"/>
          <p:nvPr/>
        </p:nvSpPr>
        <p:spPr>
          <a:xfrm>
            <a:off x="18754675" y="14731877"/>
            <a:ext cx="2215363"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ボールの角度の出し方</a:t>
            </a:r>
          </a:p>
        </p:txBody>
      </p:sp>
      <p:sp>
        <p:nvSpPr>
          <p:cNvPr id="16" name="テキスト ボックス 15">
            <a:extLst>
              <a:ext uri="{FF2B5EF4-FFF2-40B4-BE49-F238E27FC236}">
                <a16:creationId xmlns:a16="http://schemas.microsoft.com/office/drawing/2014/main" id="{0898329F-62BA-6091-BA53-97779F105F88}"/>
              </a:ext>
            </a:extLst>
          </p:cNvPr>
          <p:cNvSpPr txBox="1"/>
          <p:nvPr/>
        </p:nvSpPr>
        <p:spPr>
          <a:xfrm>
            <a:off x="21704511" y="7417428"/>
            <a:ext cx="5494498" cy="1877437"/>
          </a:xfrm>
          <a:prstGeom prst="rect">
            <a:avLst/>
          </a:prstGeom>
          <a:noFill/>
        </p:spPr>
        <p:txBody>
          <a:bodyPr wrap="square" rtlCol="0">
            <a:spAutoFit/>
          </a:bodyPr>
          <a:lstStyle/>
          <a:p>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③</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個までしか搭載できませんでした。この構成</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では角度の検出は可能でしたが、各センサー間</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の間隔が広いため、検出精度が低く、誤差が生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じるという課題がありました。そこで私たちは、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この問題を解決するために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導入しました。この技術的工夫により、ロボット</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の中央部に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を効率的に配置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sp>
        <p:nvSpPr>
          <p:cNvPr id="17" name="テキスト ボックス 14">
            <a:extLst>
              <a:ext uri="{FF2B5EF4-FFF2-40B4-BE49-F238E27FC236}">
                <a16:creationId xmlns:a16="http://schemas.microsoft.com/office/drawing/2014/main" id="{F7D70617-1EF2-D01C-B52B-7D1567A8756F}"/>
              </a:ext>
            </a:extLst>
          </p:cNvPr>
          <p:cNvSpPr txBox="1"/>
          <p:nvPr/>
        </p:nvSpPr>
        <p:spPr>
          <a:xfrm>
            <a:off x="21704511" y="9256477"/>
            <a:ext cx="5471358" cy="341632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a:lstStyle>
          <a:p>
            <a:pPr>
              <a:buNone/>
            </a:pPr>
            <a:r>
              <a:rPr lang="ja-JP" altLang="en-US" sz="800" dirty="0">
                <a:latin typeface="游ゴシック" panose="020B0400000000000000" pitchFamily="50" charset="-128"/>
                <a:ea typeface="游ゴシック" panose="020B0400000000000000" pitchFamily="50" charset="-128"/>
              </a:rPr>
              <a:t>しかし、センサーの個数を増やすことで誤差はある程度減少したものの、ボールセンサーのアナログ値にブレが見られ、それが検出される角度に影響を与えることがわかりました。</a:t>
            </a:r>
          </a:p>
          <a:p>
            <a:pPr>
              <a:buNone/>
            </a:pPr>
            <a:r>
              <a:rPr lang="ja-JP" altLang="en-US" sz="800" dirty="0">
                <a:latin typeface="游ゴシック" panose="020B0400000000000000" pitchFamily="50" charset="-128"/>
                <a:ea typeface="游ゴシック" panose="020B0400000000000000" pitchFamily="50" charset="-128"/>
              </a:rPr>
              <a:t>そこで、このブレを軽減するために、ボールセンサーのアナログ値に対して</a:t>
            </a:r>
            <a:r>
              <a:rPr lang="ja-JP" altLang="en-US" sz="800" b="1" dirty="0">
                <a:latin typeface="游ゴシック" panose="020B0400000000000000" pitchFamily="50" charset="-128"/>
                <a:ea typeface="游ゴシック" panose="020B0400000000000000" pitchFamily="50" charset="-128"/>
              </a:rPr>
              <a:t>移動平均処理</a:t>
            </a:r>
            <a:r>
              <a:rPr lang="ja-JP" altLang="en-US" sz="800" dirty="0">
                <a:latin typeface="游ゴシック" panose="020B0400000000000000" pitchFamily="50" charset="-128"/>
                <a:ea typeface="游ゴシック" panose="020B0400000000000000" pitchFamily="50" charset="-128"/>
              </a:rPr>
              <a:t>を行うことにしました。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今回は移動平均の</a:t>
            </a:r>
            <a:r>
              <a:rPr lang="ja-JP" altLang="en-US" sz="800" b="1" dirty="0">
                <a:latin typeface="游ゴシック" panose="020B0400000000000000" pitchFamily="50" charset="-128"/>
                <a:ea typeface="游ゴシック" panose="020B0400000000000000" pitchFamily="50" charset="-128"/>
              </a:rPr>
              <a:t>区間数を</a:t>
            </a:r>
            <a:r>
              <a:rPr lang="en-US" altLang="ja-JP" sz="800" b="1" dirty="0">
                <a:latin typeface="游ゴシック" panose="020B0400000000000000" pitchFamily="50" charset="-128"/>
                <a:ea typeface="游ゴシック" panose="020B0400000000000000" pitchFamily="50" charset="-128"/>
              </a:rPr>
              <a:t>10</a:t>
            </a:r>
            <a:r>
              <a:rPr lang="ja-JP" altLang="en-US" sz="800" dirty="0">
                <a:latin typeface="游ゴシック" panose="020B0400000000000000" pitchFamily="50" charset="-128"/>
                <a:ea typeface="游ゴシック" panose="020B0400000000000000" pitchFamily="50" charset="-128"/>
              </a:rPr>
              <a:t>に設定した場合と、</a:t>
            </a:r>
            <a:r>
              <a:rPr lang="ja-JP" altLang="en-US" sz="800" b="1" dirty="0">
                <a:latin typeface="游ゴシック" panose="020B0400000000000000" pitchFamily="50" charset="-128"/>
                <a:ea typeface="游ゴシック" panose="020B0400000000000000" pitchFamily="50" charset="-128"/>
              </a:rPr>
              <a:t>移動平均を使用しない</a:t>
            </a:r>
            <a:r>
              <a:rPr lang="ja-JP" altLang="en-US" sz="800" dirty="0">
                <a:latin typeface="游ゴシック" panose="020B0400000000000000" pitchFamily="50" charset="-128"/>
                <a:ea typeface="游ゴシック" panose="020B0400000000000000" pitchFamily="50" charset="-128"/>
              </a:rPr>
              <a:t>場合で結果を比較しました。</a:t>
            </a:r>
          </a:p>
          <a:p>
            <a:pPr>
              <a:buNone/>
            </a:pPr>
            <a:r>
              <a:rPr lang="ja-JP" altLang="en-US" sz="800" dirty="0">
                <a:latin typeface="游ゴシック" panose="020B0400000000000000" pitchFamily="50" charset="-128"/>
                <a:ea typeface="游ゴシック" panose="020B0400000000000000" pitchFamily="50" charset="-128"/>
              </a:rPr>
              <a:t>検証方法としては、ボールセンサーから一定の速度でボールを遠ざけ、そのアナログ値の変化を観察しました。</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グラフからは、</a:t>
            </a:r>
            <a:r>
              <a:rPr lang="ja-JP" altLang="en-US" sz="800" b="1" dirty="0">
                <a:latin typeface="游ゴシック" panose="020B0400000000000000" pitchFamily="50" charset="-128"/>
                <a:ea typeface="游ゴシック" panose="020B0400000000000000" pitchFamily="50" charset="-128"/>
              </a:rPr>
              <a:t>移動平均を適用することで、値の変動が明らかに滑らかになった</a:t>
            </a:r>
            <a:r>
              <a:rPr lang="ja-JP" altLang="en-US" sz="800" dirty="0">
                <a:latin typeface="游ゴシック" panose="020B0400000000000000" pitchFamily="50" charset="-128"/>
                <a:ea typeface="游ゴシック" panose="020B0400000000000000" pitchFamily="50" charset="-128"/>
              </a:rPr>
              <a:t>ことが確認できました。</a:t>
            </a:r>
          </a:p>
          <a:p>
            <a:r>
              <a:rPr lang="ja-JP" altLang="en-US" sz="800" dirty="0">
                <a:latin typeface="游ゴシック" panose="020B0400000000000000" pitchFamily="50" charset="-128"/>
                <a:ea typeface="游ゴシック" panose="020B0400000000000000" pitchFamily="50" charset="-128"/>
              </a:rPr>
              <a:t>この結果を受けて、現在ではボールセンサーのアナログ値に対して移動平均処理を適用し、より安定した角度検出を実現しています。</a:t>
            </a:r>
          </a:p>
        </p:txBody>
      </p:sp>
      <p:pic>
        <p:nvPicPr>
          <p:cNvPr id="18" name="図 17">
            <a:extLst>
              <a:ext uri="{FF2B5EF4-FFF2-40B4-BE49-F238E27FC236}">
                <a16:creationId xmlns:a16="http://schemas.microsoft.com/office/drawing/2014/main" id="{BE741EF8-E14F-1095-3CD2-9AE9210479BF}"/>
              </a:ext>
            </a:extLst>
          </p:cNvPr>
          <p:cNvPicPr>
            <a:picLocks noChangeAspect="1"/>
          </p:cNvPicPr>
          <p:nvPr/>
        </p:nvPicPr>
        <p:blipFill>
          <a:blip r:embed="rId22"/>
          <a:stretch>
            <a:fillRect/>
          </a:stretch>
        </p:blipFill>
        <p:spPr>
          <a:xfrm>
            <a:off x="26021770" y="7945781"/>
            <a:ext cx="1043402" cy="1049370"/>
          </a:xfrm>
          <a:prstGeom prst="flowChartConnector">
            <a:avLst/>
          </a:prstGeom>
        </p:spPr>
      </p:pic>
      <p:pic>
        <p:nvPicPr>
          <p:cNvPr id="27" name="図 26">
            <a:extLst>
              <a:ext uri="{FF2B5EF4-FFF2-40B4-BE49-F238E27FC236}">
                <a16:creationId xmlns:a16="http://schemas.microsoft.com/office/drawing/2014/main" id="{FED6B08A-2571-A2E8-7259-87AD3062FCDC}"/>
              </a:ext>
            </a:extLst>
          </p:cNvPr>
          <p:cNvPicPr>
            <a:picLocks noChangeAspect="1"/>
          </p:cNvPicPr>
          <p:nvPr/>
        </p:nvPicPr>
        <p:blipFill>
          <a:blip r:embed="rId23"/>
          <a:srcRect l="13182" t="7949" r="13024" b="7378"/>
          <a:stretch/>
        </p:blipFill>
        <p:spPr>
          <a:xfrm>
            <a:off x="24318048" y="7945781"/>
            <a:ext cx="1051939" cy="1049370"/>
          </a:xfrm>
          <a:prstGeom prst="flowChartConnector">
            <a:avLst/>
          </a:prstGeom>
        </p:spPr>
      </p:pic>
      <p:pic>
        <p:nvPicPr>
          <p:cNvPr id="28" name="図 27">
            <a:extLst>
              <a:ext uri="{FF2B5EF4-FFF2-40B4-BE49-F238E27FC236}">
                <a16:creationId xmlns:a16="http://schemas.microsoft.com/office/drawing/2014/main" id="{3B005B8D-2EA4-6013-4A16-113003643373}"/>
              </a:ext>
            </a:extLst>
          </p:cNvPr>
          <p:cNvPicPr>
            <a:picLocks noChangeAspect="1"/>
          </p:cNvPicPr>
          <p:nvPr/>
        </p:nvPicPr>
        <p:blipFill>
          <a:blip r:embed="rId24"/>
          <a:stretch>
            <a:fillRect/>
          </a:stretch>
        </p:blipFill>
        <p:spPr>
          <a:xfrm>
            <a:off x="21878613" y="9906188"/>
            <a:ext cx="4990981" cy="2171491"/>
          </a:xfrm>
          <a:prstGeom prst="rect">
            <a:avLst/>
          </a:prstGeom>
        </p:spPr>
      </p:pic>
      <p:sp>
        <p:nvSpPr>
          <p:cNvPr id="29" name="テキスト ボックス 28">
            <a:extLst>
              <a:ext uri="{FF2B5EF4-FFF2-40B4-BE49-F238E27FC236}">
                <a16:creationId xmlns:a16="http://schemas.microsoft.com/office/drawing/2014/main" id="{19E0F74F-1CBC-DFBB-55F7-18F5E999E2E9}"/>
              </a:ext>
            </a:extLst>
          </p:cNvPr>
          <p:cNvSpPr txBox="1"/>
          <p:nvPr/>
        </p:nvSpPr>
        <p:spPr>
          <a:xfrm>
            <a:off x="25696594" y="7701925"/>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30" name="テキスト ボックス 29">
            <a:extLst>
              <a:ext uri="{FF2B5EF4-FFF2-40B4-BE49-F238E27FC236}">
                <a16:creationId xmlns:a16="http://schemas.microsoft.com/office/drawing/2014/main" id="{E8CCBA8E-5D80-B8B3-9EF5-E1D7D65A81BA}"/>
              </a:ext>
            </a:extLst>
          </p:cNvPr>
          <p:cNvSpPr txBox="1"/>
          <p:nvPr/>
        </p:nvSpPr>
        <p:spPr>
          <a:xfrm>
            <a:off x="24047867" y="7700735"/>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31" name="矢印: 右 30">
            <a:extLst>
              <a:ext uri="{FF2B5EF4-FFF2-40B4-BE49-F238E27FC236}">
                <a16:creationId xmlns:a16="http://schemas.microsoft.com/office/drawing/2014/main" id="{109B3AD0-8038-C17E-9F99-030AA3A220D8}"/>
              </a:ext>
            </a:extLst>
          </p:cNvPr>
          <p:cNvSpPr/>
          <p:nvPr/>
        </p:nvSpPr>
        <p:spPr>
          <a:xfrm>
            <a:off x="25545032" y="8152487"/>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5" name="表 104">
            <a:extLst>
              <a:ext uri="{FF2B5EF4-FFF2-40B4-BE49-F238E27FC236}">
                <a16:creationId xmlns:a16="http://schemas.microsoft.com/office/drawing/2014/main" id="{E9BC0FE7-5DEF-67C1-75AF-F620E274C7AA}"/>
              </a:ext>
            </a:extLst>
          </p:cNvPr>
          <p:cNvGraphicFramePr>
            <a:graphicFrameLocks noGrp="1"/>
          </p:cNvGraphicFramePr>
          <p:nvPr>
            <p:extLst>
              <p:ext uri="{D42A27DB-BD31-4B8C-83A1-F6EECF244321}">
                <p14:modId xmlns:p14="http://schemas.microsoft.com/office/powerpoint/2010/main" val="1834810983"/>
              </p:ext>
            </p:extLst>
          </p:nvPr>
        </p:nvGraphicFramePr>
        <p:xfrm>
          <a:off x="4640655" y="6014163"/>
          <a:ext cx="7223416" cy="1524000"/>
        </p:xfrm>
        <a:graphic>
          <a:graphicData uri="http://schemas.openxmlformats.org/drawingml/2006/table">
            <a:tbl>
              <a:tblPr>
                <a:tableStyleId>{125E5076-3810-47DD-B79F-674D7AD40C01}</a:tableStyleId>
              </a:tblPr>
              <a:tblGrid>
                <a:gridCol w="1247821">
                  <a:extLst>
                    <a:ext uri="{9D8B030D-6E8A-4147-A177-3AD203B41FA5}">
                      <a16:colId xmlns:a16="http://schemas.microsoft.com/office/drawing/2014/main" val="2950150983"/>
                    </a:ext>
                  </a:extLst>
                </a:gridCol>
                <a:gridCol w="5975595">
                  <a:extLst>
                    <a:ext uri="{9D8B030D-6E8A-4147-A177-3AD203B41FA5}">
                      <a16:colId xmlns:a16="http://schemas.microsoft.com/office/drawing/2014/main" val="994367839"/>
                    </a:ext>
                  </a:extLst>
                </a:gridCol>
              </a:tblGrid>
              <a:tr h="0">
                <a:tc>
                  <a:txBody>
                    <a:bodyPr/>
                    <a:lstStyle/>
                    <a:p>
                      <a:r>
                        <a:rPr lang="ja-JP" altLang="en-US" sz="1000" b="1" dirty="0"/>
                        <a:t>時期</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000" b="1" dirty="0"/>
                        <a:t>取り組み内容</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16019190"/>
                  </a:ext>
                </a:extLst>
              </a:tr>
              <a:tr h="0">
                <a:tc>
                  <a:txBody>
                    <a:bodyPr/>
                    <a:lstStyle/>
                    <a:p>
                      <a:r>
                        <a:rPr lang="en-US" altLang="ja-JP" sz="1000" b="1" dirty="0"/>
                        <a:t>1</a:t>
                      </a:r>
                      <a:r>
                        <a:rPr lang="ja-JP" altLang="en-US" sz="1000" b="1" dirty="0"/>
                        <a:t>年目（前半）</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000" b="1" dirty="0"/>
                        <a:t>チームメンバー一人ひとりがロボットを製作し、ロボットの構造や仕組みについて理解を深めました。</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05917651"/>
                  </a:ext>
                </a:extLst>
              </a:tr>
              <a:tr h="0">
                <a:tc>
                  <a:txBody>
                    <a:bodyPr/>
                    <a:lstStyle/>
                    <a:p>
                      <a:r>
                        <a:rPr lang="en-US" altLang="ja-JP" sz="1000" b="1" dirty="0"/>
                        <a:t>1</a:t>
                      </a:r>
                      <a:r>
                        <a:rPr lang="ja-JP" altLang="en-US" sz="1000" b="1" dirty="0"/>
                        <a:t>年目（後半）</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000" b="1" dirty="0"/>
                        <a:t>ロボット製作を通して得意・不得意分野を見つけ出し、それに応じてチーム内の担当を決定しました。</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72656903"/>
                  </a:ext>
                </a:extLst>
              </a:tr>
              <a:tr h="0">
                <a:tc>
                  <a:txBody>
                    <a:bodyPr/>
                    <a:lstStyle/>
                    <a:p>
                      <a:r>
                        <a:rPr lang="en-US" altLang="ja-JP" sz="1000" b="1" dirty="0"/>
                        <a:t>2</a:t>
                      </a:r>
                      <a:r>
                        <a:rPr lang="ja-JP" altLang="en-US" sz="1000" b="1" dirty="0"/>
                        <a:t>年目（前半）</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000" b="1" dirty="0"/>
                        <a:t>ジャパンオープンの反省を踏まえ、実装したい機構を話し合い、必要な技術を検討したうえで計画を立て、手順を明確にしながら技術力を高めていきました。</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05731389"/>
                  </a:ext>
                </a:extLst>
              </a:tr>
              <a:tr h="0">
                <a:tc>
                  <a:txBody>
                    <a:bodyPr/>
                    <a:lstStyle/>
                    <a:p>
                      <a:r>
                        <a:rPr lang="en-US" altLang="ja-JP" sz="1000" b="1" dirty="0"/>
                        <a:t>2</a:t>
                      </a:r>
                      <a:r>
                        <a:rPr lang="ja-JP" altLang="en-US" sz="1000" b="1" dirty="0"/>
                        <a:t>年目（後半）</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ja-JP" altLang="en-US" sz="1000" b="1" dirty="0"/>
                        <a:t>過去の試合経験をもとに、さらに実装したい機構や戦略について話し合い、世界大会に向けてどんな準備が必要かをチームで深く議論しました。</a:t>
                      </a:r>
                      <a:endParaRPr lang="ja-JP" altLang="en-US" sz="1000" b="1" dirty="0">
                        <a:latin typeface="游ゴシック" panose="020B0400000000000000" pitchFamily="50" charset="-128"/>
                        <a:ea typeface="游ゴシック" panose="020B0400000000000000" pitchFamily="50" charset="-12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37016673"/>
                  </a:ext>
                </a:extLst>
              </a:tr>
            </a:tbl>
          </a:graphicData>
        </a:graphic>
      </p:graphicFrame>
      <p:graphicFrame>
        <p:nvGraphicFramePr>
          <p:cNvPr id="32" name="表 31">
            <a:extLst>
              <a:ext uri="{FF2B5EF4-FFF2-40B4-BE49-F238E27FC236}">
                <a16:creationId xmlns:a16="http://schemas.microsoft.com/office/drawing/2014/main" id="{5885E859-DE7C-5411-B336-8D365E312A74}"/>
              </a:ext>
            </a:extLst>
          </p:cNvPr>
          <p:cNvGraphicFramePr>
            <a:graphicFrameLocks noGrp="1"/>
          </p:cNvGraphicFramePr>
          <p:nvPr>
            <p:extLst>
              <p:ext uri="{D42A27DB-BD31-4B8C-83A1-F6EECF244321}">
                <p14:modId xmlns:p14="http://schemas.microsoft.com/office/powerpoint/2010/main" val="2407162221"/>
              </p:ext>
            </p:extLst>
          </p:nvPr>
        </p:nvGraphicFramePr>
        <p:xfrm>
          <a:off x="35309" y="6428030"/>
          <a:ext cx="7223416" cy="1524000"/>
        </p:xfrm>
        <a:graphic>
          <a:graphicData uri="http://schemas.openxmlformats.org/drawingml/2006/table">
            <a:tbl>
              <a:tblPr/>
              <a:tblGrid>
                <a:gridCol w="1247821">
                  <a:extLst>
                    <a:ext uri="{9D8B030D-6E8A-4147-A177-3AD203B41FA5}">
                      <a16:colId xmlns:a16="http://schemas.microsoft.com/office/drawing/2014/main" val="2950150983"/>
                    </a:ext>
                  </a:extLst>
                </a:gridCol>
                <a:gridCol w="5975595">
                  <a:extLst>
                    <a:ext uri="{9D8B030D-6E8A-4147-A177-3AD203B41FA5}">
                      <a16:colId xmlns:a16="http://schemas.microsoft.com/office/drawing/2014/main" val="994367839"/>
                    </a:ext>
                  </a:extLst>
                </a:gridCol>
              </a:tblGrid>
              <a:tr h="0">
                <a:tc>
                  <a:txBody>
                    <a:bodyPr/>
                    <a:lstStyle/>
                    <a:p>
                      <a:r>
                        <a:rPr lang="ja-JP" altLang="en-US" sz="1000" b="1" dirty="0">
                          <a:latin typeface="游ゴシック" panose="020B0400000000000000" pitchFamily="50" charset="-128"/>
                          <a:ea typeface="游ゴシック" panose="020B0400000000000000" pitchFamily="50" charset="-128"/>
                        </a:rPr>
                        <a:t>時期</a:t>
                      </a:r>
                    </a:p>
                  </a:txBody>
                  <a:tcPr anchor="ctr">
                    <a:lnL>
                      <a:noFill/>
                    </a:lnL>
                    <a:lnR>
                      <a:noFill/>
                    </a:lnR>
                    <a:lnT>
                      <a:noFill/>
                    </a:lnT>
                    <a:lnB>
                      <a:noFill/>
                    </a:lnB>
                    <a:noFill/>
                  </a:tcPr>
                </a:tc>
                <a:tc>
                  <a:txBody>
                    <a:bodyPr/>
                    <a:lstStyle/>
                    <a:p>
                      <a:r>
                        <a:rPr lang="ja-JP" altLang="en-US" sz="1000" b="1" dirty="0">
                          <a:latin typeface="游ゴシック" panose="020B0400000000000000" pitchFamily="50" charset="-128"/>
                          <a:ea typeface="游ゴシック" panose="020B0400000000000000" pitchFamily="50" charset="-128"/>
                        </a:rPr>
                        <a:t>取り組み内容</a:t>
                      </a:r>
                    </a:p>
                  </a:txBody>
                  <a:tcPr anchor="ctr">
                    <a:lnL>
                      <a:noFill/>
                    </a:lnL>
                    <a:lnR>
                      <a:noFill/>
                    </a:lnR>
                    <a:lnT>
                      <a:noFill/>
                    </a:lnT>
                    <a:lnB>
                      <a:noFill/>
                    </a:lnB>
                    <a:noFill/>
                  </a:tcPr>
                </a:tc>
                <a:extLst>
                  <a:ext uri="{0D108BD9-81ED-4DB2-BD59-A6C34878D82A}">
                    <a16:rowId xmlns:a16="http://schemas.microsoft.com/office/drawing/2014/main" val="3216019190"/>
                  </a:ext>
                </a:extLst>
              </a:tr>
              <a:tr h="0">
                <a:tc>
                  <a:txBody>
                    <a:bodyPr/>
                    <a:lstStyle/>
                    <a:p>
                      <a:r>
                        <a:rPr lang="en-US" altLang="ja-JP" sz="1000" b="1" dirty="0">
                          <a:latin typeface="游ゴシック" panose="020B0400000000000000" pitchFamily="50" charset="-128"/>
                          <a:ea typeface="游ゴシック" panose="020B0400000000000000" pitchFamily="50" charset="-128"/>
                        </a:rPr>
                        <a:t>1</a:t>
                      </a:r>
                      <a:r>
                        <a:rPr lang="ja-JP" altLang="en-US" sz="1000" b="1" dirty="0">
                          <a:latin typeface="游ゴシック" panose="020B0400000000000000" pitchFamily="50" charset="-128"/>
                          <a:ea typeface="游ゴシック" panose="020B0400000000000000" pitchFamily="50" charset="-128"/>
                        </a:rPr>
                        <a:t>年目（前半）</a:t>
                      </a:r>
                    </a:p>
                  </a:txBody>
                  <a:tcPr anchor="ctr">
                    <a:lnL>
                      <a:noFill/>
                    </a:lnL>
                    <a:lnR>
                      <a:noFill/>
                    </a:lnR>
                    <a:lnT>
                      <a:noFill/>
                    </a:lnT>
                    <a:lnB>
                      <a:noFill/>
                    </a:lnB>
                    <a:noFill/>
                  </a:tcPr>
                </a:tc>
                <a:tc>
                  <a:txBody>
                    <a:bodyPr/>
                    <a:lstStyle/>
                    <a:p>
                      <a:r>
                        <a:rPr lang="ja-JP" altLang="en-US" sz="1000" b="1" dirty="0">
                          <a:latin typeface="游ゴシック" panose="020B0400000000000000" pitchFamily="50" charset="-128"/>
                          <a:ea typeface="游ゴシック" panose="020B0400000000000000" pitchFamily="50" charset="-128"/>
                        </a:rPr>
                        <a:t>チームメンバー一人ひとりがロボットを製作し、ロボットの構造や仕組みについて理解を深めました。</a:t>
                      </a:r>
                    </a:p>
                  </a:txBody>
                  <a:tcPr anchor="ctr">
                    <a:lnL>
                      <a:noFill/>
                    </a:lnL>
                    <a:lnR>
                      <a:noFill/>
                    </a:lnR>
                    <a:lnT>
                      <a:noFill/>
                    </a:lnT>
                    <a:lnB>
                      <a:noFill/>
                    </a:lnB>
                    <a:noFill/>
                  </a:tcPr>
                </a:tc>
                <a:extLst>
                  <a:ext uri="{0D108BD9-81ED-4DB2-BD59-A6C34878D82A}">
                    <a16:rowId xmlns:a16="http://schemas.microsoft.com/office/drawing/2014/main" val="905917651"/>
                  </a:ext>
                </a:extLst>
              </a:tr>
              <a:tr h="0">
                <a:tc>
                  <a:txBody>
                    <a:bodyPr/>
                    <a:lstStyle/>
                    <a:p>
                      <a:r>
                        <a:rPr lang="en-US" altLang="ja-JP" sz="1000" b="1" dirty="0">
                          <a:latin typeface="游ゴシック" panose="020B0400000000000000" pitchFamily="50" charset="-128"/>
                          <a:ea typeface="游ゴシック" panose="020B0400000000000000" pitchFamily="50" charset="-128"/>
                        </a:rPr>
                        <a:t>1</a:t>
                      </a:r>
                      <a:r>
                        <a:rPr lang="ja-JP" altLang="en-US" sz="1000" b="1" dirty="0">
                          <a:latin typeface="游ゴシック" panose="020B0400000000000000" pitchFamily="50" charset="-128"/>
                          <a:ea typeface="游ゴシック" panose="020B0400000000000000" pitchFamily="50" charset="-128"/>
                        </a:rPr>
                        <a:t>年目（後半）</a:t>
                      </a:r>
                    </a:p>
                  </a:txBody>
                  <a:tcPr anchor="ctr">
                    <a:lnL>
                      <a:noFill/>
                    </a:lnL>
                    <a:lnR>
                      <a:noFill/>
                    </a:lnR>
                    <a:lnT>
                      <a:noFill/>
                    </a:lnT>
                    <a:lnB>
                      <a:noFill/>
                    </a:lnB>
                    <a:noFill/>
                  </a:tcPr>
                </a:tc>
                <a:tc>
                  <a:txBody>
                    <a:bodyPr/>
                    <a:lstStyle/>
                    <a:p>
                      <a:r>
                        <a:rPr lang="ja-JP" altLang="en-US" sz="1000" b="1" dirty="0">
                          <a:latin typeface="游ゴシック" panose="020B0400000000000000" pitchFamily="50" charset="-128"/>
                          <a:ea typeface="游ゴシック" panose="020B0400000000000000" pitchFamily="50" charset="-128"/>
                        </a:rPr>
                        <a:t>ロボット製作を通して得意・不得意分野を見つけ出し、それに応じてチーム内の担当を決定しました。</a:t>
                      </a:r>
                    </a:p>
                  </a:txBody>
                  <a:tcPr anchor="ctr">
                    <a:lnL>
                      <a:noFill/>
                    </a:lnL>
                    <a:lnR>
                      <a:noFill/>
                    </a:lnR>
                    <a:lnT>
                      <a:noFill/>
                    </a:lnT>
                    <a:lnB>
                      <a:noFill/>
                    </a:lnB>
                    <a:noFill/>
                  </a:tcPr>
                </a:tc>
                <a:extLst>
                  <a:ext uri="{0D108BD9-81ED-4DB2-BD59-A6C34878D82A}">
                    <a16:rowId xmlns:a16="http://schemas.microsoft.com/office/drawing/2014/main" val="4272656903"/>
                  </a:ext>
                </a:extLst>
              </a:tr>
              <a:tr h="0">
                <a:tc>
                  <a:txBody>
                    <a:bodyPr/>
                    <a:lstStyle/>
                    <a:p>
                      <a:r>
                        <a:rPr lang="en-US" altLang="ja-JP" sz="1000" b="1">
                          <a:latin typeface="游ゴシック" panose="020B0400000000000000" pitchFamily="50" charset="-128"/>
                          <a:ea typeface="游ゴシック" panose="020B0400000000000000" pitchFamily="50" charset="-128"/>
                        </a:rPr>
                        <a:t>2</a:t>
                      </a:r>
                      <a:r>
                        <a:rPr lang="ja-JP" altLang="en-US" sz="1000" b="1">
                          <a:latin typeface="游ゴシック" panose="020B0400000000000000" pitchFamily="50" charset="-128"/>
                          <a:ea typeface="游ゴシック" panose="020B0400000000000000" pitchFamily="50" charset="-128"/>
                        </a:rPr>
                        <a:t>年目（前半）</a:t>
                      </a:r>
                    </a:p>
                  </a:txBody>
                  <a:tcPr anchor="ctr">
                    <a:lnL>
                      <a:noFill/>
                    </a:lnL>
                    <a:lnR>
                      <a:noFill/>
                    </a:lnR>
                    <a:lnT>
                      <a:noFill/>
                    </a:lnT>
                    <a:lnB>
                      <a:noFill/>
                    </a:lnB>
                    <a:noFill/>
                  </a:tcPr>
                </a:tc>
                <a:tc>
                  <a:txBody>
                    <a:bodyPr/>
                    <a:lstStyle/>
                    <a:p>
                      <a:r>
                        <a:rPr lang="ja-JP" altLang="en-US" sz="1000" b="1" dirty="0">
                          <a:latin typeface="游ゴシック" panose="020B0400000000000000" pitchFamily="50" charset="-128"/>
                          <a:ea typeface="游ゴシック" panose="020B0400000000000000" pitchFamily="50" charset="-128"/>
                        </a:rPr>
                        <a:t>ジャパンオープンの反省を踏まえ、実装したい機構を話し合い、必要な技術を検討したうえで計画を立て、手順を明確にしながら技術力を高めていきました。</a:t>
                      </a:r>
                    </a:p>
                  </a:txBody>
                  <a:tcPr anchor="ctr">
                    <a:lnL>
                      <a:noFill/>
                    </a:lnL>
                    <a:lnR>
                      <a:noFill/>
                    </a:lnR>
                    <a:lnT>
                      <a:noFill/>
                    </a:lnT>
                    <a:lnB>
                      <a:noFill/>
                    </a:lnB>
                    <a:noFill/>
                  </a:tcPr>
                </a:tc>
                <a:extLst>
                  <a:ext uri="{0D108BD9-81ED-4DB2-BD59-A6C34878D82A}">
                    <a16:rowId xmlns:a16="http://schemas.microsoft.com/office/drawing/2014/main" val="2805731389"/>
                  </a:ext>
                </a:extLst>
              </a:tr>
              <a:tr h="0">
                <a:tc>
                  <a:txBody>
                    <a:bodyPr/>
                    <a:lstStyle/>
                    <a:p>
                      <a:r>
                        <a:rPr lang="en-US" altLang="ja-JP" sz="1000" b="1">
                          <a:latin typeface="游ゴシック" panose="020B0400000000000000" pitchFamily="50" charset="-128"/>
                          <a:ea typeface="游ゴシック" panose="020B0400000000000000" pitchFamily="50" charset="-128"/>
                        </a:rPr>
                        <a:t>2</a:t>
                      </a:r>
                      <a:r>
                        <a:rPr lang="ja-JP" altLang="en-US" sz="1000" b="1">
                          <a:latin typeface="游ゴシック" panose="020B0400000000000000" pitchFamily="50" charset="-128"/>
                          <a:ea typeface="游ゴシック" panose="020B0400000000000000" pitchFamily="50" charset="-128"/>
                        </a:rPr>
                        <a:t>年目（後半）</a:t>
                      </a:r>
                    </a:p>
                  </a:txBody>
                  <a:tcPr anchor="ctr">
                    <a:lnL>
                      <a:noFill/>
                    </a:lnL>
                    <a:lnR>
                      <a:noFill/>
                    </a:lnR>
                    <a:lnT>
                      <a:noFill/>
                    </a:lnT>
                    <a:lnB>
                      <a:noFill/>
                    </a:lnB>
                    <a:noFill/>
                  </a:tcPr>
                </a:tc>
                <a:tc>
                  <a:txBody>
                    <a:bodyPr/>
                    <a:lstStyle/>
                    <a:p>
                      <a:r>
                        <a:rPr lang="ja-JP" altLang="en-US" sz="1000" b="1" dirty="0">
                          <a:latin typeface="游ゴシック" panose="020B0400000000000000" pitchFamily="50" charset="-128"/>
                          <a:ea typeface="游ゴシック" panose="020B0400000000000000" pitchFamily="50" charset="-128"/>
                        </a:rPr>
                        <a:t>過去の試合経験をもとに、さらに実装したい機構や戦略について話し合い、世界大会に向けてどんな準備が必要かをチームで深く議論しました。</a:t>
                      </a:r>
                    </a:p>
                  </a:txBody>
                  <a:tcPr anchor="ctr">
                    <a:lnL>
                      <a:noFill/>
                    </a:lnL>
                    <a:lnR>
                      <a:noFill/>
                    </a:lnR>
                    <a:lnT>
                      <a:noFill/>
                    </a:lnT>
                    <a:lnB>
                      <a:noFill/>
                    </a:lnB>
                    <a:noFill/>
                  </a:tcPr>
                </a:tc>
                <a:extLst>
                  <a:ext uri="{0D108BD9-81ED-4DB2-BD59-A6C34878D82A}">
                    <a16:rowId xmlns:a16="http://schemas.microsoft.com/office/drawing/2014/main" val="3337016673"/>
                  </a:ext>
                </a:extLst>
              </a:tr>
            </a:tbl>
          </a:graphicData>
        </a:graphic>
      </p:graphicFrame>
    </p:spTree>
    <p:extLst>
      <p:ext uri="{BB962C8B-B14F-4D97-AF65-F5344CB8AC3E}">
        <p14:creationId xmlns:p14="http://schemas.microsoft.com/office/powerpoint/2010/main" val="2256904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A78B9-556F-A8D9-87C7-936FFBEE0D80}"/>
            </a:ext>
          </a:extLst>
        </p:cNvPr>
        <p:cNvGrpSpPr/>
        <p:nvPr/>
      </p:nvGrpSpPr>
      <p:grpSpPr>
        <a:xfrm>
          <a:off x="0" y="0"/>
          <a:ext cx="0" cy="0"/>
          <a:chOff x="0" y="0"/>
          <a:chExt cx="0" cy="0"/>
        </a:xfrm>
      </p:grpSpPr>
      <p:sp>
        <p:nvSpPr>
          <p:cNvPr id="2759" name="正方形/長方形 2758">
            <a:extLst>
              <a:ext uri="{FF2B5EF4-FFF2-40B4-BE49-F238E27FC236}">
                <a16:creationId xmlns:a16="http://schemas.microsoft.com/office/drawing/2014/main" id="{BCF61CBF-A265-5BFB-B5D0-1092905F657B}"/>
              </a:ext>
            </a:extLst>
          </p:cNvPr>
          <p:cNvSpPr/>
          <p:nvPr/>
        </p:nvSpPr>
        <p:spPr>
          <a:xfrm rot="18701145">
            <a:off x="12319420" y="17656363"/>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5" name="正方形/長方形 2764">
            <a:extLst>
              <a:ext uri="{FF2B5EF4-FFF2-40B4-BE49-F238E27FC236}">
                <a16:creationId xmlns:a16="http://schemas.microsoft.com/office/drawing/2014/main" id="{35B56748-74A6-9607-362F-2831F9C8E33D}"/>
              </a:ext>
            </a:extLst>
          </p:cNvPr>
          <p:cNvSpPr/>
          <p:nvPr/>
        </p:nvSpPr>
        <p:spPr>
          <a:xfrm rot="18701145">
            <a:off x="12344821" y="14102154"/>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1" name="正方形/長方形 2760">
            <a:extLst>
              <a:ext uri="{FF2B5EF4-FFF2-40B4-BE49-F238E27FC236}">
                <a16:creationId xmlns:a16="http://schemas.microsoft.com/office/drawing/2014/main" id="{9C725E50-1B26-34BA-274C-E43F1ADADE07}"/>
              </a:ext>
            </a:extLst>
          </p:cNvPr>
          <p:cNvSpPr/>
          <p:nvPr/>
        </p:nvSpPr>
        <p:spPr>
          <a:xfrm rot="18701145">
            <a:off x="12378940" y="12090398"/>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2" name="正方形/長方形 2761">
            <a:extLst>
              <a:ext uri="{FF2B5EF4-FFF2-40B4-BE49-F238E27FC236}">
                <a16:creationId xmlns:a16="http://schemas.microsoft.com/office/drawing/2014/main" id="{91B097A2-64D6-21BC-3293-13D77B3E224B}"/>
              </a:ext>
            </a:extLst>
          </p:cNvPr>
          <p:cNvSpPr/>
          <p:nvPr/>
        </p:nvSpPr>
        <p:spPr>
          <a:xfrm rot="18701145">
            <a:off x="12426364" y="9262028"/>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6" name="テキスト ボックス 3015">
            <a:extLst>
              <a:ext uri="{FF2B5EF4-FFF2-40B4-BE49-F238E27FC236}">
                <a16:creationId xmlns:a16="http://schemas.microsoft.com/office/drawing/2014/main" id="{7231D27A-399D-AE3D-1EBE-2C97390EBEEE}"/>
              </a:ext>
            </a:extLst>
          </p:cNvPr>
          <p:cNvSpPr txBox="1"/>
          <p:nvPr/>
        </p:nvSpPr>
        <p:spPr>
          <a:xfrm>
            <a:off x="5778500" y="9068413"/>
            <a:ext cx="6592754" cy="2062103"/>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R</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obot’s </a:t>
            </a:r>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C</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確実に動き、勝つことができるロボット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センサー技術・構造設計・駆動性能</a:t>
            </a:r>
            <a:r>
              <a:rPr lang="ja-JP" altLang="en-US" sz="800" dirty="0">
                <a:latin typeface="游ゴシック" panose="020B0400000000000000" pitchFamily="50" charset="-128"/>
                <a:ea typeface="游ゴシック" panose="020B0400000000000000" pitchFamily="50" charset="-128"/>
              </a:rPr>
              <a:t>のすべてを徹底的に見直しました。視覚センサーには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a:t>
            </a: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度視認可能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pPr>
              <a:buNone/>
            </a:pPr>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a:t>
            </a:r>
            <a:r>
              <a:rPr lang="ja-JP" altLang="en-US" sz="800" b="1" dirty="0">
                <a:latin typeface="游ゴシック" panose="020B0400000000000000" pitchFamily="50" charset="-128"/>
                <a:ea typeface="游ゴシック" panose="020B0400000000000000" pitchFamily="50" charset="-128"/>
              </a:rPr>
              <a:t>柔軟かつ拡張性の高いセンサーネットワーク</a:t>
            </a:r>
            <a:r>
              <a:rPr lang="ja-JP" altLang="en-US" sz="800" dirty="0">
                <a:latin typeface="游ゴシック" panose="020B0400000000000000" pitchFamily="50" charset="-128"/>
                <a:ea typeface="游ゴシック" panose="020B0400000000000000" pitchFamily="50" charset="-128"/>
              </a:rPr>
              <a:t>を構築しました。攻撃性能にも大幅な強化を加えています。新たに設計した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視認性と保守性</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b="1" dirty="0">
                <a:latin typeface="游ゴシック" panose="020B0400000000000000" pitchFamily="50" charset="-128"/>
                <a:ea typeface="游ゴシック" panose="020B0400000000000000" pitchFamily="50" charset="-128"/>
              </a:rPr>
              <a:t>LCD</a:t>
            </a:r>
            <a:r>
              <a:rPr lang="ja-JP" altLang="en-US" sz="800" b="1" dirty="0">
                <a:latin typeface="游ゴシック" panose="020B0400000000000000" pitchFamily="50" charset="-128"/>
                <a:ea typeface="游ゴシック" panose="020B0400000000000000" pitchFamily="50" charset="-128"/>
              </a:rPr>
              <a:t>モニター</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831" name="グループ化 2830">
            <a:extLst>
              <a:ext uri="{FF2B5EF4-FFF2-40B4-BE49-F238E27FC236}">
                <a16:creationId xmlns:a16="http://schemas.microsoft.com/office/drawing/2014/main" id="{87DCF0DB-B2FB-9F72-6080-7A3E0C9C1DD7}"/>
              </a:ext>
            </a:extLst>
          </p:cNvPr>
          <p:cNvGrpSpPr/>
          <p:nvPr/>
        </p:nvGrpSpPr>
        <p:grpSpPr>
          <a:xfrm>
            <a:off x="6575122" y="11246290"/>
            <a:ext cx="4491467" cy="5043391"/>
            <a:chOff x="12027744" y="4070625"/>
            <a:chExt cx="4491467" cy="5043391"/>
          </a:xfrm>
        </p:grpSpPr>
        <p:pic>
          <p:nvPicPr>
            <p:cNvPr id="2832" name="Picture 2">
              <a:extLst>
                <a:ext uri="{FF2B5EF4-FFF2-40B4-BE49-F238E27FC236}">
                  <a16:creationId xmlns:a16="http://schemas.microsoft.com/office/drawing/2014/main" id="{DCA8B7F3-4FE0-A6A2-70FD-A11D3EA6B2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2" t="2050" r="13202" b="8549"/>
            <a:stretch/>
          </p:blipFill>
          <p:spPr bwMode="auto">
            <a:xfrm>
              <a:off x="12043338" y="4070625"/>
              <a:ext cx="4220538" cy="5043391"/>
            </a:xfrm>
            <a:prstGeom prst="rect">
              <a:avLst/>
            </a:prstGeom>
            <a:noFill/>
            <a:extLst>
              <a:ext uri="{909E8E84-426E-40DD-AFC4-6F175D3DCCD1}">
                <a14:hiddenFill xmlns:a14="http://schemas.microsoft.com/office/drawing/2010/main">
                  <a:solidFill>
                    <a:srgbClr val="FFFFFF"/>
                  </a:solidFill>
                </a14:hiddenFill>
              </a:ext>
            </a:extLst>
          </p:spPr>
        </p:pic>
        <p:grpSp>
          <p:nvGrpSpPr>
            <p:cNvPr id="2833" name="グループ化 2832">
              <a:extLst>
                <a:ext uri="{FF2B5EF4-FFF2-40B4-BE49-F238E27FC236}">
                  <a16:creationId xmlns:a16="http://schemas.microsoft.com/office/drawing/2014/main" id="{F3189748-3FCD-F314-B3D6-F359DF997618}"/>
                </a:ext>
              </a:extLst>
            </p:cNvPr>
            <p:cNvGrpSpPr/>
            <p:nvPr/>
          </p:nvGrpSpPr>
          <p:grpSpPr>
            <a:xfrm>
              <a:off x="13245283" y="4527549"/>
              <a:ext cx="989885" cy="452233"/>
              <a:chOff x="13245283" y="4727701"/>
              <a:chExt cx="989885" cy="452233"/>
            </a:xfrm>
          </p:grpSpPr>
          <p:cxnSp>
            <p:nvCxnSpPr>
              <p:cNvPr id="133" name="直線コネクタ 132">
                <a:extLst>
                  <a:ext uri="{FF2B5EF4-FFF2-40B4-BE49-F238E27FC236}">
                    <a16:creationId xmlns:a16="http://schemas.microsoft.com/office/drawing/2014/main" id="{A2B0F6A3-E7CD-523F-967D-A79CD7E84355}"/>
                  </a:ext>
                </a:extLst>
              </p:cNvPr>
              <p:cNvCxnSpPr>
                <a:cxnSpLocks/>
              </p:cNvCxnSpPr>
              <p:nvPr/>
            </p:nvCxnSpPr>
            <p:spPr>
              <a:xfrm>
                <a:off x="13392457" y="4889333"/>
                <a:ext cx="842711" cy="29060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4" name="楕円 133">
                <a:extLst>
                  <a:ext uri="{FF2B5EF4-FFF2-40B4-BE49-F238E27FC236}">
                    <a16:creationId xmlns:a16="http://schemas.microsoft.com/office/drawing/2014/main" id="{3E16C9E3-EDEC-0664-BD18-2D084506EA59}"/>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2834" name="グループ化 2833">
              <a:extLst>
                <a:ext uri="{FF2B5EF4-FFF2-40B4-BE49-F238E27FC236}">
                  <a16:creationId xmlns:a16="http://schemas.microsoft.com/office/drawing/2014/main" id="{5782CFDE-DBF2-72E8-D75B-DF61E3869F3E}"/>
                </a:ext>
              </a:extLst>
            </p:cNvPr>
            <p:cNvGrpSpPr/>
            <p:nvPr/>
          </p:nvGrpSpPr>
          <p:grpSpPr>
            <a:xfrm>
              <a:off x="14411526" y="5035121"/>
              <a:ext cx="778696" cy="622267"/>
              <a:chOff x="12753269" y="4812048"/>
              <a:chExt cx="778696" cy="622267"/>
            </a:xfrm>
          </p:grpSpPr>
          <p:cxnSp>
            <p:nvCxnSpPr>
              <p:cNvPr id="131" name="直線コネクタ 130">
                <a:extLst>
                  <a:ext uri="{FF2B5EF4-FFF2-40B4-BE49-F238E27FC236}">
                    <a16:creationId xmlns:a16="http://schemas.microsoft.com/office/drawing/2014/main" id="{407AB2B1-3515-B501-A92C-0DFD9A8526A4}"/>
                  </a:ext>
                </a:extLst>
              </p:cNvPr>
              <p:cNvCxnSpPr>
                <a:cxnSpLocks/>
              </p:cNvCxnSpPr>
              <p:nvPr/>
            </p:nvCxnSpPr>
            <p:spPr>
              <a:xfrm flipH="1">
                <a:off x="12753269" y="4981575"/>
                <a:ext cx="648332" cy="45274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2" name="楕円 131">
                <a:extLst>
                  <a:ext uri="{FF2B5EF4-FFF2-40B4-BE49-F238E27FC236}">
                    <a16:creationId xmlns:a16="http://schemas.microsoft.com/office/drawing/2014/main" id="{C9B61FC7-5488-E8F5-AD07-2B9EA81BABA0}"/>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835" name="グループ化 2834">
              <a:extLst>
                <a:ext uri="{FF2B5EF4-FFF2-40B4-BE49-F238E27FC236}">
                  <a16:creationId xmlns:a16="http://schemas.microsoft.com/office/drawing/2014/main" id="{0A1D7E0F-CA3A-A5D6-BD21-A60C4D39B779}"/>
                </a:ext>
              </a:extLst>
            </p:cNvPr>
            <p:cNvGrpSpPr/>
            <p:nvPr/>
          </p:nvGrpSpPr>
          <p:grpSpPr>
            <a:xfrm>
              <a:off x="12105183" y="7204637"/>
              <a:ext cx="1072860" cy="1026690"/>
              <a:chOff x="12164757" y="7404789"/>
              <a:chExt cx="1072860" cy="1026690"/>
            </a:xfrm>
          </p:grpSpPr>
          <p:cxnSp>
            <p:nvCxnSpPr>
              <p:cNvPr id="128" name="直線コネクタ 127">
                <a:extLst>
                  <a:ext uri="{FF2B5EF4-FFF2-40B4-BE49-F238E27FC236}">
                    <a16:creationId xmlns:a16="http://schemas.microsoft.com/office/drawing/2014/main" id="{D541FB39-C52A-B44D-246D-51AE1A054E67}"/>
                  </a:ext>
                </a:extLst>
              </p:cNvPr>
              <p:cNvCxnSpPr>
                <a:cxnSpLocks/>
                <a:stCxn id="130" idx="5"/>
              </p:cNvCxnSpPr>
              <p:nvPr/>
            </p:nvCxnSpPr>
            <p:spPr>
              <a:xfrm>
                <a:off x="12415999" y="7656031"/>
                <a:ext cx="182723" cy="3513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29" name="直線コネクタ 128">
                <a:extLst>
                  <a:ext uri="{FF2B5EF4-FFF2-40B4-BE49-F238E27FC236}">
                    <a16:creationId xmlns:a16="http://schemas.microsoft.com/office/drawing/2014/main" id="{B713E338-0EE7-827A-7E1E-68B90E61F481}"/>
                  </a:ext>
                </a:extLst>
              </p:cNvPr>
              <p:cNvCxnSpPr>
                <a:cxnSpLocks/>
                <a:stCxn id="130" idx="5"/>
              </p:cNvCxnSpPr>
              <p:nvPr/>
            </p:nvCxnSpPr>
            <p:spPr>
              <a:xfrm>
                <a:off x="12415999" y="7656031"/>
                <a:ext cx="821618" cy="77544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0" name="楕円 129">
                <a:extLst>
                  <a:ext uri="{FF2B5EF4-FFF2-40B4-BE49-F238E27FC236}">
                    <a16:creationId xmlns:a16="http://schemas.microsoft.com/office/drawing/2014/main" id="{3A7F1099-A4D4-53F2-CE39-C264B6ECA5E5}"/>
                  </a:ext>
                </a:extLst>
              </p:cNvPr>
              <p:cNvSpPr/>
              <p:nvPr/>
            </p:nvSpPr>
            <p:spPr>
              <a:xfrm>
                <a:off x="12164757" y="740478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grpSp>
          <p:nvGrpSpPr>
            <p:cNvPr id="2836" name="グループ化 2835">
              <a:extLst>
                <a:ext uri="{FF2B5EF4-FFF2-40B4-BE49-F238E27FC236}">
                  <a16:creationId xmlns:a16="http://schemas.microsoft.com/office/drawing/2014/main" id="{AD67D17A-F8FB-871B-7431-DC5A3779AEE3}"/>
                </a:ext>
              </a:extLst>
            </p:cNvPr>
            <p:cNvGrpSpPr/>
            <p:nvPr/>
          </p:nvGrpSpPr>
          <p:grpSpPr>
            <a:xfrm>
              <a:off x="14464526" y="5586623"/>
              <a:ext cx="1132396" cy="1317616"/>
              <a:chOff x="14464526" y="5786775"/>
              <a:chExt cx="1132396" cy="1317616"/>
            </a:xfrm>
          </p:grpSpPr>
          <p:cxnSp>
            <p:nvCxnSpPr>
              <p:cNvPr id="2878" name="直線コネクタ 2877">
                <a:extLst>
                  <a:ext uri="{FF2B5EF4-FFF2-40B4-BE49-F238E27FC236}">
                    <a16:creationId xmlns:a16="http://schemas.microsoft.com/office/drawing/2014/main" id="{B9B768ED-8570-7CCE-5E02-58C24DAD6C8F}"/>
                  </a:ext>
                </a:extLst>
              </p:cNvPr>
              <p:cNvCxnSpPr>
                <a:cxnSpLocks/>
              </p:cNvCxnSpPr>
              <p:nvPr/>
            </p:nvCxnSpPr>
            <p:spPr>
              <a:xfrm flipH="1">
                <a:off x="14464526" y="5954052"/>
                <a:ext cx="985222" cy="115033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9" name="楕円 2878">
                <a:extLst>
                  <a:ext uri="{FF2B5EF4-FFF2-40B4-BE49-F238E27FC236}">
                    <a16:creationId xmlns:a16="http://schemas.microsoft.com/office/drawing/2014/main" id="{265673B3-3EAD-8742-8F21-3F4C3537EF5A}"/>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2837" name="グループ化 2836">
              <a:extLst>
                <a:ext uri="{FF2B5EF4-FFF2-40B4-BE49-F238E27FC236}">
                  <a16:creationId xmlns:a16="http://schemas.microsoft.com/office/drawing/2014/main" id="{FF4949C6-E17E-9E3F-F421-C79686CE4302}"/>
                </a:ext>
              </a:extLst>
            </p:cNvPr>
            <p:cNvGrpSpPr/>
            <p:nvPr/>
          </p:nvGrpSpPr>
          <p:grpSpPr>
            <a:xfrm>
              <a:off x="14679964" y="8493041"/>
              <a:ext cx="1721008" cy="337518"/>
              <a:chOff x="14679964" y="8693193"/>
              <a:chExt cx="1721008" cy="337518"/>
            </a:xfrm>
          </p:grpSpPr>
          <p:cxnSp>
            <p:nvCxnSpPr>
              <p:cNvPr id="2875" name="直線コネクタ 2874">
                <a:extLst>
                  <a:ext uri="{FF2B5EF4-FFF2-40B4-BE49-F238E27FC236}">
                    <a16:creationId xmlns:a16="http://schemas.microsoft.com/office/drawing/2014/main" id="{4167F7E0-66F0-C4D7-2EC2-52E9B7536622}"/>
                  </a:ext>
                </a:extLst>
              </p:cNvPr>
              <p:cNvCxnSpPr>
                <a:cxnSpLocks/>
              </p:cNvCxnSpPr>
              <p:nvPr/>
            </p:nvCxnSpPr>
            <p:spPr>
              <a:xfrm flipH="1">
                <a:off x="15441305" y="8798365"/>
                <a:ext cx="811935" cy="23234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876" name="直線コネクタ 2875">
                <a:extLst>
                  <a:ext uri="{FF2B5EF4-FFF2-40B4-BE49-F238E27FC236}">
                    <a16:creationId xmlns:a16="http://schemas.microsoft.com/office/drawing/2014/main" id="{C9733D1C-E42D-34AC-A29C-EFA949A259A5}"/>
                  </a:ext>
                </a:extLst>
              </p:cNvPr>
              <p:cNvCxnSpPr>
                <a:cxnSpLocks/>
              </p:cNvCxnSpPr>
              <p:nvPr/>
            </p:nvCxnSpPr>
            <p:spPr>
              <a:xfrm flipH="1">
                <a:off x="14679964" y="8798365"/>
                <a:ext cx="1573276" cy="5936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7" name="楕円 2876">
                <a:extLst>
                  <a:ext uri="{FF2B5EF4-FFF2-40B4-BE49-F238E27FC236}">
                    <a16:creationId xmlns:a16="http://schemas.microsoft.com/office/drawing/2014/main" id="{E5299C89-C5AD-0E76-B596-B3070A3EF6B1}"/>
                  </a:ext>
                </a:extLst>
              </p:cNvPr>
              <p:cNvSpPr/>
              <p:nvPr/>
            </p:nvSpPr>
            <p:spPr>
              <a:xfrm>
                <a:off x="16106624" y="86931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2838" name="グループ化 2837">
              <a:extLst>
                <a:ext uri="{FF2B5EF4-FFF2-40B4-BE49-F238E27FC236}">
                  <a16:creationId xmlns:a16="http://schemas.microsoft.com/office/drawing/2014/main" id="{7B515389-DE28-4FD4-CEC3-0767C72A7DA7}"/>
                </a:ext>
              </a:extLst>
            </p:cNvPr>
            <p:cNvGrpSpPr/>
            <p:nvPr/>
          </p:nvGrpSpPr>
          <p:grpSpPr>
            <a:xfrm>
              <a:off x="15042971" y="5944147"/>
              <a:ext cx="872792" cy="1065264"/>
              <a:chOff x="14724130" y="5786775"/>
              <a:chExt cx="872792" cy="1065264"/>
            </a:xfrm>
          </p:grpSpPr>
          <p:cxnSp>
            <p:nvCxnSpPr>
              <p:cNvPr id="2873" name="直線コネクタ 2872">
                <a:extLst>
                  <a:ext uri="{FF2B5EF4-FFF2-40B4-BE49-F238E27FC236}">
                    <a16:creationId xmlns:a16="http://schemas.microsoft.com/office/drawing/2014/main" id="{6EAE21B9-087A-6EB3-618B-2E048B7FC346}"/>
                  </a:ext>
                </a:extLst>
              </p:cNvPr>
              <p:cNvCxnSpPr>
                <a:cxnSpLocks/>
              </p:cNvCxnSpPr>
              <p:nvPr/>
            </p:nvCxnSpPr>
            <p:spPr>
              <a:xfrm flipH="1">
                <a:off x="14724130" y="5954052"/>
                <a:ext cx="725618" cy="89798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4" name="楕円 2873">
                <a:extLst>
                  <a:ext uri="{FF2B5EF4-FFF2-40B4-BE49-F238E27FC236}">
                    <a16:creationId xmlns:a16="http://schemas.microsoft.com/office/drawing/2014/main" id="{15122101-2ED2-084C-71A8-FCA01DDCC91C}"/>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2839" name="グループ化 2838">
              <a:extLst>
                <a:ext uri="{FF2B5EF4-FFF2-40B4-BE49-F238E27FC236}">
                  <a16:creationId xmlns:a16="http://schemas.microsoft.com/office/drawing/2014/main" id="{3CEF9894-06F1-E003-50B4-AC65C5E34688}"/>
                </a:ext>
              </a:extLst>
            </p:cNvPr>
            <p:cNvGrpSpPr/>
            <p:nvPr/>
          </p:nvGrpSpPr>
          <p:grpSpPr>
            <a:xfrm>
              <a:off x="12484209" y="5698944"/>
              <a:ext cx="1047756" cy="1690194"/>
              <a:chOff x="15110729" y="5732093"/>
              <a:chExt cx="1047756" cy="1690194"/>
            </a:xfrm>
          </p:grpSpPr>
          <p:cxnSp>
            <p:nvCxnSpPr>
              <p:cNvPr id="2871" name="直線コネクタ 2870">
                <a:extLst>
                  <a:ext uri="{FF2B5EF4-FFF2-40B4-BE49-F238E27FC236}">
                    <a16:creationId xmlns:a16="http://schemas.microsoft.com/office/drawing/2014/main" id="{A5647462-2BDC-FAC0-1799-92F82028295E}"/>
                  </a:ext>
                </a:extLst>
              </p:cNvPr>
              <p:cNvCxnSpPr>
                <a:cxnSpLocks/>
              </p:cNvCxnSpPr>
              <p:nvPr/>
            </p:nvCxnSpPr>
            <p:spPr>
              <a:xfrm>
                <a:off x="15277835" y="5897896"/>
                <a:ext cx="880650" cy="15243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2" name="楕円 2871">
                <a:extLst>
                  <a:ext uri="{FF2B5EF4-FFF2-40B4-BE49-F238E27FC236}">
                    <a16:creationId xmlns:a16="http://schemas.microsoft.com/office/drawing/2014/main" id="{9FE2222D-0D7D-D251-D5FA-30B5FA32CC2C}"/>
                  </a:ext>
                </a:extLst>
              </p:cNvPr>
              <p:cNvSpPr/>
              <p:nvPr/>
            </p:nvSpPr>
            <p:spPr>
              <a:xfrm>
                <a:off x="15110729" y="57320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2840" name="グループ化 2839">
              <a:extLst>
                <a:ext uri="{FF2B5EF4-FFF2-40B4-BE49-F238E27FC236}">
                  <a16:creationId xmlns:a16="http://schemas.microsoft.com/office/drawing/2014/main" id="{FC9A7E42-2647-EC51-A7FA-106609649159}"/>
                </a:ext>
              </a:extLst>
            </p:cNvPr>
            <p:cNvGrpSpPr/>
            <p:nvPr/>
          </p:nvGrpSpPr>
          <p:grpSpPr>
            <a:xfrm>
              <a:off x="14345621" y="6324787"/>
              <a:ext cx="1974875" cy="1405230"/>
              <a:chOff x="14345621" y="6524939"/>
              <a:chExt cx="1974875" cy="1405230"/>
            </a:xfrm>
          </p:grpSpPr>
          <p:cxnSp>
            <p:nvCxnSpPr>
              <p:cNvPr id="2868" name="直線コネクタ 2867">
                <a:extLst>
                  <a:ext uri="{FF2B5EF4-FFF2-40B4-BE49-F238E27FC236}">
                    <a16:creationId xmlns:a16="http://schemas.microsoft.com/office/drawing/2014/main" id="{A56FDA10-1199-44D0-2EB4-661D48D60ECF}"/>
                  </a:ext>
                </a:extLst>
              </p:cNvPr>
              <p:cNvCxnSpPr>
                <a:cxnSpLocks/>
              </p:cNvCxnSpPr>
              <p:nvPr/>
            </p:nvCxnSpPr>
            <p:spPr>
              <a:xfrm flipH="1">
                <a:off x="15337149" y="6692216"/>
                <a:ext cx="836173" cy="82682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869" name="直線コネクタ 2868">
                <a:extLst>
                  <a:ext uri="{FF2B5EF4-FFF2-40B4-BE49-F238E27FC236}">
                    <a16:creationId xmlns:a16="http://schemas.microsoft.com/office/drawing/2014/main" id="{F9317FCC-3073-E9C2-56D0-F4CFC7A40C11}"/>
                  </a:ext>
                </a:extLst>
              </p:cNvPr>
              <p:cNvCxnSpPr>
                <a:cxnSpLocks/>
              </p:cNvCxnSpPr>
              <p:nvPr/>
            </p:nvCxnSpPr>
            <p:spPr>
              <a:xfrm flipH="1">
                <a:off x="14345621" y="6684662"/>
                <a:ext cx="1825135" cy="124550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0" name="楕円 2869">
                <a:extLst>
                  <a:ext uri="{FF2B5EF4-FFF2-40B4-BE49-F238E27FC236}">
                    <a16:creationId xmlns:a16="http://schemas.microsoft.com/office/drawing/2014/main" id="{1F51AC61-48C3-09A3-1818-5E24B3BF3D35}"/>
                  </a:ext>
                </a:extLst>
              </p:cNvPr>
              <p:cNvSpPr/>
              <p:nvPr/>
            </p:nvSpPr>
            <p:spPr>
              <a:xfrm>
                <a:off x="16026148" y="652493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2841" name="グループ化 2840">
              <a:extLst>
                <a:ext uri="{FF2B5EF4-FFF2-40B4-BE49-F238E27FC236}">
                  <a16:creationId xmlns:a16="http://schemas.microsoft.com/office/drawing/2014/main" id="{D9F7825E-B0C8-8106-BC58-2163E00C63B5}"/>
                </a:ext>
              </a:extLst>
            </p:cNvPr>
            <p:cNvGrpSpPr/>
            <p:nvPr/>
          </p:nvGrpSpPr>
          <p:grpSpPr>
            <a:xfrm>
              <a:off x="12175040" y="6390168"/>
              <a:ext cx="1125641" cy="1282847"/>
              <a:chOff x="13329658" y="4862842"/>
              <a:chExt cx="1125641" cy="1282847"/>
            </a:xfrm>
          </p:grpSpPr>
          <p:cxnSp>
            <p:nvCxnSpPr>
              <p:cNvPr id="2866" name="直線コネクタ 2865">
                <a:extLst>
                  <a:ext uri="{FF2B5EF4-FFF2-40B4-BE49-F238E27FC236}">
                    <a16:creationId xmlns:a16="http://schemas.microsoft.com/office/drawing/2014/main" id="{47587138-8EA6-55C2-3D80-A01AB74E6C87}"/>
                  </a:ext>
                </a:extLst>
              </p:cNvPr>
              <p:cNvCxnSpPr>
                <a:cxnSpLocks/>
              </p:cNvCxnSpPr>
              <p:nvPr/>
            </p:nvCxnSpPr>
            <p:spPr>
              <a:xfrm>
                <a:off x="13471865" y="4996985"/>
                <a:ext cx="983434" cy="11487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67" name="楕円 2866">
                <a:extLst>
                  <a:ext uri="{FF2B5EF4-FFF2-40B4-BE49-F238E27FC236}">
                    <a16:creationId xmlns:a16="http://schemas.microsoft.com/office/drawing/2014/main" id="{FA9E334D-EF4D-5712-5ED6-8A0CD5DAB98E}"/>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2842" name="グループ化 2841">
              <a:extLst>
                <a:ext uri="{FF2B5EF4-FFF2-40B4-BE49-F238E27FC236}">
                  <a16:creationId xmlns:a16="http://schemas.microsoft.com/office/drawing/2014/main" id="{0CE3C090-BB78-05DC-74E1-76A70C2D7D6F}"/>
                </a:ext>
              </a:extLst>
            </p:cNvPr>
            <p:cNvGrpSpPr/>
            <p:nvPr/>
          </p:nvGrpSpPr>
          <p:grpSpPr>
            <a:xfrm>
              <a:off x="12427832" y="7464486"/>
              <a:ext cx="2406076" cy="1393490"/>
              <a:chOff x="12427832" y="7664638"/>
              <a:chExt cx="2406076" cy="1393490"/>
            </a:xfrm>
          </p:grpSpPr>
          <p:cxnSp>
            <p:nvCxnSpPr>
              <p:cNvPr id="2853" name="直線コネクタ 2852">
                <a:extLst>
                  <a:ext uri="{FF2B5EF4-FFF2-40B4-BE49-F238E27FC236}">
                    <a16:creationId xmlns:a16="http://schemas.microsoft.com/office/drawing/2014/main" id="{F2F08FAC-28BE-822E-81BE-A012DAB40D35}"/>
                  </a:ext>
                </a:extLst>
              </p:cNvPr>
              <p:cNvCxnSpPr>
                <a:cxnSpLocks/>
              </p:cNvCxnSpPr>
              <p:nvPr/>
            </p:nvCxnSpPr>
            <p:spPr>
              <a:xfrm flipV="1">
                <a:off x="12570039" y="7664638"/>
                <a:ext cx="1210630" cy="12332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861" name="直線コネクタ 2860">
                <a:extLst>
                  <a:ext uri="{FF2B5EF4-FFF2-40B4-BE49-F238E27FC236}">
                    <a16:creationId xmlns:a16="http://schemas.microsoft.com/office/drawing/2014/main" id="{4D0B664B-429A-2BC8-E8C8-F109BF4B1B1F}"/>
                  </a:ext>
                </a:extLst>
              </p:cNvPr>
              <p:cNvCxnSpPr>
                <a:cxnSpLocks/>
              </p:cNvCxnSpPr>
              <p:nvPr/>
            </p:nvCxnSpPr>
            <p:spPr>
              <a:xfrm flipV="1">
                <a:off x="12591453" y="8565175"/>
                <a:ext cx="2242455" cy="35650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62" name="楕円 2861">
                <a:extLst>
                  <a:ext uri="{FF2B5EF4-FFF2-40B4-BE49-F238E27FC236}">
                    <a16:creationId xmlns:a16="http://schemas.microsoft.com/office/drawing/2014/main" id="{5413097B-9510-8E11-2043-441BB3DF1DBA}"/>
                  </a:ext>
                </a:extLst>
              </p:cNvPr>
              <p:cNvSpPr/>
              <p:nvPr/>
            </p:nvSpPr>
            <p:spPr>
              <a:xfrm>
                <a:off x="12427832" y="876378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2843" name="グループ化 2842">
              <a:extLst>
                <a:ext uri="{FF2B5EF4-FFF2-40B4-BE49-F238E27FC236}">
                  <a16:creationId xmlns:a16="http://schemas.microsoft.com/office/drawing/2014/main" id="{DFC34DBF-26CC-046C-F498-C7C3852988DB}"/>
                </a:ext>
              </a:extLst>
            </p:cNvPr>
            <p:cNvGrpSpPr/>
            <p:nvPr/>
          </p:nvGrpSpPr>
          <p:grpSpPr>
            <a:xfrm>
              <a:off x="15302574" y="7002929"/>
              <a:ext cx="1216637" cy="760770"/>
              <a:chOff x="12315328" y="4812048"/>
              <a:chExt cx="1216637" cy="760770"/>
            </a:xfrm>
          </p:grpSpPr>
          <p:cxnSp>
            <p:nvCxnSpPr>
              <p:cNvPr id="2848" name="直線コネクタ 2847">
                <a:extLst>
                  <a:ext uri="{FF2B5EF4-FFF2-40B4-BE49-F238E27FC236}">
                    <a16:creationId xmlns:a16="http://schemas.microsoft.com/office/drawing/2014/main" id="{70852A33-325C-DD35-5A0F-FF56EDF650E3}"/>
                  </a:ext>
                </a:extLst>
              </p:cNvPr>
              <p:cNvCxnSpPr>
                <a:cxnSpLocks/>
              </p:cNvCxnSpPr>
              <p:nvPr/>
            </p:nvCxnSpPr>
            <p:spPr>
              <a:xfrm flipH="1">
                <a:off x="12315328" y="4981575"/>
                <a:ext cx="1086273" cy="59124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49" name="楕円 2848">
                <a:extLst>
                  <a:ext uri="{FF2B5EF4-FFF2-40B4-BE49-F238E27FC236}">
                    <a16:creationId xmlns:a16="http://schemas.microsoft.com/office/drawing/2014/main" id="{EAC9E069-807E-DF26-E99B-7F4AE462C877}"/>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grpSp>
        <p:grpSp>
          <p:nvGrpSpPr>
            <p:cNvPr id="2844" name="グループ化 2843">
              <a:extLst>
                <a:ext uri="{FF2B5EF4-FFF2-40B4-BE49-F238E27FC236}">
                  <a16:creationId xmlns:a16="http://schemas.microsoft.com/office/drawing/2014/main" id="{B4BE7F34-1879-ABA3-7703-98A9B90BD7B4}"/>
                </a:ext>
              </a:extLst>
            </p:cNvPr>
            <p:cNvGrpSpPr/>
            <p:nvPr/>
          </p:nvGrpSpPr>
          <p:grpSpPr>
            <a:xfrm>
              <a:off x="12899464" y="5099674"/>
              <a:ext cx="605244" cy="1895818"/>
              <a:chOff x="13237617" y="4812048"/>
              <a:chExt cx="605244" cy="1895818"/>
            </a:xfrm>
          </p:grpSpPr>
          <p:cxnSp>
            <p:nvCxnSpPr>
              <p:cNvPr id="2846" name="直線コネクタ 2845">
                <a:extLst>
                  <a:ext uri="{FF2B5EF4-FFF2-40B4-BE49-F238E27FC236}">
                    <a16:creationId xmlns:a16="http://schemas.microsoft.com/office/drawing/2014/main" id="{77907BD1-1468-C4E4-D49B-7F5F0C2587E5}"/>
                  </a:ext>
                </a:extLst>
              </p:cNvPr>
              <p:cNvCxnSpPr>
                <a:cxnSpLocks/>
              </p:cNvCxnSpPr>
              <p:nvPr/>
            </p:nvCxnSpPr>
            <p:spPr>
              <a:xfrm>
                <a:off x="13401601" y="4981575"/>
                <a:ext cx="441260" cy="17262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47" name="楕円 2846">
                <a:extLst>
                  <a:ext uri="{FF2B5EF4-FFF2-40B4-BE49-F238E27FC236}">
                    <a16:creationId xmlns:a16="http://schemas.microsoft.com/office/drawing/2014/main" id="{8CFC9388-4E89-2AE6-22B7-4560E1FEE708}"/>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grpSp>
        <p:sp>
          <p:nvSpPr>
            <p:cNvPr id="2845" name="テキスト ボックス 2844">
              <a:extLst>
                <a:ext uri="{FF2B5EF4-FFF2-40B4-BE49-F238E27FC236}">
                  <a16:creationId xmlns:a16="http://schemas.microsoft.com/office/drawing/2014/main" id="{BF7B96BC-F861-8776-33C3-6A5B4BEE513A}"/>
                </a:ext>
              </a:extLst>
            </p:cNvPr>
            <p:cNvSpPr txBox="1"/>
            <p:nvPr/>
          </p:nvSpPr>
          <p:spPr>
            <a:xfrm>
              <a:off x="12027744" y="4246247"/>
              <a:ext cx="97167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Robo.1</a:t>
              </a:r>
              <a:endParaRPr kumimoji="1" lang="en-US" altLang="ja-JP" sz="1000" dirty="0">
                <a:latin typeface="+mj-ea"/>
                <a:ea typeface="+mj-ea"/>
                <a:cs typeface="Cascadia Code" panose="020B0609020000020004" pitchFamily="49" charset="0"/>
              </a:endParaRPr>
            </a:p>
          </p:txBody>
        </p:sp>
      </p:grpSp>
      <p:sp>
        <p:nvSpPr>
          <p:cNvPr id="208" name="正方形/長方形 207">
            <a:extLst>
              <a:ext uri="{FF2B5EF4-FFF2-40B4-BE49-F238E27FC236}">
                <a16:creationId xmlns:a16="http://schemas.microsoft.com/office/drawing/2014/main" id="{5E5000E4-D866-811C-154B-B64B40810317}"/>
              </a:ext>
            </a:extLst>
          </p:cNvPr>
          <p:cNvSpPr/>
          <p:nvPr/>
        </p:nvSpPr>
        <p:spPr>
          <a:xfrm rot="16200000">
            <a:off x="15736277" y="7712437"/>
            <a:ext cx="156538" cy="364728"/>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09" name="正方形/長方形 208">
            <a:extLst>
              <a:ext uri="{FF2B5EF4-FFF2-40B4-BE49-F238E27FC236}">
                <a16:creationId xmlns:a16="http://schemas.microsoft.com/office/drawing/2014/main" id="{6975C6F6-E00A-1963-8F90-4CFF7C4DC02A}"/>
              </a:ext>
            </a:extLst>
          </p:cNvPr>
          <p:cNvSpPr/>
          <p:nvPr/>
        </p:nvSpPr>
        <p:spPr>
          <a:xfrm rot="16200000">
            <a:off x="15658845" y="7101209"/>
            <a:ext cx="311799" cy="377823"/>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10" name="四角形: 角を丸くする 209">
            <a:extLst>
              <a:ext uri="{FF2B5EF4-FFF2-40B4-BE49-F238E27FC236}">
                <a16:creationId xmlns:a16="http://schemas.microsoft.com/office/drawing/2014/main" id="{F700C6E6-111A-663A-EB0C-9DC60E06E94B}"/>
              </a:ext>
            </a:extLst>
          </p:cNvPr>
          <p:cNvSpPr/>
          <p:nvPr/>
        </p:nvSpPr>
        <p:spPr>
          <a:xfrm>
            <a:off x="15236247" y="7377147"/>
            <a:ext cx="1235296" cy="447782"/>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36000" rtlCol="0" anchor="t" anchorCtr="0"/>
          <a:lstStyle/>
          <a:p>
            <a:r>
              <a:rPr kumimoji="1" lang="en-US" altLang="ja-JP" sz="1000" b="1" dirty="0">
                <a:solidFill>
                  <a:schemeClr val="tx1"/>
                </a:solidFill>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＞ピンを増やす</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　ことが可能</a:t>
            </a:r>
            <a:endParaRPr lang="en-US" altLang="ja-JP" sz="700" dirty="0">
              <a:solidFill>
                <a:schemeClr val="tx1"/>
              </a:solidFill>
              <a:latin typeface="游ゴシック" panose="020B0400000000000000" pitchFamily="50" charset="-128"/>
              <a:ea typeface="游ゴシック" panose="020B0400000000000000" pitchFamily="50" charset="-128"/>
            </a:endParaRPr>
          </a:p>
          <a:p>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211" name="テキスト ボックス 210">
            <a:extLst>
              <a:ext uri="{FF2B5EF4-FFF2-40B4-BE49-F238E27FC236}">
                <a16:creationId xmlns:a16="http://schemas.microsoft.com/office/drawing/2014/main" id="{DA7E8BB5-6728-38DD-5A2F-8AB3A0EE2F2A}"/>
              </a:ext>
            </a:extLst>
          </p:cNvPr>
          <p:cNvSpPr txBox="1"/>
          <p:nvPr/>
        </p:nvSpPr>
        <p:spPr>
          <a:xfrm>
            <a:off x="15627173" y="7247749"/>
            <a:ext cx="37474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12" name="テキスト ボックス 211">
            <a:extLst>
              <a:ext uri="{FF2B5EF4-FFF2-40B4-BE49-F238E27FC236}">
                <a16:creationId xmlns:a16="http://schemas.microsoft.com/office/drawing/2014/main" id="{EB987F92-A60D-38E7-7004-13A5D7BB4B79}"/>
              </a:ext>
            </a:extLst>
          </p:cNvPr>
          <p:cNvSpPr txBox="1"/>
          <p:nvPr/>
        </p:nvSpPr>
        <p:spPr>
          <a:xfrm>
            <a:off x="15638137" y="7818544"/>
            <a:ext cx="377822"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01" name="正方形/長方形 200">
            <a:extLst>
              <a:ext uri="{FF2B5EF4-FFF2-40B4-BE49-F238E27FC236}">
                <a16:creationId xmlns:a16="http://schemas.microsoft.com/office/drawing/2014/main" id="{8EC939CF-6F8E-6011-7243-18654B9B558D}"/>
              </a:ext>
            </a:extLst>
          </p:cNvPr>
          <p:cNvSpPr/>
          <p:nvPr/>
        </p:nvSpPr>
        <p:spPr>
          <a:xfrm rot="14229013">
            <a:off x="15117921" y="6523994"/>
            <a:ext cx="567206" cy="306075"/>
          </a:xfrm>
          <a:prstGeom prst="rect">
            <a:avLst/>
          </a:prstGeom>
          <a:solidFill>
            <a:schemeClr val="accent6"/>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98" name="正方形/長方形 197">
            <a:extLst>
              <a:ext uri="{FF2B5EF4-FFF2-40B4-BE49-F238E27FC236}">
                <a16:creationId xmlns:a16="http://schemas.microsoft.com/office/drawing/2014/main" id="{F326A3CE-6C71-4B32-09DA-61626DA8C597}"/>
              </a:ext>
            </a:extLst>
          </p:cNvPr>
          <p:cNvSpPr/>
          <p:nvPr/>
        </p:nvSpPr>
        <p:spPr>
          <a:xfrm rot="16200000">
            <a:off x="14421824" y="7721970"/>
            <a:ext cx="156538" cy="364728"/>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pic>
        <p:nvPicPr>
          <p:cNvPr id="174" name="図 173">
            <a:extLst>
              <a:ext uri="{FF2B5EF4-FFF2-40B4-BE49-F238E27FC236}">
                <a16:creationId xmlns:a16="http://schemas.microsoft.com/office/drawing/2014/main" id="{DAC27B91-1D58-D482-CB20-8ACEE5F72356}"/>
              </a:ext>
            </a:extLst>
          </p:cNvPr>
          <p:cNvPicPr>
            <a:picLocks noChangeAspect="1"/>
          </p:cNvPicPr>
          <p:nvPr/>
        </p:nvPicPr>
        <p:blipFill>
          <a:blip r:embed="rId4">
            <a:extLst>
              <a:ext uri="{28A0092B-C50C-407E-A947-70E740481C1C}">
                <a14:useLocalDpi xmlns:a14="http://schemas.microsoft.com/office/drawing/2010/main" val="0"/>
              </a:ext>
            </a:extLst>
          </a:blip>
          <a:srcRect l="21396" t="16634" r="4657" b="23065"/>
          <a:stretch/>
        </p:blipFill>
        <p:spPr>
          <a:xfrm>
            <a:off x="17756251" y="5207201"/>
            <a:ext cx="548369" cy="418261"/>
          </a:xfrm>
          <a:prstGeom prst="rect">
            <a:avLst/>
          </a:prstGeom>
        </p:spPr>
      </p:pic>
      <p:sp>
        <p:nvSpPr>
          <p:cNvPr id="194" name="正方形/長方形 193">
            <a:extLst>
              <a:ext uri="{FF2B5EF4-FFF2-40B4-BE49-F238E27FC236}">
                <a16:creationId xmlns:a16="http://schemas.microsoft.com/office/drawing/2014/main" id="{14D0889A-A61A-688C-5268-ADB105EE877D}"/>
              </a:ext>
            </a:extLst>
          </p:cNvPr>
          <p:cNvSpPr/>
          <p:nvPr/>
        </p:nvSpPr>
        <p:spPr>
          <a:xfrm>
            <a:off x="13775012" y="6141103"/>
            <a:ext cx="485564" cy="169545"/>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917" name="正方形/長方形 2916">
            <a:extLst>
              <a:ext uri="{FF2B5EF4-FFF2-40B4-BE49-F238E27FC236}">
                <a16:creationId xmlns:a16="http://schemas.microsoft.com/office/drawing/2014/main" id="{37FD48D5-4837-0062-1429-363774F5976A}"/>
              </a:ext>
            </a:extLst>
          </p:cNvPr>
          <p:cNvSpPr/>
          <p:nvPr/>
        </p:nvSpPr>
        <p:spPr>
          <a:xfrm rot="5400000">
            <a:off x="12963219" y="7342075"/>
            <a:ext cx="226718" cy="211020"/>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dirty="0"/>
          </a:p>
        </p:txBody>
      </p:sp>
      <p:sp>
        <p:nvSpPr>
          <p:cNvPr id="2915" name="正方形/長方形 2914">
            <a:extLst>
              <a:ext uri="{FF2B5EF4-FFF2-40B4-BE49-F238E27FC236}">
                <a16:creationId xmlns:a16="http://schemas.microsoft.com/office/drawing/2014/main" id="{07EB5E75-2EE9-74CB-4E0A-9539B3CE1C8C}"/>
              </a:ext>
            </a:extLst>
          </p:cNvPr>
          <p:cNvSpPr/>
          <p:nvPr/>
        </p:nvSpPr>
        <p:spPr>
          <a:xfrm rot="5400000">
            <a:off x="12986529" y="6509817"/>
            <a:ext cx="180098" cy="211020"/>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sp>
        <p:nvSpPr>
          <p:cNvPr id="2916" name="テキスト ボックス 2915">
            <a:extLst>
              <a:ext uri="{FF2B5EF4-FFF2-40B4-BE49-F238E27FC236}">
                <a16:creationId xmlns:a16="http://schemas.microsoft.com/office/drawing/2014/main" id="{882639CD-B227-C6A3-A378-8E9F60F3BC37}"/>
              </a:ext>
            </a:extLst>
          </p:cNvPr>
          <p:cNvSpPr txBox="1"/>
          <p:nvPr/>
        </p:nvSpPr>
        <p:spPr>
          <a:xfrm>
            <a:off x="12905876" y="6553786"/>
            <a:ext cx="366804"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pic>
        <p:nvPicPr>
          <p:cNvPr id="2914" name="Picture 4" descr="Amazon.co.jp: Kypom K6 11.1V 1300mAh 35C70C リポ バッテリー : おもちゃ">
            <a:extLst>
              <a:ext uri="{FF2B5EF4-FFF2-40B4-BE49-F238E27FC236}">
                <a16:creationId xmlns:a16="http://schemas.microsoft.com/office/drawing/2014/main" id="{AB98900D-CB51-9CC6-D581-FB1982D68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982" y="5130497"/>
            <a:ext cx="707036" cy="510891"/>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2669" name="図 2668">
            <a:extLst>
              <a:ext uri="{FF2B5EF4-FFF2-40B4-BE49-F238E27FC236}">
                <a16:creationId xmlns:a16="http://schemas.microsoft.com/office/drawing/2014/main" id="{460A8720-10BE-A877-2582-6353B0B11DB0}"/>
              </a:ext>
            </a:extLst>
          </p:cNvPr>
          <p:cNvPicPr>
            <a:picLocks noChangeAspect="1"/>
          </p:cNvPicPr>
          <p:nvPr/>
        </p:nvPicPr>
        <p:blipFill>
          <a:blip r:embed="rId6"/>
          <a:srcRect l="6036" t="6149" r="5541" b="7143"/>
          <a:stretch/>
        </p:blipFill>
        <p:spPr>
          <a:xfrm>
            <a:off x="22360224" y="5369370"/>
            <a:ext cx="2127236" cy="1931288"/>
          </a:xfrm>
          <a:prstGeom prst="rect">
            <a:avLst/>
          </a:prstGeom>
        </p:spPr>
      </p:pic>
      <p:sp>
        <p:nvSpPr>
          <p:cNvPr id="251" name="Google Shape;276;p13">
            <a:extLst>
              <a:ext uri="{FF2B5EF4-FFF2-40B4-BE49-F238E27FC236}">
                <a16:creationId xmlns:a16="http://schemas.microsoft.com/office/drawing/2014/main" id="{2AAB5C18-ADD5-DD2D-9985-D123F81350C4}"/>
              </a:ext>
            </a:extLst>
          </p:cNvPr>
          <p:cNvSpPr txBox="1"/>
          <p:nvPr/>
        </p:nvSpPr>
        <p:spPr>
          <a:xfrm>
            <a:off x="18600472" y="5334794"/>
            <a:ext cx="6342691" cy="10018046"/>
          </a:xfrm>
          <a:prstGeom prst="rect">
            <a:avLst/>
          </a:prstGeom>
          <a:noFill/>
          <a:ln>
            <a:noFill/>
          </a:ln>
        </p:spPr>
        <p:txBody>
          <a:bodyPr spcFirstLastPara="1" wrap="square" lIns="182850" tIns="91400" rIns="182850" bIns="91400" anchor="t" anchorCtr="0">
            <a:spAutoFit/>
          </a:bodyPr>
          <a:lstStyle/>
          <a:p>
            <a:r>
              <a:rPr lang="ja-JP" altLang="en-US" sz="900" dirty="0">
                <a:latin typeface="游ゴシック" panose="020B0400000000000000" pitchFamily="50" charset="-128"/>
                <a:ea typeface="游ゴシック" panose="020B0400000000000000" pitchFamily="50" charset="-128"/>
              </a:rPr>
              <a:t>　昨シーズンに使用していたロボットのモーターは</a:t>
            </a:r>
            <a:r>
              <a:rPr lang="en-US" altLang="ja-JP" sz="900" dirty="0">
                <a:latin typeface="游ゴシック" panose="020B0400000000000000" pitchFamily="50" charset="-128"/>
                <a:ea typeface="游ゴシック" panose="020B0400000000000000" pitchFamily="50" charset="-128"/>
              </a:rPr>
              <a:t>6V</a:t>
            </a:r>
            <a:r>
              <a:rPr lang="ja-JP" altLang="en-US" sz="900" dirty="0">
                <a:latin typeface="游ゴシック" panose="020B0400000000000000" pitchFamily="50" charset="-128"/>
                <a:ea typeface="游ゴシック" panose="020B0400000000000000" pitchFamily="50" charset="-128"/>
              </a:rPr>
              <a:t>駆動だったため、</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スピードがあまり出ないという問題がありました。そこで、もっと速くて</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効率的なモーターを探すことにしました。できるだけ費用を抑えつつ、</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12V</a:t>
            </a:r>
            <a:r>
              <a:rPr lang="ja-JP" altLang="en-US" sz="900" dirty="0">
                <a:latin typeface="游ゴシック" panose="020B0400000000000000" pitchFamily="50" charset="-128"/>
                <a:ea typeface="游ゴシック" panose="020B0400000000000000" pitchFamily="50" charset="-128"/>
              </a:rPr>
              <a:t>駆動のモーターを選びました。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その結果、以下のモーターが挙がりました。 </a:t>
            </a:r>
            <a:endParaRPr lang="en-US" altLang="ja-JP" sz="900" dirty="0">
              <a:latin typeface="游ゴシック" panose="020B0400000000000000" pitchFamily="50" charset="-128"/>
              <a:ea typeface="游ゴシック" panose="020B0400000000000000" pitchFamily="50" charset="-128"/>
            </a:endParaRPr>
          </a:p>
          <a:p>
            <a:r>
              <a:rPr lang="ja-JP" altLang="en-US" sz="900" b="1" dirty="0">
                <a:latin typeface="游ゴシック" panose="020B0400000000000000" pitchFamily="50" charset="-128"/>
                <a:ea typeface="游ゴシック" panose="020B0400000000000000" pitchFamily="50" charset="-128"/>
              </a:rPr>
              <a:t>・秋月モーター（</a:t>
            </a:r>
            <a:r>
              <a:rPr lang="en-US" altLang="ja-JP" sz="900" b="1" dirty="0">
                <a:latin typeface="游ゴシック" panose="020B0400000000000000" pitchFamily="50" charset="-128"/>
                <a:ea typeface="游ゴシック" panose="020B0400000000000000" pitchFamily="50" charset="-128"/>
              </a:rPr>
              <a:t>DIGILENT IG22 1/19</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b="1" dirty="0">
                <a:latin typeface="游ゴシック" panose="020B0400000000000000" pitchFamily="50" charset="-128"/>
                <a:ea typeface="游ゴシック" panose="020B0400000000000000" pitchFamily="50" charset="-128"/>
              </a:rPr>
              <a:t>　</a:t>
            </a:r>
            <a:r>
              <a:rPr lang="ja-JP" altLang="en-US" sz="900" dirty="0">
                <a:latin typeface="游ゴシック" panose="020B0400000000000000" pitchFamily="50" charset="-128"/>
                <a:ea typeface="游ゴシック" panose="020B0400000000000000" pitchFamily="50" charset="-128"/>
              </a:rPr>
              <a:t>（約</a:t>
            </a:r>
            <a:r>
              <a:rPr lang="en-US" altLang="ja-JP" sz="900" dirty="0">
                <a:latin typeface="游ゴシック" panose="020B0400000000000000" pitchFamily="50" charset="-128"/>
                <a:ea typeface="游ゴシック" panose="020B0400000000000000" pitchFamily="50" charset="-128"/>
              </a:rPr>
              <a:t>3000</a:t>
            </a:r>
            <a:r>
              <a:rPr lang="ja-JP" altLang="en-US" sz="900" dirty="0">
                <a:latin typeface="游ゴシック" panose="020B0400000000000000" pitchFamily="50" charset="-128"/>
                <a:ea typeface="游ゴシック" panose="020B0400000000000000" pitchFamily="50" charset="-128"/>
              </a:rPr>
              <a:t>円）</a:t>
            </a:r>
            <a:r>
              <a:rPr lang="en-US" altLang="ja-JP" sz="900" dirty="0">
                <a:latin typeface="游ゴシック" panose="020B0400000000000000" pitchFamily="50" charset="-128"/>
                <a:ea typeface="游ゴシック" panose="020B0400000000000000" pitchFamily="50" charset="-128"/>
              </a:rPr>
              <a:t>2024</a:t>
            </a:r>
            <a:r>
              <a:rPr lang="ja-JP" altLang="en-US" sz="900" dirty="0">
                <a:latin typeface="游ゴシック" panose="020B0400000000000000" pitchFamily="50" charset="-128"/>
                <a:ea typeface="游ゴシック" panose="020B0400000000000000" pitchFamily="50" charset="-128"/>
              </a:rPr>
              <a:t>年</a:t>
            </a:r>
            <a:r>
              <a:rPr lang="en-US" altLang="ja-JP" sz="900" dirty="0">
                <a:latin typeface="游ゴシック" panose="020B0400000000000000" pitchFamily="50" charset="-128"/>
                <a:ea typeface="游ゴシック" panose="020B0400000000000000" pitchFamily="50" charset="-128"/>
              </a:rPr>
              <a:t>6</a:t>
            </a:r>
            <a:r>
              <a:rPr lang="ja-JP" altLang="en-US" sz="900" dirty="0">
                <a:latin typeface="游ゴシック" panose="020B0400000000000000" pitchFamily="50" charset="-128"/>
                <a:ea typeface="游ゴシック" panose="020B0400000000000000" pitchFamily="50" charset="-128"/>
              </a:rPr>
              <a:t>月</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このモーターは、私たちが求めていた性能を持っており、</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良い選択だと思いました。しかし、このモーターを採用したことで</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速度は上がったものの、ラインアウトの回数が増えるという問題が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発生しました。そこで、速度が速くてもラインアウトしてしまっては</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意味がありません。以前はラインアウトを防ぐためにモーターの回転数を</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落としていましたが、そのままでは加速し続けてしまう問題がありました。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この問題を解決するために、</a:t>
            </a:r>
            <a:r>
              <a:rPr lang="en-US" altLang="ja-JP" sz="900" dirty="0">
                <a:latin typeface="游ゴシック" panose="020B0400000000000000" pitchFamily="50" charset="-128"/>
                <a:ea typeface="游ゴシック" panose="020B0400000000000000" pitchFamily="50" charset="-128"/>
              </a:rPr>
              <a:t>BNO055</a:t>
            </a:r>
            <a:r>
              <a:rPr lang="ja-JP" altLang="en-US" sz="900" dirty="0">
                <a:latin typeface="游ゴシック" panose="020B0400000000000000" pitchFamily="50" charset="-128"/>
                <a:ea typeface="游ゴシック" panose="020B0400000000000000" pitchFamily="50" charset="-128"/>
              </a:rPr>
              <a:t>を使用して機体の速度を測定し、ライン付近ではロボットの速度を</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下げることでラインアウトを防ぎ、コートの中心では最高速度を出せるようにすることを考えました。</a:t>
            </a:r>
            <a:endParaRPr lang="en-US" altLang="ja-JP" sz="900" dirty="0">
              <a:latin typeface="游ゴシック" panose="020B0400000000000000" pitchFamily="50" charset="-128"/>
              <a:ea typeface="游ゴシック" panose="020B0400000000000000" pitchFamily="50" charset="-128"/>
            </a:endParaRPr>
          </a:p>
          <a:p>
            <a:endParaRPr lang="en-US" altLang="ja-JP" sz="900" b="1" dirty="0">
              <a:latin typeface="游ゴシック" panose="020B0400000000000000" pitchFamily="50" charset="-128"/>
              <a:ea typeface="游ゴシック" panose="020B0400000000000000" pitchFamily="50" charset="-128"/>
            </a:endParaRPr>
          </a:p>
          <a:p>
            <a:r>
              <a:rPr lang="ja-JP" altLang="en-US" sz="900" b="1" dirty="0">
                <a:latin typeface="游ゴシック" panose="020B0400000000000000" pitchFamily="50" charset="-128"/>
                <a:ea typeface="游ゴシック" panose="020B0400000000000000" pitchFamily="50" charset="-128"/>
              </a:rPr>
              <a:t>実験環境</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検証１、検証２の実験は、コートの端から端までを走らせ、記録タイマーを用いて実験しました。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（写真</a:t>
            </a:r>
            <a:r>
              <a:rPr lang="en-US" altLang="ja-JP" sz="900" dirty="0">
                <a:latin typeface="游ゴシック" panose="020B0400000000000000" pitchFamily="50" charset="-128"/>
                <a:ea typeface="游ゴシック" panose="020B0400000000000000" pitchFamily="50" charset="-128"/>
              </a:rPr>
              <a:t>1,2</a:t>
            </a:r>
            <a:r>
              <a:rPr lang="ja-JP" altLang="en-US" sz="900" dirty="0">
                <a:latin typeface="游ゴシック" panose="020B0400000000000000" pitchFamily="50" charset="-128"/>
                <a:ea typeface="游ゴシック" panose="020B0400000000000000" pitchFamily="50" charset="-128"/>
              </a:rPr>
              <a:t>参照）</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b="1" dirty="0">
                <a:latin typeface="游ゴシック" panose="020B0400000000000000" pitchFamily="50" charset="-128"/>
                <a:ea typeface="游ゴシック" panose="020B0400000000000000" pitchFamily="50" charset="-128"/>
                <a:cs typeface="Aharoni" panose="020F0502020204030204" pitchFamily="2" charset="-79"/>
              </a:rPr>
              <a:t>「加速度制御」</a:t>
            </a: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　速度の基準を設定し、得られた速度が</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基準を下回る場合はモーターの回転数を上げ、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逆に基準を上回る場合はモーター回転数を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下げるように調整します。この方法を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「加速度制御」と呼びます。（図１参照）</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私たちは、この方法が機能し、ラインアウトを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防げるかを確認するために、次の検証しました。</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b="1" dirty="0">
                <a:latin typeface="游ゴシック" panose="020B0400000000000000" pitchFamily="50" charset="-128"/>
                <a:ea typeface="游ゴシック" panose="020B0400000000000000" pitchFamily="50" charset="-128"/>
                <a:cs typeface="Aharoni" panose="020F0502020204030204" pitchFamily="2" charset="-79"/>
              </a:rPr>
              <a:t>検証１：</a:t>
            </a:r>
            <a:r>
              <a:rPr lang="ja-JP" altLang="en-US" sz="900" b="1" dirty="0">
                <a:latin typeface="游ゴシック" panose="020B0400000000000000" pitchFamily="50" charset="-128"/>
                <a:ea typeface="游ゴシック" panose="020B0400000000000000" pitchFamily="50" charset="-128"/>
              </a:rPr>
              <a:t>速度制御との違いを探る</a:t>
            </a: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solidFill>
                  <a:schemeClr val="tx1"/>
                </a:solidFill>
                <a:latin typeface="游ゴシック" panose="020B0400000000000000" pitchFamily="50" charset="-128"/>
                <a:ea typeface="游ゴシック" panose="020B0400000000000000" pitchFamily="50" charset="-128"/>
              </a:rPr>
              <a:t>　加速度制御が正常に動作しているかを確認するために、加速度制御を使用して制御している場合と加速度制御をしていない場合を実験しました。</a:t>
            </a:r>
            <a:endParaRPr lang="en-US" altLang="ja-JP" sz="900" dirty="0">
              <a:solidFill>
                <a:schemeClr val="tx1"/>
              </a:solidFill>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その後、速度（</a:t>
            </a:r>
            <a:r>
              <a:rPr lang="en-US" altLang="ja-JP" sz="900" dirty="0">
                <a:latin typeface="游ゴシック" panose="020B0400000000000000" pitchFamily="50" charset="-128"/>
                <a:ea typeface="游ゴシック" panose="020B0400000000000000" pitchFamily="50" charset="-128"/>
              </a:rPr>
              <a:t>v</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cm/s</a:t>
            </a:r>
            <a:r>
              <a:rPr lang="ja-JP" altLang="en-US" sz="900" dirty="0">
                <a:latin typeface="游ゴシック" panose="020B0400000000000000" pitchFamily="50" charset="-128"/>
                <a:ea typeface="游ゴシック" panose="020B0400000000000000" pitchFamily="50" charset="-128"/>
              </a:rPr>
              <a:t>）と時間（</a:t>
            </a:r>
            <a:r>
              <a:rPr lang="en-US" altLang="ja-JP" sz="900" dirty="0">
                <a:latin typeface="游ゴシック" panose="020B0400000000000000" pitchFamily="50" charset="-128"/>
                <a:ea typeface="游ゴシック" panose="020B0400000000000000" pitchFamily="50" charset="-128"/>
              </a:rPr>
              <a:t>t</a:t>
            </a:r>
            <a:r>
              <a:rPr lang="ja-JP" altLang="en-US" sz="900" dirty="0">
                <a:latin typeface="游ゴシック" panose="020B0400000000000000" pitchFamily="50" charset="-128"/>
                <a:ea typeface="游ゴシック" panose="020B0400000000000000" pitchFamily="50" charset="-128"/>
              </a:rPr>
              <a:t>：秒）の関係をグラフにして比較しました。</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cs typeface="Meiryo"/>
                <a:sym typeface="Meiryo"/>
              </a:rPr>
              <a:t>結果：</a:t>
            </a: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グラフから加速度制御をしている場合は、してない場合に比べて速度</a:t>
            </a:r>
            <a:r>
              <a:rPr lang="en-US" altLang="ja-JP" sz="900" dirty="0">
                <a:latin typeface="游ゴシック" panose="020B0400000000000000" pitchFamily="50" charset="-128"/>
                <a:ea typeface="游ゴシック" panose="020B0400000000000000" pitchFamily="50" charset="-128"/>
                <a:cs typeface="Aharoni" panose="020F0502020204030204" pitchFamily="2" charset="-79"/>
              </a:rPr>
              <a:t>80</a:t>
            </a:r>
            <a:r>
              <a:rPr lang="en-US" altLang="ja-JP" sz="900" dirty="0">
                <a:solidFill>
                  <a:schemeClr val="tx1"/>
                </a:solidFill>
                <a:latin typeface="游ゴシック" panose="020B0400000000000000" pitchFamily="50" charset="-128"/>
                <a:ea typeface="游ゴシック" panose="020B0400000000000000" pitchFamily="50" charset="-128"/>
              </a:rPr>
              <a:t>cm/s</a:t>
            </a:r>
            <a:r>
              <a:rPr lang="ja-JP" altLang="en-US" sz="900" dirty="0">
                <a:solidFill>
                  <a:schemeClr val="tx1"/>
                </a:solidFill>
                <a:latin typeface="游ゴシック" panose="020B0400000000000000" pitchFamily="50" charset="-128"/>
                <a:ea typeface="游ゴシック" panose="020B0400000000000000" pitchFamily="50" charset="-128"/>
              </a:rPr>
              <a:t>で</a:t>
            </a:r>
            <a:r>
              <a:rPr lang="ja-JP" altLang="en-US" sz="900" dirty="0">
                <a:solidFill>
                  <a:schemeClr val="tx1"/>
                </a:solidFill>
                <a:latin typeface="游ゴシック" panose="020B0400000000000000" pitchFamily="50" charset="-128"/>
                <a:ea typeface="游ゴシック" panose="020B0400000000000000" pitchFamily="50" charset="-128"/>
                <a:cs typeface="Aharoni" panose="020F0502020204030204" pitchFamily="2" charset="-79"/>
              </a:rPr>
              <a:t>一定になっていることが分かります。</a:t>
            </a:r>
            <a:endParaRPr lang="en-US" altLang="ja-JP" sz="900" dirty="0">
              <a:solidFill>
                <a:schemeClr val="tx1"/>
              </a:solidFill>
              <a:latin typeface="游ゴシック" panose="020B0400000000000000" pitchFamily="50" charset="-128"/>
              <a:ea typeface="游ゴシック" panose="020B0400000000000000" pitchFamily="50" charset="-128"/>
              <a:cs typeface="Aharoni" panose="020F0502020204030204" pitchFamily="2" charset="-79"/>
            </a:endParaRPr>
          </a:p>
        </p:txBody>
      </p:sp>
      <p:sp>
        <p:nvSpPr>
          <p:cNvPr id="2812" name="正方形/長方形 2811">
            <a:extLst>
              <a:ext uri="{FF2B5EF4-FFF2-40B4-BE49-F238E27FC236}">
                <a16:creationId xmlns:a16="http://schemas.microsoft.com/office/drawing/2014/main" id="{1D0F7FCC-CFD6-F4C0-066E-114C26D9C005}"/>
              </a:ext>
            </a:extLst>
          </p:cNvPr>
          <p:cNvSpPr/>
          <p:nvPr/>
        </p:nvSpPr>
        <p:spPr>
          <a:xfrm>
            <a:off x="47363" y="8526843"/>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Method / Production / Design</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695" name="Picture 4">
            <a:extLst>
              <a:ext uri="{FF2B5EF4-FFF2-40B4-BE49-F238E27FC236}">
                <a16:creationId xmlns:a16="http://schemas.microsoft.com/office/drawing/2014/main" id="{1C364053-4BA2-6A57-C543-8B3DAB27FD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03" t="5086" r="7729" b="4812"/>
          <a:stretch/>
        </p:blipFill>
        <p:spPr bwMode="auto">
          <a:xfrm>
            <a:off x="21477663" y="10247022"/>
            <a:ext cx="2461915" cy="1309741"/>
          </a:xfrm>
          <a:prstGeom prst="rect">
            <a:avLst/>
          </a:prstGeom>
          <a:noFill/>
          <a:extLst>
            <a:ext uri="{909E8E84-426E-40DD-AFC4-6F175D3DCCD1}">
              <a14:hiddenFill xmlns:a14="http://schemas.microsoft.com/office/drawing/2010/main">
                <a:solidFill>
                  <a:srgbClr val="FFFFFF"/>
                </a:solidFill>
              </a14:hiddenFill>
            </a:ext>
          </a:extLst>
        </p:spPr>
      </p:pic>
      <p:sp>
        <p:nvSpPr>
          <p:cNvPr id="1068" name="正方形/長方形 1067">
            <a:extLst>
              <a:ext uri="{FF2B5EF4-FFF2-40B4-BE49-F238E27FC236}">
                <a16:creationId xmlns:a16="http://schemas.microsoft.com/office/drawing/2014/main" id="{F91E277F-7AAC-8AED-FDF3-D1E95326A59E}"/>
              </a:ext>
            </a:extLst>
          </p:cNvPr>
          <p:cNvSpPr/>
          <p:nvPr/>
        </p:nvSpPr>
        <p:spPr>
          <a:xfrm>
            <a:off x="1" y="0"/>
            <a:ext cx="3027521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74" name="図 1073"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3F1B1E07-7B37-5F53-6E88-28923153A97D}"/>
              </a:ext>
            </a:extLst>
          </p:cNvPr>
          <p:cNvPicPr>
            <a:picLocks noChangeAspect="1"/>
          </p:cNvPicPr>
          <p:nvPr/>
        </p:nvPicPr>
        <p:blipFill>
          <a:blip r:embed="rId8"/>
          <a:srcRect l="23780" t="7468" r="27898"/>
          <a:stretch/>
        </p:blipFill>
        <p:spPr>
          <a:xfrm>
            <a:off x="10102259" y="11147"/>
            <a:ext cx="4135188" cy="4386433"/>
          </a:xfrm>
          <a:prstGeom prst="rect">
            <a:avLst/>
          </a:prstGeom>
        </p:spPr>
      </p:pic>
      <p:sp>
        <p:nvSpPr>
          <p:cNvPr id="18" name="Google Shape;110;p13">
            <a:extLst>
              <a:ext uri="{FF2B5EF4-FFF2-40B4-BE49-F238E27FC236}">
                <a16:creationId xmlns:a16="http://schemas.microsoft.com/office/drawing/2014/main" id="{232CCBBC-7BD9-C076-162E-F38A1F260D55}"/>
              </a:ext>
            </a:extLst>
          </p:cNvPr>
          <p:cNvSpPr/>
          <p:nvPr/>
        </p:nvSpPr>
        <p:spPr>
          <a:xfrm>
            <a:off x="1381407" y="0"/>
            <a:ext cx="30240000" cy="0"/>
          </a:xfrm>
          <a:prstGeom prst="rect">
            <a:avLst/>
          </a:prstGeom>
          <a:noFill/>
          <a:ln>
            <a:noFill/>
          </a:ln>
        </p:spPr>
        <p:txBody>
          <a:bodyPr spcFirstLastPara="1" wrap="square" lIns="246200" tIns="123050" rIns="246200" bIns="123050" anchor="ctr" anchorCtr="0">
            <a:noAutofit/>
          </a:bodyPr>
          <a:lstStyle/>
          <a:p>
            <a:pPr>
              <a:buSzPts val="1600"/>
            </a:pPr>
            <a:endParaRPr sz="3200"/>
          </a:p>
          <a:p>
            <a:pPr>
              <a:buSzPts val="2400"/>
            </a:pPr>
            <a:endParaRPr sz="4800"/>
          </a:p>
        </p:txBody>
      </p:sp>
      <p:sp>
        <p:nvSpPr>
          <p:cNvPr id="63" name="テキスト ボックス 62">
            <a:extLst>
              <a:ext uri="{FF2B5EF4-FFF2-40B4-BE49-F238E27FC236}">
                <a16:creationId xmlns:a16="http://schemas.microsoft.com/office/drawing/2014/main" id="{D94F7694-0DA8-1421-D83E-01F603E647D9}"/>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Bahnschrift SemiCondensed" panose="020B0502040204020203" pitchFamily="34" charset="0"/>
                <a:cs typeface="Cascadia Code" panose="020B0609020000020004" pitchFamily="49" charset="0"/>
              </a:rPr>
              <a:t>Munako  Aegis</a:t>
            </a:r>
          </a:p>
        </p:txBody>
      </p:sp>
      <p:sp>
        <p:nvSpPr>
          <p:cNvPr id="1028" name="テキスト ボックス 1027">
            <a:extLst>
              <a:ext uri="{FF2B5EF4-FFF2-40B4-BE49-F238E27FC236}">
                <a16:creationId xmlns:a16="http://schemas.microsoft.com/office/drawing/2014/main" id="{AAF27B5C-E982-4A33-CE60-7F4E115F29E7}"/>
              </a:ext>
            </a:extLst>
          </p:cNvPr>
          <p:cNvSpPr txBox="1"/>
          <p:nvPr/>
        </p:nvSpPr>
        <p:spPr>
          <a:xfrm>
            <a:off x="5655409" y="3370231"/>
            <a:ext cx="3840773" cy="830997"/>
          </a:xfrm>
          <a:prstGeom prst="rect">
            <a:avLst/>
          </a:prstGeom>
          <a:noFill/>
        </p:spPr>
        <p:txBody>
          <a:bodyPr wrap="square" rtlCol="0">
            <a:spAutoFit/>
          </a:bodyPr>
          <a:lstStyle/>
          <a:p>
            <a:pPr algn="ctr"/>
            <a:r>
              <a:rPr kumimoji="1" lang="en-US" altLang="ja-JP" sz="48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Soccer LWL</a:t>
            </a:r>
          </a:p>
        </p:txBody>
      </p:sp>
      <p:sp>
        <p:nvSpPr>
          <p:cNvPr id="1030" name="テキスト ボックス 1029">
            <a:extLst>
              <a:ext uri="{FF2B5EF4-FFF2-40B4-BE49-F238E27FC236}">
                <a16:creationId xmlns:a16="http://schemas.microsoft.com/office/drawing/2014/main" id="{661B5A8A-A0C5-A7AC-FD48-B733E72DDAC7}"/>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League</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2052" name="Picture 4">
            <a:extLst>
              <a:ext uri="{FF2B5EF4-FFF2-40B4-BE49-F238E27FC236}">
                <a16:creationId xmlns:a16="http://schemas.microsoft.com/office/drawing/2014/main" id="{C9AAD13D-9AC6-1623-E9BB-3CDDF4678E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D5D60CAD-4C13-AA36-A552-1D40A3FEADC6}"/>
              </a:ext>
            </a:extLst>
          </p:cNvPr>
          <p:cNvSpPr txBox="1"/>
          <p:nvPr/>
        </p:nvSpPr>
        <p:spPr>
          <a:xfrm>
            <a:off x="5717764" y="2283973"/>
            <a:ext cx="1875615" cy="830997"/>
          </a:xfrm>
          <a:prstGeom prst="rect">
            <a:avLst/>
          </a:prstGeom>
          <a:noFill/>
        </p:spPr>
        <p:txBody>
          <a:bodyPr wrap="square" rtlCol="0">
            <a:spAutoFit/>
          </a:bodyPr>
          <a:lstStyle/>
          <a:p>
            <a:r>
              <a:rPr kumimoji="1" lang="en-US" altLang="ja-JP" sz="48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JAPAN</a:t>
            </a:r>
            <a:endParaRPr kumimoji="1" lang="ja-JP" altLang="en-US" sz="48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1024" name="Picture 2" descr="国旗・国歌」について - 内閣府">
            <a:extLst>
              <a:ext uri="{FF2B5EF4-FFF2-40B4-BE49-F238E27FC236}">
                <a16:creationId xmlns:a16="http://schemas.microsoft.com/office/drawing/2014/main" id="{DDDE8586-1198-42AB-54BD-C84A899E6D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a:extLst>
              <a:ext uri="{FF2B5EF4-FFF2-40B4-BE49-F238E27FC236}">
                <a16:creationId xmlns:a16="http://schemas.microsoft.com/office/drawing/2014/main" id="{36B9181C-F6FC-86EA-67E9-DB5579553618}"/>
              </a:ext>
            </a:extLst>
          </p:cNvPr>
          <p:cNvSpPr txBox="1"/>
          <p:nvPr/>
        </p:nvSpPr>
        <p:spPr>
          <a:xfrm>
            <a:off x="17060" y="3370231"/>
            <a:ext cx="5539195" cy="830997"/>
          </a:xfrm>
          <a:prstGeom prst="rect">
            <a:avLst/>
          </a:prstGeom>
          <a:noFill/>
        </p:spPr>
        <p:txBody>
          <a:bodyPr wrap="square" rtlCol="0">
            <a:spAutoFit/>
          </a:bodyPr>
          <a:lstStyle/>
          <a:p>
            <a:r>
              <a:rPr kumimoji="1" lang="en-US" altLang="ja-JP" sz="4800" b="1" dirty="0">
                <a:solidFill>
                  <a:schemeClr val="bg1"/>
                </a:solidFill>
                <a:latin typeface="Bahnschrift SemiCondensed" panose="020B0502040204020203" pitchFamily="34" charset="0"/>
                <a:cs typeface="Cascadia Code" panose="020B0609020000020004" pitchFamily="49" charset="0"/>
              </a:rPr>
              <a:t>Munakata High School</a:t>
            </a:r>
            <a:endParaRPr kumimoji="1" lang="ja-JP" altLang="en-US" sz="4800" b="1" dirty="0">
              <a:solidFill>
                <a:schemeClr val="bg1"/>
              </a:solidFill>
              <a:latin typeface="Bahnschrift SemiCondensed" panose="020B0502040204020203" pitchFamily="34" charset="0"/>
              <a:cs typeface="Cascadia Code" panose="020B0609020000020004" pitchFamily="49" charset="0"/>
            </a:endParaRPr>
          </a:p>
        </p:txBody>
      </p:sp>
      <p:sp>
        <p:nvSpPr>
          <p:cNvPr id="1081" name="テキスト ボックス 1080">
            <a:extLst>
              <a:ext uri="{FF2B5EF4-FFF2-40B4-BE49-F238E27FC236}">
                <a16:creationId xmlns:a16="http://schemas.microsoft.com/office/drawing/2014/main" id="{BB861A1C-63DC-1D21-335B-9E09823A4BD2}"/>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Team Name</a:t>
            </a:r>
            <a:endParaRPr kumimoji="1" lang="ja-JP" altLang="en-US" sz="2800" dirty="0">
              <a:latin typeface="Bahnschrift SemiCondensed" panose="020B0502040204020203" pitchFamily="34" charset="0"/>
            </a:endParaRPr>
          </a:p>
        </p:txBody>
      </p:sp>
      <p:sp>
        <p:nvSpPr>
          <p:cNvPr id="1082" name="テキスト ボックス 1081">
            <a:extLst>
              <a:ext uri="{FF2B5EF4-FFF2-40B4-BE49-F238E27FC236}">
                <a16:creationId xmlns:a16="http://schemas.microsoft.com/office/drawing/2014/main" id="{3893D8F7-1FFB-8605-2FEB-3FB7B278C617}"/>
              </a:ext>
            </a:extLst>
          </p:cNvPr>
          <p:cNvSpPr txBox="1"/>
          <p:nvPr/>
        </p:nvSpPr>
        <p:spPr>
          <a:xfrm>
            <a:off x="47364" y="3081262"/>
            <a:ext cx="1517257"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Our School</a:t>
            </a:r>
            <a:endParaRPr kumimoji="1" lang="ja-JP" altLang="en-US" sz="2800" dirty="0">
              <a:latin typeface="Bahnschrift SemiCondensed" panose="020B0502040204020203" pitchFamily="34" charset="0"/>
            </a:endParaRPr>
          </a:p>
        </p:txBody>
      </p:sp>
      <p:sp>
        <p:nvSpPr>
          <p:cNvPr id="1167" name="テキスト ボックス 1166">
            <a:extLst>
              <a:ext uri="{FF2B5EF4-FFF2-40B4-BE49-F238E27FC236}">
                <a16:creationId xmlns:a16="http://schemas.microsoft.com/office/drawing/2014/main" id="{FECECD4D-8A1A-F71E-F8DD-5CC355DE558D}"/>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Region</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65" name="正方形/長方形 2264">
            <a:extLst>
              <a:ext uri="{FF2B5EF4-FFF2-40B4-BE49-F238E27FC236}">
                <a16:creationId xmlns:a16="http://schemas.microsoft.com/office/drawing/2014/main" id="{7C237E2D-EC36-46E9-38EE-8512714A54D3}"/>
              </a:ext>
            </a:extLst>
          </p:cNvPr>
          <p:cNvSpPr/>
          <p:nvPr/>
        </p:nvSpPr>
        <p:spPr>
          <a:xfrm>
            <a:off x="1776680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Abstract</a:t>
            </a:r>
            <a:endParaRPr kumimoji="1" lang="ja-JP" altLang="en-US" sz="3200" b="1" dirty="0">
              <a:latin typeface="Bahnschrift SemiCondensed" panose="020B0502040204020203" pitchFamily="34" charset="0"/>
              <a:cs typeface="Cascadia Code" panose="020B0609020000020004" pitchFamily="49" charset="0"/>
            </a:endParaRPr>
          </a:p>
        </p:txBody>
      </p:sp>
      <p:sp>
        <p:nvSpPr>
          <p:cNvPr id="2514" name="テキスト ボックス 2513">
            <a:extLst>
              <a:ext uri="{FF2B5EF4-FFF2-40B4-BE49-F238E27FC236}">
                <a16:creationId xmlns:a16="http://schemas.microsoft.com/office/drawing/2014/main" id="{6D03F3C5-D4AC-0A1E-C4FC-39E0CFF5D88C}"/>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Maiki Kimura</a:t>
            </a:r>
            <a:endParaRPr kumimoji="1" lang="ja-JP" altLang="en-US" sz="2000" b="1" dirty="0">
              <a:solidFill>
                <a:schemeClr val="bg1"/>
              </a:solidFill>
              <a:latin typeface="Bahnschrift SemiCondensed" panose="020B0502040204020203" pitchFamily="34" charset="0"/>
              <a:cs typeface="Cascadia Code" panose="020B0609020000020004" pitchFamily="49" charset="0"/>
            </a:endParaRPr>
          </a:p>
        </p:txBody>
      </p:sp>
      <p:sp>
        <p:nvSpPr>
          <p:cNvPr id="2515" name="テキスト ボックス 2514">
            <a:extLst>
              <a:ext uri="{FF2B5EF4-FFF2-40B4-BE49-F238E27FC236}">
                <a16:creationId xmlns:a16="http://schemas.microsoft.com/office/drawing/2014/main" id="{47915260-145E-6795-A64B-62DC9E6AF38A}"/>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Umi Fujita</a:t>
            </a:r>
          </a:p>
        </p:txBody>
      </p:sp>
      <p:sp>
        <p:nvSpPr>
          <p:cNvPr id="2516" name="テキスト ボックス 2515">
            <a:extLst>
              <a:ext uri="{FF2B5EF4-FFF2-40B4-BE49-F238E27FC236}">
                <a16:creationId xmlns:a16="http://schemas.microsoft.com/office/drawing/2014/main" id="{84F2A33A-A9EC-3AB6-CB1A-02BB82F7FB5F}"/>
              </a:ext>
            </a:extLst>
          </p:cNvPr>
          <p:cNvSpPr txBox="1"/>
          <p:nvPr/>
        </p:nvSpPr>
        <p:spPr>
          <a:xfrm>
            <a:off x="14965671" y="181478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Yuta Kurisaki</a:t>
            </a:r>
          </a:p>
        </p:txBody>
      </p:sp>
      <p:sp>
        <p:nvSpPr>
          <p:cNvPr id="2517" name="テキスト ボックス 2516">
            <a:extLst>
              <a:ext uri="{FF2B5EF4-FFF2-40B4-BE49-F238E27FC236}">
                <a16:creationId xmlns:a16="http://schemas.microsoft.com/office/drawing/2014/main" id="{B5F38EBF-C484-F0B7-5F47-54DE12043791}"/>
              </a:ext>
            </a:extLst>
          </p:cNvPr>
          <p:cNvSpPr txBox="1"/>
          <p:nvPr/>
        </p:nvSpPr>
        <p:spPr>
          <a:xfrm>
            <a:off x="14986087" y="106198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Koki Suehiro</a:t>
            </a:r>
          </a:p>
        </p:txBody>
      </p:sp>
      <p:sp>
        <p:nvSpPr>
          <p:cNvPr id="2518" name="正方形/長方形 2517">
            <a:extLst>
              <a:ext uri="{FF2B5EF4-FFF2-40B4-BE49-F238E27FC236}">
                <a16:creationId xmlns:a16="http://schemas.microsoft.com/office/drawing/2014/main" id="{0F62F7DF-61F7-6DF0-AD37-A9BAD89F079B}"/>
              </a:ext>
            </a:extLst>
          </p:cNvPr>
          <p:cNvSpPr/>
          <p:nvPr/>
        </p:nvSpPr>
        <p:spPr>
          <a:xfrm>
            <a:off x="14186387" y="8370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Team Member</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519" name="Picture 12">
            <a:extLst>
              <a:ext uri="{FF2B5EF4-FFF2-40B4-BE49-F238E27FC236}">
                <a16:creationId xmlns:a16="http://schemas.microsoft.com/office/drawing/2014/main" id="{0B9DEB2A-B234-2792-5907-B752844A95B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20" name="Picture 16">
            <a:extLst>
              <a:ext uri="{FF2B5EF4-FFF2-40B4-BE49-F238E27FC236}">
                <a16:creationId xmlns:a16="http://schemas.microsoft.com/office/drawing/2014/main" id="{B7830315-8D94-7C03-A7FA-C0B772D4FBC6}"/>
              </a:ext>
            </a:extLst>
          </p:cNvPr>
          <p:cNvPicPr>
            <a:picLocks noChangeAspect="1" noChangeArrowheads="1"/>
          </p:cNvPicPr>
          <p:nvPr/>
        </p:nvPicPr>
        <p:blipFill rotWithShape="1">
          <a:blip r:embed="rId12"/>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21" name="Picture 22">
            <a:extLst>
              <a:ext uri="{FF2B5EF4-FFF2-40B4-BE49-F238E27FC236}">
                <a16:creationId xmlns:a16="http://schemas.microsoft.com/office/drawing/2014/main" id="{7E985864-4638-2086-DB0B-75C639F654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45154" y="278993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22" name="Picture 24">
            <a:extLst>
              <a:ext uri="{FF2B5EF4-FFF2-40B4-BE49-F238E27FC236}">
                <a16:creationId xmlns:a16="http://schemas.microsoft.com/office/drawing/2014/main" id="{5BFA05A0-BBBC-4C08-BD85-78B399E081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50577" y="165903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24" name="テキスト ボックス 84">
            <a:extLst>
              <a:ext uri="{FF2B5EF4-FFF2-40B4-BE49-F238E27FC236}">
                <a16:creationId xmlns:a16="http://schemas.microsoft.com/office/drawing/2014/main" id="{762DA937-A3FA-D02A-84BC-43381E516801}"/>
              </a:ext>
            </a:extLst>
          </p:cNvPr>
          <p:cNvSpPr txBox="1"/>
          <p:nvPr/>
        </p:nvSpPr>
        <p:spPr>
          <a:xfrm>
            <a:off x="15012043" y="3226936"/>
            <a:ext cx="123010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機体、回路設計担当</a:t>
            </a:r>
          </a:p>
        </p:txBody>
      </p:sp>
      <p:sp>
        <p:nvSpPr>
          <p:cNvPr id="2525" name="テキスト ボックス 84">
            <a:extLst>
              <a:ext uri="{FF2B5EF4-FFF2-40B4-BE49-F238E27FC236}">
                <a16:creationId xmlns:a16="http://schemas.microsoft.com/office/drawing/2014/main" id="{3C45527D-781B-7835-3096-8430698D7A36}"/>
              </a:ext>
            </a:extLst>
          </p:cNvPr>
          <p:cNvSpPr txBox="1"/>
          <p:nvPr/>
        </p:nvSpPr>
        <p:spPr>
          <a:xfrm>
            <a:off x="14982702" y="1350444"/>
            <a:ext cx="179545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ゴールキーパープログラム担当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526" name="テキスト ボックス 2525">
            <a:extLst>
              <a:ext uri="{FF2B5EF4-FFF2-40B4-BE49-F238E27FC236}">
                <a16:creationId xmlns:a16="http://schemas.microsoft.com/office/drawing/2014/main" id="{D4486401-ED20-2D75-B503-6F907C1A3E93}"/>
              </a:ext>
            </a:extLst>
          </p:cNvPr>
          <p:cNvSpPr txBox="1"/>
          <p:nvPr/>
        </p:nvSpPr>
        <p:spPr>
          <a:xfrm>
            <a:off x="14269670" y="57570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Software</a:t>
            </a:r>
          </a:p>
        </p:txBody>
      </p:sp>
      <p:sp>
        <p:nvSpPr>
          <p:cNvPr id="2527" name="テキスト ボックス 2526">
            <a:extLst>
              <a:ext uri="{FF2B5EF4-FFF2-40B4-BE49-F238E27FC236}">
                <a16:creationId xmlns:a16="http://schemas.microsoft.com/office/drawing/2014/main" id="{76B3CC7C-9D8C-35EF-2B3A-E18D5990A479}"/>
              </a:ext>
            </a:extLst>
          </p:cNvPr>
          <p:cNvSpPr txBox="1"/>
          <p:nvPr/>
        </p:nvSpPr>
        <p:spPr>
          <a:xfrm>
            <a:off x="14269417" y="239169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Hardware</a:t>
            </a:r>
            <a:endParaRPr kumimoji="1" lang="ja-JP" altLang="en-US" sz="2000" b="1" dirty="0">
              <a:solidFill>
                <a:schemeClr val="bg1"/>
              </a:solidFill>
              <a:latin typeface="Bahnschrift SemiCondensed" panose="020B0502040204020203" pitchFamily="34" charset="0"/>
              <a:cs typeface="Cascadia Code" panose="020B0609020000020004" pitchFamily="49" charset="0"/>
            </a:endParaRPr>
          </a:p>
        </p:txBody>
      </p:sp>
      <p:sp>
        <p:nvSpPr>
          <p:cNvPr id="2528" name="テキスト ボックス 84">
            <a:extLst>
              <a:ext uri="{FF2B5EF4-FFF2-40B4-BE49-F238E27FC236}">
                <a16:creationId xmlns:a16="http://schemas.microsoft.com/office/drawing/2014/main" id="{C35988D2-BF38-A099-66A3-3D0002B4EC68}"/>
              </a:ext>
            </a:extLst>
          </p:cNvPr>
          <p:cNvSpPr txBox="1"/>
          <p:nvPr/>
        </p:nvSpPr>
        <p:spPr>
          <a:xfrm>
            <a:off x="15008581" y="212742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アタッカー機プログラム担当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535" name="テキスト ボックス 2534">
            <a:extLst>
              <a:ext uri="{FF2B5EF4-FFF2-40B4-BE49-F238E27FC236}">
                <a16:creationId xmlns:a16="http://schemas.microsoft.com/office/drawing/2014/main" id="{DD443FBE-2BB7-8D37-A972-13CF20922EC7}"/>
              </a:ext>
            </a:extLst>
          </p:cNvPr>
          <p:cNvSpPr txBox="1"/>
          <p:nvPr/>
        </p:nvSpPr>
        <p:spPr>
          <a:xfrm>
            <a:off x="9221575" y="3012957"/>
            <a:ext cx="1140013"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Team X</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536" name="テキスト ボックス 2535">
            <a:extLst>
              <a:ext uri="{FF2B5EF4-FFF2-40B4-BE49-F238E27FC236}">
                <a16:creationId xmlns:a16="http://schemas.microsoft.com/office/drawing/2014/main" id="{4EAD731B-A112-56A7-DAA5-060DC83802F0}"/>
              </a:ext>
            </a:extLst>
          </p:cNvPr>
          <p:cNvSpPr txBox="1"/>
          <p:nvPr/>
        </p:nvSpPr>
        <p:spPr>
          <a:xfrm>
            <a:off x="8949558" y="1394991"/>
            <a:ext cx="1733096"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Team GitHub</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2662" name="図 2661">
            <a:extLst>
              <a:ext uri="{FF2B5EF4-FFF2-40B4-BE49-F238E27FC236}">
                <a16:creationId xmlns:a16="http://schemas.microsoft.com/office/drawing/2014/main" id="{E7FA77A7-2D8C-8A45-7996-D4A4E1ABD9BA}"/>
              </a:ext>
            </a:extLst>
          </p:cNvPr>
          <p:cNvPicPr>
            <a:picLocks noChangeAspect="1"/>
          </p:cNvPicPr>
          <p:nvPr/>
        </p:nvPicPr>
        <p:blipFill>
          <a:blip r:embed="rId15"/>
          <a:stretch>
            <a:fillRect/>
          </a:stretch>
        </p:blipFill>
        <p:spPr>
          <a:xfrm>
            <a:off x="25653241" y="13345257"/>
            <a:ext cx="4271782" cy="1632640"/>
          </a:xfrm>
          <a:prstGeom prst="rect">
            <a:avLst/>
          </a:prstGeom>
        </p:spPr>
      </p:pic>
      <p:sp>
        <p:nvSpPr>
          <p:cNvPr id="2666" name="Google Shape;265;p13">
            <a:extLst>
              <a:ext uri="{FF2B5EF4-FFF2-40B4-BE49-F238E27FC236}">
                <a16:creationId xmlns:a16="http://schemas.microsoft.com/office/drawing/2014/main" id="{446FCF7B-0F96-4108-B056-1DAECB0A99A8}"/>
              </a:ext>
            </a:extLst>
          </p:cNvPr>
          <p:cNvSpPr txBox="1"/>
          <p:nvPr/>
        </p:nvSpPr>
        <p:spPr>
          <a:xfrm>
            <a:off x="24700484" y="5281572"/>
            <a:ext cx="5765535" cy="8617683"/>
          </a:xfrm>
          <a:prstGeom prst="rect">
            <a:avLst/>
          </a:prstGeom>
          <a:noFill/>
          <a:ln>
            <a:noFill/>
          </a:ln>
        </p:spPr>
        <p:txBody>
          <a:bodyPr spcFirstLastPara="1" wrap="square" lIns="182850" tIns="182850" rIns="182850" bIns="182850" anchor="t" anchorCtr="0">
            <a:spAutoFit/>
          </a:bodyPr>
          <a:lstStyle/>
          <a:p>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2</a:t>
            </a:r>
            <a:r>
              <a:rPr lang="ja-JP" altLang="en-US" sz="900" b="1" dirty="0">
                <a:latin typeface="游ゴシック" panose="020B0400000000000000" pitchFamily="50" charset="-128"/>
                <a:ea typeface="游ゴシック" panose="020B0400000000000000" pitchFamily="50" charset="-128"/>
              </a:rPr>
              <a:t>：加速度制御の有無による減速特性の比較</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加速度制御を使ってロボットを目標速度まで加速させた後、その速度を下げて減速させる場合と</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加速度制御を使わずに一定時間走行させた後、モーターの値を下げて速度を減速させる場合について</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どうなるかを調べる。</a:t>
            </a:r>
            <a:r>
              <a:rPr lang="ja-JP" altLang="en-US" sz="900" dirty="0">
                <a:latin typeface="游ゴシック" panose="020B0400000000000000" pitchFamily="50" charset="-128"/>
                <a:ea typeface="游ゴシック" panose="020B0400000000000000" pitchFamily="50" charset="-128"/>
              </a:rPr>
              <a:t>その後、速度（</a:t>
            </a:r>
            <a:r>
              <a:rPr lang="en-US" altLang="ja-JP" sz="900" dirty="0">
                <a:latin typeface="游ゴシック" panose="020B0400000000000000" pitchFamily="50" charset="-128"/>
                <a:ea typeface="游ゴシック" panose="020B0400000000000000" pitchFamily="50" charset="-128"/>
              </a:rPr>
              <a:t>v</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cm/s</a:t>
            </a:r>
            <a:r>
              <a:rPr lang="ja-JP" altLang="en-US" sz="900" dirty="0">
                <a:latin typeface="游ゴシック" panose="020B0400000000000000" pitchFamily="50" charset="-128"/>
                <a:ea typeface="游ゴシック" panose="020B0400000000000000" pitchFamily="50" charset="-128"/>
              </a:rPr>
              <a:t>）と時間（</a:t>
            </a:r>
            <a:r>
              <a:rPr lang="en-US" altLang="ja-JP" sz="900" dirty="0">
                <a:latin typeface="游ゴシック" panose="020B0400000000000000" pitchFamily="50" charset="-128"/>
                <a:ea typeface="游ゴシック" panose="020B0400000000000000" pitchFamily="50" charset="-128"/>
              </a:rPr>
              <a:t>t</a:t>
            </a:r>
            <a:r>
              <a:rPr lang="ja-JP" altLang="en-US" sz="900" dirty="0">
                <a:latin typeface="游ゴシック" panose="020B0400000000000000" pitchFamily="50" charset="-128"/>
                <a:ea typeface="游ゴシック" panose="020B0400000000000000" pitchFamily="50" charset="-128"/>
              </a:rPr>
              <a:t>：秒）の関係をグラフにして比較しました。</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cs typeface="Meiryo"/>
                <a:sym typeface="Meiryo"/>
              </a:rPr>
              <a:t>結果：</a:t>
            </a: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グラフから、加速度制御なしの場合、速度は上がり続けているのがわかります。</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一方、加速度制御を使用した場合、速度は</a:t>
            </a:r>
            <a:r>
              <a:rPr lang="en-US" altLang="ja-JP" sz="900" dirty="0">
                <a:latin typeface="游ゴシック" panose="020B0400000000000000" pitchFamily="50" charset="-128"/>
                <a:ea typeface="游ゴシック" panose="020B0400000000000000" pitchFamily="50" charset="-128"/>
              </a:rPr>
              <a:t>120cm/s</a:t>
            </a:r>
            <a:r>
              <a:rPr lang="ja-JP" altLang="en-US" sz="900" dirty="0">
                <a:latin typeface="游ゴシック" panose="020B0400000000000000" pitchFamily="50" charset="-128"/>
                <a:ea typeface="游ゴシック" panose="020B0400000000000000" pitchFamily="50" charset="-128"/>
              </a:rPr>
              <a:t>で一定になり、速度を落とす際には制御ありの方が</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制御なしよりも急激に減速することがわかりました。</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この結果から、加速度制御を行うと速度が一定になり、速やかに減速できることが確認できました。</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（グラフ</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参照）</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3</a:t>
            </a:r>
            <a:r>
              <a:rPr lang="ja-JP" altLang="en-US" sz="900" b="1" dirty="0">
                <a:latin typeface="游ゴシック" panose="020B0400000000000000" pitchFamily="50" charset="-128"/>
                <a:ea typeface="游ゴシック" panose="020B0400000000000000" pitchFamily="50" charset="-128"/>
              </a:rPr>
              <a:t>：ライン踏み時の速度最適化</a:t>
            </a:r>
            <a:endParaRPr lang="en-US" altLang="ja-JP" sz="900" b="1"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　制御をおこなった状態で、ラインを踏んだ際にブレーキをかけるプログラムを</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作成しました。ラインを踏んだ際に、ラインアウトせずに壁に当たらない</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最高速度を見つけることを目指しました。</a:t>
            </a: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r>
              <a:rPr lang="ja-JP" altLang="en-US" sz="900" dirty="0">
                <a:latin typeface="游ゴシック" panose="020B0400000000000000" pitchFamily="50" charset="-128"/>
                <a:ea typeface="游ゴシック" panose="020B0400000000000000" pitchFamily="50" charset="-128"/>
              </a:rPr>
              <a:t>結果から、速度の基準</a:t>
            </a:r>
            <a:r>
              <a:rPr lang="en-US" altLang="ja-JP" sz="900" dirty="0">
                <a:latin typeface="游ゴシック" panose="020B0400000000000000" pitchFamily="50" charset="-128"/>
                <a:ea typeface="游ゴシック" panose="020B0400000000000000" pitchFamily="50" charset="-128"/>
              </a:rPr>
              <a:t>600</a:t>
            </a:r>
            <a:r>
              <a:rPr lang="ja-JP" altLang="en-US" sz="900" dirty="0">
                <a:latin typeface="游ゴシック" panose="020B0400000000000000" pitchFamily="50" charset="-128"/>
                <a:ea typeface="游ゴシック" panose="020B0400000000000000" pitchFamily="50" charset="-128"/>
              </a:rPr>
              <a:t>がラインアウトをせず、最適な最高速度であることが</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わかりました。この速度をライン付近での最高速度として設定し、</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それ以外の場所では速度を出すロボットを使用することにしました。（表</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参照）</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rPr>
              <a:t>まとめ：</a:t>
            </a:r>
            <a:endParaRPr lang="en-US" altLang="ja-JP" sz="900" b="1"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検証</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より、加速度制御なしは、速度が上がり続けているのに対し、</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　　　　　　加速度制御ありは、最終的に速度が一定になっている。</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検証２より、加速度ありの方が、なしよりも減速が速い。</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検証３より、以前までは、ラインからでないモーターの回転数を調整していたが、</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　　　　　　ラインから出ない最高速度を発見できた。</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1400" dirty="0">
              <a:latin typeface="游ゴシック" panose="020B0400000000000000" pitchFamily="50" charset="-128"/>
              <a:ea typeface="游ゴシック" panose="020B0400000000000000" pitchFamily="50" charset="-128"/>
            </a:endParaRPr>
          </a:p>
        </p:txBody>
      </p:sp>
      <p:pic>
        <p:nvPicPr>
          <p:cNvPr id="2667" name="図 2666">
            <a:extLst>
              <a:ext uri="{FF2B5EF4-FFF2-40B4-BE49-F238E27FC236}">
                <a16:creationId xmlns:a16="http://schemas.microsoft.com/office/drawing/2014/main" id="{FF2E7924-A3D9-6AEF-7F12-3269C0B36C11}"/>
              </a:ext>
            </a:extLst>
          </p:cNvPr>
          <p:cNvPicPr>
            <a:picLocks noChangeAspect="1"/>
          </p:cNvPicPr>
          <p:nvPr/>
        </p:nvPicPr>
        <p:blipFill>
          <a:blip r:embed="rId16"/>
          <a:srcRect l="859" r="1803"/>
          <a:stretch/>
        </p:blipFill>
        <p:spPr>
          <a:xfrm>
            <a:off x="24840475" y="10497159"/>
            <a:ext cx="5199115" cy="944875"/>
          </a:xfrm>
          <a:prstGeom prst="rect">
            <a:avLst/>
          </a:prstGeom>
        </p:spPr>
      </p:pic>
      <p:sp>
        <p:nvSpPr>
          <p:cNvPr id="2668" name="テキスト ボックス 2667">
            <a:extLst>
              <a:ext uri="{FF2B5EF4-FFF2-40B4-BE49-F238E27FC236}">
                <a16:creationId xmlns:a16="http://schemas.microsoft.com/office/drawing/2014/main" id="{EF14804C-E88A-08F5-D4E0-B2BE7CFF7453}"/>
              </a:ext>
            </a:extLst>
          </p:cNvPr>
          <p:cNvSpPr txBox="1"/>
          <p:nvPr/>
        </p:nvSpPr>
        <p:spPr>
          <a:xfrm>
            <a:off x="25628600" y="10043251"/>
            <a:ext cx="3253122" cy="369332"/>
          </a:xfrm>
          <a:prstGeom prst="rect">
            <a:avLst/>
          </a:prstGeom>
          <a:noFill/>
        </p:spPr>
        <p:txBody>
          <a:bodyPr wrap="square" rtlCol="0">
            <a:spAutoFit/>
          </a:bodyPr>
          <a:lstStyle/>
          <a:p>
            <a:r>
              <a:rPr kumimoji="1" lang="ja-JP" altLang="en-US" sz="1800" b="1" dirty="0">
                <a:latin typeface="游ゴシック" panose="020B0400000000000000" pitchFamily="50" charset="-128"/>
                <a:ea typeface="游ゴシック" panose="020B0400000000000000" pitchFamily="50" charset="-128"/>
              </a:rPr>
              <a:t>ラインアウトしない速度比較</a:t>
            </a:r>
          </a:p>
        </p:txBody>
      </p:sp>
      <p:sp>
        <p:nvSpPr>
          <p:cNvPr id="2671" name="テキスト ボックス 2670">
            <a:extLst>
              <a:ext uri="{FF2B5EF4-FFF2-40B4-BE49-F238E27FC236}">
                <a16:creationId xmlns:a16="http://schemas.microsoft.com/office/drawing/2014/main" id="{BEEB226A-2BFE-151C-F04E-1079A6EE690C}"/>
              </a:ext>
            </a:extLst>
          </p:cNvPr>
          <p:cNvSpPr txBox="1"/>
          <p:nvPr/>
        </p:nvSpPr>
        <p:spPr>
          <a:xfrm>
            <a:off x="24914136" y="13671236"/>
            <a:ext cx="1258796"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検証１</a:t>
            </a:r>
          </a:p>
        </p:txBody>
      </p:sp>
      <p:sp>
        <p:nvSpPr>
          <p:cNvPr id="2672" name="テキスト ボックス 2671">
            <a:extLst>
              <a:ext uri="{FF2B5EF4-FFF2-40B4-BE49-F238E27FC236}">
                <a16:creationId xmlns:a16="http://schemas.microsoft.com/office/drawing/2014/main" id="{BC1A0584-8AF5-7A61-A2D3-355361DC3A5E}"/>
              </a:ext>
            </a:extLst>
          </p:cNvPr>
          <p:cNvSpPr txBox="1"/>
          <p:nvPr/>
        </p:nvSpPr>
        <p:spPr>
          <a:xfrm>
            <a:off x="24933605" y="14118288"/>
            <a:ext cx="1258796"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検証</a:t>
            </a:r>
            <a:r>
              <a:rPr kumimoji="1" lang="en-US" altLang="ja-JP" sz="1600" b="1" dirty="0">
                <a:latin typeface="游ゴシック" panose="020B0400000000000000" pitchFamily="50" charset="-128"/>
                <a:ea typeface="游ゴシック" panose="020B0400000000000000" pitchFamily="50" charset="-128"/>
              </a:rPr>
              <a:t>2</a:t>
            </a:r>
            <a:endParaRPr kumimoji="1" lang="ja-JP" altLang="en-US" sz="1600" b="1" dirty="0">
              <a:latin typeface="游ゴシック" panose="020B0400000000000000" pitchFamily="50" charset="-128"/>
              <a:ea typeface="游ゴシック" panose="020B0400000000000000" pitchFamily="50" charset="-128"/>
            </a:endParaRPr>
          </a:p>
        </p:txBody>
      </p:sp>
      <p:sp>
        <p:nvSpPr>
          <p:cNvPr id="2673" name="テキスト ボックス 2672">
            <a:extLst>
              <a:ext uri="{FF2B5EF4-FFF2-40B4-BE49-F238E27FC236}">
                <a16:creationId xmlns:a16="http://schemas.microsoft.com/office/drawing/2014/main" id="{49D80DB0-B17E-BC65-FB69-E30BE7CBA292}"/>
              </a:ext>
            </a:extLst>
          </p:cNvPr>
          <p:cNvSpPr txBox="1"/>
          <p:nvPr/>
        </p:nvSpPr>
        <p:spPr>
          <a:xfrm>
            <a:off x="24933605" y="14593194"/>
            <a:ext cx="1258796"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検証</a:t>
            </a:r>
            <a:r>
              <a:rPr kumimoji="1" lang="en-US" altLang="ja-JP" sz="1600" b="1" dirty="0">
                <a:latin typeface="游ゴシック" panose="020B0400000000000000" pitchFamily="50" charset="-128"/>
                <a:ea typeface="游ゴシック" panose="020B0400000000000000" pitchFamily="50" charset="-128"/>
              </a:rPr>
              <a:t>3</a:t>
            </a:r>
            <a:endParaRPr kumimoji="1" lang="ja-JP" altLang="en-US" sz="1600" b="1" dirty="0">
              <a:latin typeface="游ゴシック" panose="020B0400000000000000" pitchFamily="50" charset="-128"/>
              <a:ea typeface="游ゴシック" panose="020B0400000000000000" pitchFamily="50" charset="-128"/>
            </a:endParaRPr>
          </a:p>
        </p:txBody>
      </p:sp>
      <p:sp>
        <p:nvSpPr>
          <p:cNvPr id="2683" name="テキスト ボックス 2682">
            <a:extLst>
              <a:ext uri="{FF2B5EF4-FFF2-40B4-BE49-F238E27FC236}">
                <a16:creationId xmlns:a16="http://schemas.microsoft.com/office/drawing/2014/main" id="{B1B865D7-A97D-9205-C7D3-917BB0E9A891}"/>
              </a:ext>
            </a:extLst>
          </p:cNvPr>
          <p:cNvSpPr txBox="1"/>
          <p:nvPr/>
        </p:nvSpPr>
        <p:spPr>
          <a:xfrm>
            <a:off x="18787197" y="9982195"/>
            <a:ext cx="778743" cy="230832"/>
          </a:xfrm>
          <a:prstGeom prst="rect">
            <a:avLst/>
          </a:prstGeom>
          <a:noFill/>
        </p:spPr>
        <p:txBody>
          <a:bodyPr wrap="square" rtlCol="0">
            <a:spAutoFit/>
          </a:bodyPr>
          <a:lstStyle/>
          <a:p>
            <a:r>
              <a:rPr kumimoji="1" lang="ja-JP" altLang="en-US" sz="900" dirty="0">
                <a:latin typeface="游ゴシック" panose="020B0400000000000000" pitchFamily="50" charset="-128"/>
                <a:ea typeface="游ゴシック" panose="020B0400000000000000" pitchFamily="50" charset="-128"/>
              </a:rPr>
              <a:t>▷写真１</a:t>
            </a:r>
          </a:p>
        </p:txBody>
      </p:sp>
      <p:sp>
        <p:nvSpPr>
          <p:cNvPr id="2684" name="テキスト ボックス 2683">
            <a:extLst>
              <a:ext uri="{FF2B5EF4-FFF2-40B4-BE49-F238E27FC236}">
                <a16:creationId xmlns:a16="http://schemas.microsoft.com/office/drawing/2014/main" id="{1415C814-D188-6A2D-A872-706423F53AED}"/>
              </a:ext>
            </a:extLst>
          </p:cNvPr>
          <p:cNvSpPr txBox="1"/>
          <p:nvPr/>
        </p:nvSpPr>
        <p:spPr>
          <a:xfrm>
            <a:off x="21673396" y="9980442"/>
            <a:ext cx="699128" cy="230832"/>
          </a:xfrm>
          <a:prstGeom prst="rect">
            <a:avLst/>
          </a:prstGeom>
          <a:noFill/>
        </p:spPr>
        <p:txBody>
          <a:bodyPr wrap="square" rtlCol="0">
            <a:spAutoFit/>
          </a:bodyPr>
          <a:lstStyle/>
          <a:p>
            <a:r>
              <a:rPr kumimoji="1" lang="ja-JP" altLang="en-US" sz="900" dirty="0">
                <a:latin typeface="游ゴシック" panose="020B0400000000000000" pitchFamily="50" charset="-128"/>
                <a:ea typeface="游ゴシック" panose="020B0400000000000000" pitchFamily="50" charset="-128"/>
              </a:rPr>
              <a:t>▷写真２</a:t>
            </a:r>
          </a:p>
        </p:txBody>
      </p:sp>
      <p:sp>
        <p:nvSpPr>
          <p:cNvPr id="2692" name="正方形/長方形 2691">
            <a:extLst>
              <a:ext uri="{FF2B5EF4-FFF2-40B4-BE49-F238E27FC236}">
                <a16:creationId xmlns:a16="http://schemas.microsoft.com/office/drawing/2014/main" id="{CD5CF6B1-81E2-9892-B4EA-9F5584403636}"/>
              </a:ext>
            </a:extLst>
          </p:cNvPr>
          <p:cNvSpPr/>
          <p:nvPr/>
        </p:nvSpPr>
        <p:spPr>
          <a:xfrm>
            <a:off x="18853831" y="8305975"/>
            <a:ext cx="2671354" cy="16534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4" name="正方形/長方形 2693">
            <a:extLst>
              <a:ext uri="{FF2B5EF4-FFF2-40B4-BE49-F238E27FC236}">
                <a16:creationId xmlns:a16="http://schemas.microsoft.com/office/drawing/2014/main" id="{63E4B5AB-D10F-BC43-D986-0E7E332F59A2}"/>
              </a:ext>
            </a:extLst>
          </p:cNvPr>
          <p:cNvSpPr/>
          <p:nvPr/>
        </p:nvSpPr>
        <p:spPr>
          <a:xfrm>
            <a:off x="21732707" y="8292799"/>
            <a:ext cx="2671354" cy="1675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74" name="Picture 6">
            <a:extLst>
              <a:ext uri="{FF2B5EF4-FFF2-40B4-BE49-F238E27FC236}">
                <a16:creationId xmlns:a16="http://schemas.microsoft.com/office/drawing/2014/main" id="{E9E95DFD-A0F5-4446-EE56-6B65AC9947B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296" t="11614" r="2111" b="551"/>
          <a:stretch/>
        </p:blipFill>
        <p:spPr bwMode="auto">
          <a:xfrm>
            <a:off x="19232645" y="12335308"/>
            <a:ext cx="5183750" cy="2288567"/>
          </a:xfrm>
          <a:prstGeom prst="rect">
            <a:avLst/>
          </a:prstGeom>
          <a:noFill/>
          <a:extLst>
            <a:ext uri="{909E8E84-426E-40DD-AFC4-6F175D3DCCD1}">
              <a14:hiddenFill xmlns:a14="http://schemas.microsoft.com/office/drawing/2010/main">
                <a:solidFill>
                  <a:srgbClr val="FFFFFF"/>
                </a:solidFill>
              </a14:hiddenFill>
            </a:ext>
          </a:extLst>
        </p:spPr>
      </p:pic>
      <p:pic>
        <p:nvPicPr>
          <p:cNvPr id="2670" name="Picture 6">
            <a:extLst>
              <a:ext uri="{FF2B5EF4-FFF2-40B4-BE49-F238E27FC236}">
                <a16:creationId xmlns:a16="http://schemas.microsoft.com/office/drawing/2014/main" id="{53537E83-CBE0-EAC4-2CA2-D46CAB5EADB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274727" y="6204872"/>
            <a:ext cx="4815546" cy="2063086"/>
          </a:xfrm>
          <a:prstGeom prst="rect">
            <a:avLst/>
          </a:prstGeom>
          <a:noFill/>
          <a:extLst>
            <a:ext uri="{909E8E84-426E-40DD-AFC4-6F175D3DCCD1}">
              <a14:hiddenFill xmlns:a14="http://schemas.microsoft.com/office/drawing/2010/main">
                <a:solidFill>
                  <a:srgbClr val="FFFFFF"/>
                </a:solidFill>
              </a14:hiddenFill>
            </a:ext>
          </a:extLst>
        </p:spPr>
      </p:pic>
      <p:sp>
        <p:nvSpPr>
          <p:cNvPr id="2700" name="テキスト ボックス 2699">
            <a:extLst>
              <a:ext uri="{FF2B5EF4-FFF2-40B4-BE49-F238E27FC236}">
                <a16:creationId xmlns:a16="http://schemas.microsoft.com/office/drawing/2014/main" id="{47ABBF54-153E-722A-E17C-9C78FA452B32}"/>
              </a:ext>
            </a:extLst>
          </p:cNvPr>
          <p:cNvSpPr txBox="1"/>
          <p:nvPr/>
        </p:nvSpPr>
        <p:spPr>
          <a:xfrm>
            <a:off x="23871175" y="11200793"/>
            <a:ext cx="899344"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▷図１</a:t>
            </a:r>
          </a:p>
        </p:txBody>
      </p:sp>
      <p:pic>
        <p:nvPicPr>
          <p:cNvPr id="2701" name="Picture 2">
            <a:extLst>
              <a:ext uri="{FF2B5EF4-FFF2-40B4-BE49-F238E27FC236}">
                <a16:creationId xmlns:a16="http://schemas.microsoft.com/office/drawing/2014/main" id="{2FAB5600-E87E-439A-D010-42383E04BD8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32646" y="20507422"/>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703" name="テキスト ボックス 2702">
            <a:extLst>
              <a:ext uri="{FF2B5EF4-FFF2-40B4-BE49-F238E27FC236}">
                <a16:creationId xmlns:a16="http://schemas.microsoft.com/office/drawing/2014/main" id="{EDCE7C71-60A9-0614-D332-6878EE4F1D2C}"/>
              </a:ext>
            </a:extLst>
          </p:cNvPr>
          <p:cNvSpPr txBox="1"/>
          <p:nvPr/>
        </p:nvSpPr>
        <p:spPr>
          <a:xfrm>
            <a:off x="29028" y="20350938"/>
            <a:ext cx="2450113" cy="923330"/>
          </a:xfrm>
          <a:prstGeom prst="rect">
            <a:avLst/>
          </a:prstGeom>
          <a:noFill/>
        </p:spPr>
        <p:txBody>
          <a:bodyPr wrap="square" rtlCol="0">
            <a:spAutoFit/>
          </a:bodyPr>
          <a:lstStyle/>
          <a:p>
            <a:r>
              <a:rPr kumimoji="1" lang="en-US" altLang="ja-JP" sz="5400" dirty="0">
                <a:latin typeface="Bahnschrift SemiCondensed" panose="020B0502040204020203" pitchFamily="34" charset="0"/>
              </a:rPr>
              <a:t>Sponsor</a:t>
            </a:r>
            <a:endParaRPr kumimoji="1" lang="ja-JP" altLang="en-US" sz="5400" dirty="0">
              <a:latin typeface="Bahnschrift SemiCondensed" panose="020B0502040204020203" pitchFamily="34" charset="0"/>
            </a:endParaRPr>
          </a:p>
        </p:txBody>
      </p:sp>
      <p:pic>
        <p:nvPicPr>
          <p:cNvPr id="2704" name="Picture 6">
            <a:extLst>
              <a:ext uri="{FF2B5EF4-FFF2-40B4-BE49-F238E27FC236}">
                <a16:creationId xmlns:a16="http://schemas.microsoft.com/office/drawing/2014/main" id="{2B34FF91-DB63-8985-AC28-9F981F5A57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944023" y="88348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705" name="Picture 8">
            <a:extLst>
              <a:ext uri="{FF2B5EF4-FFF2-40B4-BE49-F238E27FC236}">
                <a16:creationId xmlns:a16="http://schemas.microsoft.com/office/drawing/2014/main" id="{A0F8CE0F-C86A-C552-C12F-1605BAF9C03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940917" y="27020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706" name="Picture 10">
            <a:extLst>
              <a:ext uri="{FF2B5EF4-FFF2-40B4-BE49-F238E27FC236}">
                <a16:creationId xmlns:a16="http://schemas.microsoft.com/office/drawing/2014/main" id="{7A00BF70-AC62-8577-EA02-FBB4EE8A18C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940917" y="35423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707" name="Picture 12">
            <a:extLst>
              <a:ext uri="{FF2B5EF4-FFF2-40B4-BE49-F238E27FC236}">
                <a16:creationId xmlns:a16="http://schemas.microsoft.com/office/drawing/2014/main" id="{D8181635-5D2B-2EE6-CA82-3320E056E39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47782" y="172657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708" name="テキスト ボックス 84">
            <a:extLst>
              <a:ext uri="{FF2B5EF4-FFF2-40B4-BE49-F238E27FC236}">
                <a16:creationId xmlns:a16="http://schemas.microsoft.com/office/drawing/2014/main" id="{9AE9CA13-86D0-9EC8-2D9C-9BB237ACB5C3}"/>
              </a:ext>
            </a:extLst>
          </p:cNvPr>
          <p:cNvSpPr txBox="1"/>
          <p:nvPr/>
        </p:nvSpPr>
        <p:spPr>
          <a:xfrm>
            <a:off x="14988744" y="4023642"/>
            <a:ext cx="146865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回路設計、メディア担当</a:t>
            </a:r>
          </a:p>
        </p:txBody>
      </p:sp>
      <p:pic>
        <p:nvPicPr>
          <p:cNvPr id="2709" name="Picture 14">
            <a:extLst>
              <a:ext uri="{FF2B5EF4-FFF2-40B4-BE49-F238E27FC236}">
                <a16:creationId xmlns:a16="http://schemas.microsoft.com/office/drawing/2014/main" id="{0A29ADD4-9D0C-CF82-4544-7055239B3D7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728" name="Picture 14">
            <a:extLst>
              <a:ext uri="{FF2B5EF4-FFF2-40B4-BE49-F238E27FC236}">
                <a16:creationId xmlns:a16="http://schemas.microsoft.com/office/drawing/2014/main" id="{96D18179-5C74-6955-187D-C514D9C430D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807" name="Picture 2">
            <a:extLst>
              <a:ext uri="{FF2B5EF4-FFF2-40B4-BE49-F238E27FC236}">
                <a16:creationId xmlns:a16="http://schemas.microsoft.com/office/drawing/2014/main" id="{4429AC61-19F6-49FC-52B4-6837552CC56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41077" y="20465012"/>
            <a:ext cx="1338176" cy="914299"/>
          </a:xfrm>
          <a:prstGeom prst="rect">
            <a:avLst/>
          </a:prstGeom>
          <a:noFill/>
          <a:extLst>
            <a:ext uri="{909E8E84-426E-40DD-AFC4-6F175D3DCCD1}">
              <a14:hiddenFill xmlns:a14="http://schemas.microsoft.com/office/drawing/2010/main">
                <a:solidFill>
                  <a:srgbClr val="FFFFFF"/>
                </a:solidFill>
              </a14:hiddenFill>
            </a:ext>
          </a:extLst>
        </p:spPr>
      </p:pic>
      <p:sp>
        <p:nvSpPr>
          <p:cNvPr id="2809" name="正方形/長方形 2808">
            <a:extLst>
              <a:ext uri="{FF2B5EF4-FFF2-40B4-BE49-F238E27FC236}">
                <a16:creationId xmlns:a16="http://schemas.microsoft.com/office/drawing/2014/main" id="{8182A3A8-D56E-572D-0247-709C09E2E905}"/>
              </a:ext>
            </a:extLst>
          </p:cNvPr>
          <p:cNvSpPr/>
          <p:nvPr/>
        </p:nvSpPr>
        <p:spPr>
          <a:xfrm>
            <a:off x="18708489" y="4495220"/>
            <a:ext cx="11454184"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Data / Results / Discussion</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30" name="図 229">
            <a:extLst>
              <a:ext uri="{FF2B5EF4-FFF2-40B4-BE49-F238E27FC236}">
                <a16:creationId xmlns:a16="http://schemas.microsoft.com/office/drawing/2014/main" id="{4A35F68A-A585-EDCD-1509-487CD8F0B7C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sp>
        <p:nvSpPr>
          <p:cNvPr id="135" name="正方形/長方形 134">
            <a:extLst>
              <a:ext uri="{FF2B5EF4-FFF2-40B4-BE49-F238E27FC236}">
                <a16:creationId xmlns:a16="http://schemas.microsoft.com/office/drawing/2014/main" id="{B183F3EB-E504-635A-4BDD-07CABD6300E0}"/>
              </a:ext>
            </a:extLst>
          </p:cNvPr>
          <p:cNvSpPr/>
          <p:nvPr/>
        </p:nvSpPr>
        <p:spPr>
          <a:xfrm>
            <a:off x="15464165" y="5851739"/>
            <a:ext cx="602474" cy="188944"/>
          </a:xfrm>
          <a:prstGeom prst="rect">
            <a:avLst/>
          </a:prstGeom>
          <a:solidFill>
            <a:schemeClr val="bg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37" name="正方形/長方形 136">
            <a:extLst>
              <a:ext uri="{FF2B5EF4-FFF2-40B4-BE49-F238E27FC236}">
                <a16:creationId xmlns:a16="http://schemas.microsoft.com/office/drawing/2014/main" id="{06491DE7-1F10-9818-1263-346DB34FEA81}"/>
              </a:ext>
            </a:extLst>
          </p:cNvPr>
          <p:cNvSpPr/>
          <p:nvPr/>
        </p:nvSpPr>
        <p:spPr>
          <a:xfrm>
            <a:off x="15534210" y="6284802"/>
            <a:ext cx="1441149" cy="157094"/>
          </a:xfrm>
          <a:prstGeom prst="rect">
            <a:avLst/>
          </a:prstGeom>
          <a:solidFill>
            <a:schemeClr val="accent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39" name="正方形/長方形 138">
            <a:extLst>
              <a:ext uri="{FF2B5EF4-FFF2-40B4-BE49-F238E27FC236}">
                <a16:creationId xmlns:a16="http://schemas.microsoft.com/office/drawing/2014/main" id="{83C75FC9-4114-F001-3955-FA3FEB8B77AD}"/>
              </a:ext>
            </a:extLst>
          </p:cNvPr>
          <p:cNvSpPr/>
          <p:nvPr/>
        </p:nvSpPr>
        <p:spPr>
          <a:xfrm rot="16200000">
            <a:off x="14415492" y="6421242"/>
            <a:ext cx="163092" cy="366806"/>
          </a:xfrm>
          <a:prstGeom prst="rect">
            <a:avLst/>
          </a:prstGeom>
          <a:solidFill>
            <a:schemeClr val="accent6"/>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3" name="正方形/長方形 142">
            <a:extLst>
              <a:ext uri="{FF2B5EF4-FFF2-40B4-BE49-F238E27FC236}">
                <a16:creationId xmlns:a16="http://schemas.microsoft.com/office/drawing/2014/main" id="{32A18F14-46EE-B6D8-0A47-D28275289939}"/>
              </a:ext>
            </a:extLst>
          </p:cNvPr>
          <p:cNvSpPr/>
          <p:nvPr/>
        </p:nvSpPr>
        <p:spPr>
          <a:xfrm rot="16200000">
            <a:off x="14344392" y="7110742"/>
            <a:ext cx="311799" cy="377823"/>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5" name="正方形/長方形 144">
            <a:extLst>
              <a:ext uri="{FF2B5EF4-FFF2-40B4-BE49-F238E27FC236}">
                <a16:creationId xmlns:a16="http://schemas.microsoft.com/office/drawing/2014/main" id="{F362A0DF-8B26-2C5C-76AA-3EC3A6360805}"/>
              </a:ext>
            </a:extLst>
          </p:cNvPr>
          <p:cNvSpPr/>
          <p:nvPr/>
        </p:nvSpPr>
        <p:spPr>
          <a:xfrm>
            <a:off x="15425493" y="5308062"/>
            <a:ext cx="1851333" cy="192993"/>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6" name="正方形/長方形 145">
            <a:extLst>
              <a:ext uri="{FF2B5EF4-FFF2-40B4-BE49-F238E27FC236}">
                <a16:creationId xmlns:a16="http://schemas.microsoft.com/office/drawing/2014/main" id="{BD67C981-5735-37CD-E3E4-FEAAE96B66B9}"/>
              </a:ext>
            </a:extLst>
          </p:cNvPr>
          <p:cNvSpPr/>
          <p:nvPr/>
        </p:nvSpPr>
        <p:spPr>
          <a:xfrm>
            <a:off x="13888856" y="5312428"/>
            <a:ext cx="486020" cy="169545"/>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9" name="正方形/長方形 148">
            <a:extLst>
              <a:ext uri="{FF2B5EF4-FFF2-40B4-BE49-F238E27FC236}">
                <a16:creationId xmlns:a16="http://schemas.microsoft.com/office/drawing/2014/main" id="{0CA9C4BB-0413-0C3C-CEB0-0B821420F030}"/>
              </a:ext>
            </a:extLst>
          </p:cNvPr>
          <p:cNvSpPr/>
          <p:nvPr/>
        </p:nvSpPr>
        <p:spPr>
          <a:xfrm rot="5400000">
            <a:off x="12990566" y="5639468"/>
            <a:ext cx="153889" cy="211020"/>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dirty="0"/>
          </a:p>
        </p:txBody>
      </p:sp>
      <p:sp>
        <p:nvSpPr>
          <p:cNvPr id="150" name="四角形: 角を丸くする 149">
            <a:extLst>
              <a:ext uri="{FF2B5EF4-FFF2-40B4-BE49-F238E27FC236}">
                <a16:creationId xmlns:a16="http://schemas.microsoft.com/office/drawing/2014/main" id="{4C82D604-9A07-1FD9-1216-EDB965EBA88E}"/>
              </a:ext>
            </a:extLst>
          </p:cNvPr>
          <p:cNvSpPr/>
          <p:nvPr/>
        </p:nvSpPr>
        <p:spPr>
          <a:xfrm>
            <a:off x="14124315" y="5722418"/>
            <a:ext cx="1418961" cy="797317"/>
          </a:xfrm>
          <a:prstGeom prst="roundRect">
            <a:avLst>
              <a:gd name="adj" fmla="val 12973"/>
            </a:avLst>
          </a:prstGeom>
          <a:ln w="12700"/>
        </p:spPr>
        <p:style>
          <a:lnRef idx="2">
            <a:schemeClr val="dk1"/>
          </a:lnRef>
          <a:fillRef idx="1">
            <a:schemeClr val="lt1"/>
          </a:fillRef>
          <a:effectRef idx="0">
            <a:schemeClr val="dk1"/>
          </a:effectRef>
          <a:fontRef idx="minor">
            <a:schemeClr val="dk1"/>
          </a:fontRef>
        </p:style>
        <p:txBody>
          <a:bodyPr lIns="36000" tIns="36000" rIns="0" bIns="36000" rtlCol="0" anchor="t" anchorCtr="0"/>
          <a:lstStyle/>
          <a:p>
            <a:r>
              <a:rPr kumimoji="1" lang="en-US" altLang="ja-JP" sz="1000" b="1" dirty="0">
                <a:solidFill>
                  <a:schemeClr val="tx1"/>
                </a:solidFill>
                <a:latin typeface="Bahnschrift SemiCondensed" panose="020B0502040204020203" pitchFamily="34" charset="0"/>
              </a:rPr>
              <a:t>Main Controller</a:t>
            </a:r>
          </a:p>
          <a:p>
            <a:r>
              <a:rPr lang="en-US" altLang="ja-JP" sz="700" dirty="0">
                <a:latin typeface="Bahnschrift SemiCondensed" panose="020B0502040204020203" pitchFamily="34" charset="0"/>
                <a:ea typeface="游ゴシック" panose="020B0400000000000000" pitchFamily="50" charset="-128"/>
              </a:rPr>
              <a:t>:Teensy 4.0</a:t>
            </a:r>
            <a:endParaRPr lang="en-US" altLang="ja-JP" sz="700" b="1" dirty="0">
              <a:solidFill>
                <a:srgbClr val="333333"/>
              </a:solidFill>
              <a:latin typeface="Bahnschrift SemiCondensed" panose="020B0502040204020203" pitchFamily="34" charset="0"/>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＞モータの制御や</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　センサ処理に利用</a:t>
            </a:r>
            <a:endParaRPr kumimoji="1" lang="en-US" altLang="ja-JP" sz="700" b="1" dirty="0">
              <a:solidFill>
                <a:schemeClr val="tx1"/>
              </a:solidFill>
              <a:latin typeface="游ゴシック" panose="020B0400000000000000" pitchFamily="50" charset="-128"/>
              <a:ea typeface="游ゴシック" panose="020B0400000000000000" pitchFamily="50" charset="-128"/>
            </a:endParaRPr>
          </a:p>
          <a:p>
            <a:r>
              <a:rPr kumimoji="1" lang="ja-JP" altLang="en-US" sz="700" b="1" dirty="0">
                <a:solidFill>
                  <a:schemeClr val="tx1"/>
                </a:solidFill>
                <a:latin typeface="游ゴシック" panose="020B0400000000000000" pitchFamily="50" charset="-128"/>
                <a:ea typeface="游ゴシック" panose="020B0400000000000000" pitchFamily="50" charset="-128"/>
              </a:rPr>
              <a:t>　処理速度が速い</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pic>
        <p:nvPicPr>
          <p:cNvPr id="151" name="Picture 4">
            <a:extLst>
              <a:ext uri="{FF2B5EF4-FFF2-40B4-BE49-F238E27FC236}">
                <a16:creationId xmlns:a16="http://schemas.microsoft.com/office/drawing/2014/main" id="{2F411C79-1F0F-F5DF-31D6-7F1EE585D24E}"/>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24009" r="7915" b="27972"/>
          <a:stretch/>
        </p:blipFill>
        <p:spPr bwMode="auto">
          <a:xfrm rot="5400000">
            <a:off x="14829218" y="5886090"/>
            <a:ext cx="840227" cy="438150"/>
          </a:xfrm>
          <a:prstGeom prst="rect">
            <a:avLst/>
          </a:prstGeom>
          <a:noFill/>
          <a:extLst>
            <a:ext uri="{909E8E84-426E-40DD-AFC4-6F175D3DCCD1}">
              <a14:hiddenFill xmlns:a14="http://schemas.microsoft.com/office/drawing/2010/main">
                <a:solidFill>
                  <a:srgbClr val="FFFFFF"/>
                </a:solidFill>
              </a14:hiddenFill>
            </a:ext>
          </a:extLst>
        </p:spPr>
      </p:pic>
      <p:sp>
        <p:nvSpPr>
          <p:cNvPr id="152" name="四角形: 角を丸くする 151">
            <a:extLst>
              <a:ext uri="{FF2B5EF4-FFF2-40B4-BE49-F238E27FC236}">
                <a16:creationId xmlns:a16="http://schemas.microsoft.com/office/drawing/2014/main" id="{7E409CB6-BD2A-4531-40E9-35F807668926}"/>
              </a:ext>
            </a:extLst>
          </p:cNvPr>
          <p:cNvSpPr/>
          <p:nvPr/>
        </p:nvSpPr>
        <p:spPr>
          <a:xfrm>
            <a:off x="13912269" y="6681864"/>
            <a:ext cx="1162695" cy="586364"/>
          </a:xfrm>
          <a:prstGeom prst="roundRect">
            <a:avLst>
              <a:gd name="adj" fmla="val 13338"/>
            </a:avLst>
          </a:prstGeom>
          <a:ln w="12700"/>
        </p:spPr>
        <p:style>
          <a:lnRef idx="2">
            <a:schemeClr val="dk1"/>
          </a:lnRef>
          <a:fillRef idx="1">
            <a:schemeClr val="lt1"/>
          </a:fillRef>
          <a:effectRef idx="0">
            <a:schemeClr val="dk1"/>
          </a:effectRef>
          <a:fontRef idx="minor">
            <a:schemeClr val="dk1"/>
          </a:fontRef>
        </p:style>
        <p:txBody>
          <a:bodyPr lIns="0" tIns="0" rIns="36000" bIns="36000" rtlCol="0" anchor="t" anchorCtr="0"/>
          <a:lstStyle/>
          <a:p>
            <a:r>
              <a:rPr kumimoji="1" lang="en-US" altLang="ja-JP" sz="1000" b="1" dirty="0">
                <a:solidFill>
                  <a:schemeClr val="tx1"/>
                </a:solidFill>
                <a:latin typeface="Bahnschrift SemiCondensed" panose="020B0502040204020203" pitchFamily="34" charset="0"/>
              </a:rPr>
              <a:t>Sub </a:t>
            </a:r>
          </a:p>
          <a:p>
            <a:r>
              <a:rPr kumimoji="1" lang="en-US" altLang="ja-JP" sz="1000" b="1" dirty="0">
                <a:solidFill>
                  <a:schemeClr val="tx1"/>
                </a:solidFill>
                <a:latin typeface="Bahnschrift SemiCondensed" panose="020B0502040204020203" pitchFamily="34" charset="0"/>
              </a:rPr>
              <a:t>Controller</a:t>
            </a:r>
          </a:p>
          <a:p>
            <a:r>
              <a:rPr kumimoji="1" lang="en-US" altLang="ja-JP" sz="700" dirty="0">
                <a:latin typeface="Bahnschrift SemiCondensed" panose="020B0502040204020203" pitchFamily="34" charset="0"/>
                <a:ea typeface="游ゴシック" panose="020B0400000000000000" pitchFamily="50" charset="-128"/>
              </a:rPr>
              <a:t>:</a:t>
            </a:r>
            <a:r>
              <a:rPr kumimoji="1" lang="en-US" altLang="ja-JP" sz="700" dirty="0" err="1">
                <a:solidFill>
                  <a:srgbClr val="333333"/>
                </a:solidFill>
                <a:latin typeface="Bahnschrift SemiCondensed" panose="020B0502040204020203" pitchFamily="34" charset="0"/>
                <a:ea typeface="游ゴシック" panose="020B0400000000000000" pitchFamily="50" charset="-128"/>
              </a:rPr>
              <a:t>Seeeduino</a:t>
            </a:r>
            <a:r>
              <a:rPr kumimoji="1" lang="en-US" altLang="ja-JP" sz="700" dirty="0">
                <a:solidFill>
                  <a:srgbClr val="333333"/>
                </a:solidFill>
                <a:latin typeface="Bahnschrift SemiCondensed" panose="020B0502040204020203" pitchFamily="34" charset="0"/>
                <a:ea typeface="游ゴシック" panose="020B0400000000000000" pitchFamily="50" charset="-128"/>
              </a:rPr>
              <a:t> XIAO</a:t>
            </a:r>
            <a:endParaRPr lang="en-US" altLang="ja-JP" sz="700" dirty="0">
              <a:solidFill>
                <a:schemeClr val="tx1"/>
              </a:solidFill>
              <a:latin typeface="Bahnschrift SemiCondensed" panose="020B0502040204020203" pitchFamily="34" charset="0"/>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＞小さくてピンの数も多い</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154" name="四角形: 角を丸くする 153">
            <a:extLst>
              <a:ext uri="{FF2B5EF4-FFF2-40B4-BE49-F238E27FC236}">
                <a16:creationId xmlns:a16="http://schemas.microsoft.com/office/drawing/2014/main" id="{6264D862-65A0-ED5B-42F7-BC25FEDF3183}"/>
              </a:ext>
            </a:extLst>
          </p:cNvPr>
          <p:cNvSpPr/>
          <p:nvPr/>
        </p:nvSpPr>
        <p:spPr>
          <a:xfrm>
            <a:off x="13921794" y="7386680"/>
            <a:ext cx="1235296" cy="447782"/>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36000" rtlCol="0" anchor="t" anchorCtr="0"/>
          <a:lstStyle/>
          <a:p>
            <a:r>
              <a:rPr kumimoji="1" lang="en-US" altLang="ja-JP" sz="1000" b="1" dirty="0">
                <a:solidFill>
                  <a:schemeClr val="tx1"/>
                </a:solidFill>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＞ピンを増やす</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　ことが可能</a:t>
            </a:r>
            <a:endParaRPr lang="en-US" altLang="ja-JP" sz="700" dirty="0">
              <a:solidFill>
                <a:schemeClr val="tx1"/>
              </a:solidFill>
              <a:latin typeface="游ゴシック" panose="020B0400000000000000" pitchFamily="50" charset="-128"/>
              <a:ea typeface="游ゴシック" panose="020B0400000000000000" pitchFamily="50" charset="-128"/>
            </a:endParaRPr>
          </a:p>
          <a:p>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155" name="四角形: 角を丸くする 154">
            <a:extLst>
              <a:ext uri="{FF2B5EF4-FFF2-40B4-BE49-F238E27FC236}">
                <a16:creationId xmlns:a16="http://schemas.microsoft.com/office/drawing/2014/main" id="{DAD10D00-BEB5-B11D-EA1F-9AA58B0C84A4}"/>
              </a:ext>
            </a:extLst>
          </p:cNvPr>
          <p:cNvSpPr/>
          <p:nvPr/>
        </p:nvSpPr>
        <p:spPr>
          <a:xfrm>
            <a:off x="13927731" y="7959615"/>
            <a:ext cx="1215495" cy="346838"/>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0" rtlCol="0" anchor="t" anchorCtr="0"/>
          <a:lstStyle/>
          <a:p>
            <a:r>
              <a:rPr kumimoji="1" lang="en-US" altLang="ja-JP" sz="1000" b="1" dirty="0">
                <a:solidFill>
                  <a:schemeClr val="tx1"/>
                </a:solidFill>
              </a:rPr>
              <a:t>Ball sensors</a:t>
            </a:r>
            <a:endParaRPr kumimoji="1" lang="en-US" altLang="ja-JP" sz="700" dirty="0">
              <a:solidFill>
                <a:schemeClr val="tx1"/>
              </a:solidFill>
            </a:endParaRPr>
          </a:p>
          <a:p>
            <a:r>
              <a:rPr kumimoji="1" lang="en-US" altLang="ja-JP" sz="700" dirty="0">
                <a:solidFill>
                  <a:schemeClr val="tx1"/>
                </a:solidFill>
              </a:rPr>
              <a:t>:TSSP58038× 16</a:t>
            </a:r>
            <a:endParaRPr kumimoji="1" lang="en-US" altLang="ja-JP" sz="1000" b="1" dirty="0">
              <a:solidFill>
                <a:schemeClr val="tx1"/>
              </a:solidFill>
            </a:endParaRPr>
          </a:p>
        </p:txBody>
      </p:sp>
      <p:sp>
        <p:nvSpPr>
          <p:cNvPr id="156" name="四角形: 角を丸くする 155">
            <a:extLst>
              <a:ext uri="{FF2B5EF4-FFF2-40B4-BE49-F238E27FC236}">
                <a16:creationId xmlns:a16="http://schemas.microsoft.com/office/drawing/2014/main" id="{22B16AF7-8B21-965E-14D9-957122CF2A13}"/>
              </a:ext>
            </a:extLst>
          </p:cNvPr>
          <p:cNvSpPr/>
          <p:nvPr/>
        </p:nvSpPr>
        <p:spPr>
          <a:xfrm>
            <a:off x="17283176" y="5130497"/>
            <a:ext cx="959989" cy="494965"/>
          </a:xfrm>
          <a:prstGeom prst="roundRect">
            <a:avLst>
              <a:gd name="adj" fmla="val 10882"/>
            </a:avLst>
          </a:prstGeom>
          <a:noFill/>
          <a:ln w="12700"/>
        </p:spPr>
        <p:style>
          <a:lnRef idx="2">
            <a:schemeClr val="dk1"/>
          </a:lnRef>
          <a:fillRef idx="1">
            <a:schemeClr val="lt1"/>
          </a:fillRef>
          <a:effectRef idx="0">
            <a:schemeClr val="dk1"/>
          </a:effectRef>
          <a:fontRef idx="minor">
            <a:schemeClr val="dk1"/>
          </a:fontRef>
        </p:style>
        <p:txBody>
          <a:bodyPr lIns="36000" tIns="36000" rIns="0" bIns="36000" rtlCol="0" anchor="t" anchorCtr="0"/>
          <a:lstStyle/>
          <a:p>
            <a:r>
              <a:rPr kumimoji="1" lang="en-US" altLang="ja-JP" sz="1000" b="1" dirty="0">
                <a:solidFill>
                  <a:schemeClr val="tx1"/>
                </a:solidFill>
                <a:latin typeface="Bahnschrift SemiCondensed" panose="020B0502040204020203" pitchFamily="34" charset="0"/>
              </a:rPr>
              <a:t>Solenoid</a:t>
            </a:r>
            <a:endParaRPr kumimoji="1" lang="en-US" altLang="ja-JP" sz="1000" b="1" dirty="0">
              <a:solidFill>
                <a:schemeClr val="tx1"/>
              </a:solidFill>
            </a:endParaRPr>
          </a:p>
          <a:p>
            <a:r>
              <a:rPr kumimoji="1" lang="en-US" altLang="ja-JP" sz="700" dirty="0">
                <a:solidFill>
                  <a:schemeClr val="tx1"/>
                </a:solidFill>
                <a:latin typeface="Bahnschrift SemiCondensed" panose="020B0502040204020203" pitchFamily="34" charset="0"/>
              </a:rPr>
              <a:t>:CB1037 x 1</a:t>
            </a:r>
          </a:p>
        </p:txBody>
      </p:sp>
      <p:sp>
        <p:nvSpPr>
          <p:cNvPr id="158" name="四角形: 角を丸くする 157">
            <a:extLst>
              <a:ext uri="{FF2B5EF4-FFF2-40B4-BE49-F238E27FC236}">
                <a16:creationId xmlns:a16="http://schemas.microsoft.com/office/drawing/2014/main" id="{2BA333BF-6FC8-CD37-BC11-F048D3C0D367}"/>
              </a:ext>
            </a:extLst>
          </p:cNvPr>
          <p:cNvSpPr/>
          <p:nvPr/>
        </p:nvSpPr>
        <p:spPr>
          <a:xfrm>
            <a:off x="12386560" y="7558024"/>
            <a:ext cx="1439458" cy="691280"/>
          </a:xfrm>
          <a:prstGeom prst="roundRect">
            <a:avLst>
              <a:gd name="adj" fmla="val 9984"/>
            </a:avLst>
          </a:prstGeom>
          <a:ln w="12700"/>
        </p:spPr>
        <p:style>
          <a:lnRef idx="2">
            <a:schemeClr val="dk1"/>
          </a:lnRef>
          <a:fillRef idx="1">
            <a:schemeClr val="lt1"/>
          </a:fillRef>
          <a:effectRef idx="0">
            <a:schemeClr val="dk1"/>
          </a:effectRef>
          <a:fontRef idx="minor">
            <a:schemeClr val="dk1"/>
          </a:fontRef>
        </p:style>
        <p:txBody>
          <a:bodyPr lIns="36000" tIns="0" rIns="0" bIns="36000" rtlCol="0" anchor="t" anchorCtr="0"/>
          <a:lstStyle/>
          <a:p>
            <a:r>
              <a:rPr kumimoji="1" lang="en-US" altLang="ja-JP" sz="1000" b="1" dirty="0">
                <a:solidFill>
                  <a:schemeClr val="tx1"/>
                </a:solidFill>
                <a:latin typeface="Bahnschrift SemiCondensed" panose="020B0502040204020203" pitchFamily="34" charset="0"/>
              </a:rPr>
              <a:t>Motor</a:t>
            </a:r>
          </a:p>
          <a:p>
            <a:r>
              <a:rPr lang="en-US" altLang="ja-JP" sz="700" dirty="0">
                <a:solidFill>
                  <a:srgbClr val="000000"/>
                </a:solidFill>
                <a:latin typeface="Bahnschrift SemiCondensed" panose="020B0502040204020203" pitchFamily="34" charset="0"/>
                <a:ea typeface="游ゴシック" panose="020B0400000000000000" pitchFamily="50" charset="-128"/>
              </a:rPr>
              <a:t>:DIGILENTIG22 1/19</a:t>
            </a:r>
            <a:endParaRPr kumimoji="1" lang="en-US" altLang="ja-JP" sz="1000" b="1" dirty="0">
              <a:solidFill>
                <a:schemeClr val="tx1"/>
              </a:solidFill>
            </a:endParaRPr>
          </a:p>
          <a:p>
            <a:r>
              <a:rPr lang="ja-JP" altLang="en-US" sz="700" dirty="0">
                <a:solidFill>
                  <a:srgbClr val="000000"/>
                </a:solidFill>
                <a:latin typeface="游ゴシック" panose="020B0400000000000000" pitchFamily="50" charset="-128"/>
                <a:ea typeface="游ゴシック" panose="020B0400000000000000" pitchFamily="50" charset="-128"/>
              </a:rPr>
              <a:t>＞</a:t>
            </a:r>
            <a:r>
              <a:rPr lang="en-US" altLang="ja-JP" sz="700" dirty="0">
                <a:solidFill>
                  <a:srgbClr val="000000"/>
                </a:solidFill>
                <a:latin typeface="游ゴシック" panose="020B0400000000000000" pitchFamily="50" charset="-128"/>
                <a:ea typeface="游ゴシック" panose="020B0400000000000000" pitchFamily="50" charset="-128"/>
              </a:rPr>
              <a:t>12v</a:t>
            </a:r>
            <a:r>
              <a:rPr lang="ja-JP" altLang="en-US" sz="700" dirty="0">
                <a:solidFill>
                  <a:srgbClr val="000000"/>
                </a:solidFill>
                <a:latin typeface="游ゴシック" panose="020B0400000000000000" pitchFamily="50" charset="-128"/>
                <a:ea typeface="游ゴシック" panose="020B0400000000000000" pitchFamily="50" charset="-128"/>
              </a:rPr>
              <a:t>駆動で安くて速く、</a:t>
            </a:r>
            <a:endParaRPr lang="en-US" altLang="ja-JP" sz="700" dirty="0">
              <a:solidFill>
                <a:srgbClr val="000000"/>
              </a:solidFill>
              <a:latin typeface="游ゴシック" panose="020B0400000000000000" pitchFamily="50" charset="-128"/>
              <a:ea typeface="游ゴシック" panose="020B0400000000000000" pitchFamily="50" charset="-128"/>
            </a:endParaRPr>
          </a:p>
          <a:p>
            <a:r>
              <a:rPr lang="ja-JP" altLang="en-US" sz="700" dirty="0">
                <a:solidFill>
                  <a:srgbClr val="000000"/>
                </a:solidFill>
                <a:latin typeface="游ゴシック" panose="020B0400000000000000" pitchFamily="50" charset="-128"/>
                <a:ea typeface="游ゴシック" panose="020B0400000000000000" pitchFamily="50" charset="-128"/>
              </a:rPr>
              <a:t>　</a:t>
            </a:r>
            <a:r>
              <a:rPr lang="ja-JP" altLang="en-US" sz="700" b="1" dirty="0">
                <a:solidFill>
                  <a:srgbClr val="000000"/>
                </a:solidFill>
                <a:latin typeface="游ゴシック" panose="020B0400000000000000" pitchFamily="50" charset="-128"/>
                <a:ea typeface="游ゴシック" panose="020B0400000000000000" pitchFamily="50" charset="-128"/>
              </a:rPr>
              <a:t>繊細な動きが可能</a:t>
            </a: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endParaRPr lang="en-US" altLang="ja-JP" sz="800" b="1" dirty="0">
              <a:solidFill>
                <a:srgbClr val="000000"/>
              </a:solidFill>
              <a:latin typeface="游ゴシック" panose="020B0400000000000000" pitchFamily="50" charset="-128"/>
              <a:ea typeface="游ゴシック" panose="020B0400000000000000" pitchFamily="50" charset="-128"/>
            </a:endParaRPr>
          </a:p>
          <a:p>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159" name="テキスト ボックス 158">
            <a:extLst>
              <a:ext uri="{FF2B5EF4-FFF2-40B4-BE49-F238E27FC236}">
                <a16:creationId xmlns:a16="http://schemas.microsoft.com/office/drawing/2014/main" id="{76AC0982-39B7-E725-4D43-A002BA29D31A}"/>
              </a:ext>
            </a:extLst>
          </p:cNvPr>
          <p:cNvSpPr txBox="1"/>
          <p:nvPr/>
        </p:nvSpPr>
        <p:spPr>
          <a:xfrm>
            <a:off x="13549869" y="7515871"/>
            <a:ext cx="382720" cy="276999"/>
          </a:xfrm>
          <a:prstGeom prst="rect">
            <a:avLst/>
          </a:prstGeom>
          <a:noFill/>
        </p:spPr>
        <p:txBody>
          <a:bodyPr wrap="square" lIns="36000" rIns="36000" rtlCol="0">
            <a:spAutoFit/>
          </a:bodyPr>
          <a:lstStyle/>
          <a:p>
            <a:r>
              <a:rPr kumimoji="1" lang="en-US" altLang="ja-JP" sz="900" dirty="0"/>
              <a:t>X</a:t>
            </a:r>
            <a:r>
              <a:rPr kumimoji="1" lang="en-US" altLang="ja-JP" sz="1200" dirty="0"/>
              <a:t> 4</a:t>
            </a:r>
            <a:endParaRPr kumimoji="1" lang="ja-JP" altLang="en-US" sz="1200" dirty="0"/>
          </a:p>
        </p:txBody>
      </p:sp>
      <p:sp>
        <p:nvSpPr>
          <p:cNvPr id="160" name="四角形: 角を丸くする 159">
            <a:extLst>
              <a:ext uri="{FF2B5EF4-FFF2-40B4-BE49-F238E27FC236}">
                <a16:creationId xmlns:a16="http://schemas.microsoft.com/office/drawing/2014/main" id="{BD7B0327-F0A3-B372-2EF9-3303CE67FAAB}"/>
              </a:ext>
            </a:extLst>
          </p:cNvPr>
          <p:cNvSpPr/>
          <p:nvPr/>
        </p:nvSpPr>
        <p:spPr>
          <a:xfrm>
            <a:off x="12378185" y="6712522"/>
            <a:ext cx="1447833" cy="683085"/>
          </a:xfrm>
          <a:prstGeom prst="roundRect">
            <a:avLst>
              <a:gd name="adj" fmla="val 10203"/>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bIns="36000" rtlCol="0" anchor="t"/>
          <a:lstStyle/>
          <a:p>
            <a:r>
              <a:rPr kumimoji="1" lang="en-US" altLang="ja-JP" sz="1000" b="1" dirty="0">
                <a:solidFill>
                  <a:schemeClr val="tx1"/>
                </a:solidFill>
                <a:latin typeface="Bahnschrift SemiCondensed" panose="020B0502040204020203" pitchFamily="34" charset="0"/>
              </a:rPr>
              <a:t>Motor Driver</a:t>
            </a:r>
          </a:p>
          <a:p>
            <a:r>
              <a:rPr kumimoji="1" lang="en-US" altLang="ja-JP" sz="700" dirty="0">
                <a:solidFill>
                  <a:schemeClr val="tx1"/>
                </a:solidFill>
                <a:latin typeface="Bahnschrift SemiCondensed" panose="020B0502040204020203" pitchFamily="34" charset="0"/>
              </a:rPr>
              <a:t>DAISEN DSR-1202</a:t>
            </a:r>
          </a:p>
          <a:p>
            <a:r>
              <a:rPr kumimoji="1" lang="en-US" altLang="ja-JP" sz="700" dirty="0">
                <a:solidFill>
                  <a:schemeClr val="tx1"/>
                </a:solidFill>
                <a:latin typeface="Bahnschrift SemiCondensed" panose="020B0502040204020203" pitchFamily="34" charset="0"/>
              </a:rPr>
              <a:t>IC:VNH2SP30 x 4</a:t>
            </a:r>
          </a:p>
          <a:p>
            <a:r>
              <a:rPr kumimoji="1" lang="ja-JP" altLang="en-US" sz="700" dirty="0">
                <a:solidFill>
                  <a:schemeClr val="tx1"/>
                </a:solidFill>
                <a:latin typeface="Bahnschrift SemiCondensed" panose="020B0502040204020203" pitchFamily="34" charset="0"/>
              </a:rPr>
              <a:t>・</a:t>
            </a:r>
            <a:r>
              <a:rPr kumimoji="1" lang="en-US" altLang="ja-JP" sz="700" dirty="0">
                <a:solidFill>
                  <a:schemeClr val="tx1"/>
                </a:solidFill>
                <a:latin typeface="Bahnschrift SemiCondensed" panose="020B0502040204020203" pitchFamily="34" charset="0"/>
              </a:rPr>
              <a:t>0.3V ~ 16.0V</a:t>
            </a:r>
          </a:p>
          <a:p>
            <a:r>
              <a:rPr kumimoji="1" lang="ja-JP" altLang="en-US" sz="700" dirty="0">
                <a:solidFill>
                  <a:schemeClr val="tx1"/>
                </a:solidFill>
                <a:latin typeface="Bahnschrift SemiCondensed" panose="020B0502040204020203" pitchFamily="34" charset="0"/>
              </a:rPr>
              <a:t>・</a:t>
            </a:r>
            <a:r>
              <a:rPr kumimoji="1" lang="en-US" altLang="ja-JP" sz="700" dirty="0">
                <a:solidFill>
                  <a:schemeClr val="tx1"/>
                </a:solidFill>
                <a:latin typeface="Bahnschrift SemiCondensed" panose="020B0502040204020203" pitchFamily="34" charset="0"/>
              </a:rPr>
              <a:t>15~30A </a:t>
            </a:r>
            <a:endParaRPr kumimoji="1" lang="en-US" altLang="ja-JP" sz="800" dirty="0">
              <a:solidFill>
                <a:schemeClr val="tx1"/>
              </a:solidFill>
            </a:endParaRPr>
          </a:p>
          <a:p>
            <a:pPr algn="r"/>
            <a:endParaRPr kumimoji="1" lang="en-US" altLang="ja-JP" sz="700" dirty="0">
              <a:solidFill>
                <a:schemeClr val="tx1"/>
              </a:solidFill>
            </a:endParaRPr>
          </a:p>
        </p:txBody>
      </p:sp>
      <p:sp>
        <p:nvSpPr>
          <p:cNvPr id="170" name="四角形: 角を丸くする 169">
            <a:extLst>
              <a:ext uri="{FF2B5EF4-FFF2-40B4-BE49-F238E27FC236}">
                <a16:creationId xmlns:a16="http://schemas.microsoft.com/office/drawing/2014/main" id="{0E3086CE-1A4E-D8DF-25F5-1EEBF27B9281}"/>
              </a:ext>
            </a:extLst>
          </p:cNvPr>
          <p:cNvSpPr/>
          <p:nvPr/>
        </p:nvSpPr>
        <p:spPr>
          <a:xfrm>
            <a:off x="12375960" y="5132762"/>
            <a:ext cx="1512896" cy="533640"/>
          </a:xfrm>
          <a:prstGeom prst="roundRect">
            <a:avLst/>
          </a:prstGeom>
          <a:noFill/>
          <a:ln w="12700">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lIns="36000" tIns="36000" bIns="36000" rtlCol="0" anchor="t"/>
          <a:lstStyle/>
          <a:p>
            <a:r>
              <a:rPr kumimoji="1" lang="en-US" altLang="ja-JP" sz="1100" b="1" dirty="0">
                <a:latin typeface="Bahnschrift SemiCondensed" panose="020B0502040204020203" pitchFamily="34" charset="0"/>
                <a:ea typeface="游ゴシック" panose="020B0400000000000000" pitchFamily="50" charset="-128"/>
              </a:rPr>
              <a:t>Battery</a:t>
            </a:r>
          </a:p>
          <a:p>
            <a:r>
              <a:rPr lang="en-US" altLang="ja-JP" sz="700" dirty="0">
                <a:latin typeface="Bahnschrift SemiCondensed" panose="020B0502040204020203" pitchFamily="34" charset="0"/>
                <a:ea typeface="游ゴシック" panose="020B0400000000000000" pitchFamily="50" charset="-128"/>
              </a:rPr>
              <a:t>:</a:t>
            </a:r>
            <a:r>
              <a:rPr lang="en-US" altLang="ja-JP" sz="700" dirty="0" err="1">
                <a:latin typeface="Bahnschrift SemiCondensed" panose="020B0502040204020203" pitchFamily="34" charset="0"/>
                <a:ea typeface="游ゴシック" panose="020B0400000000000000" pitchFamily="50" charset="-128"/>
              </a:rPr>
              <a:t>Kypon</a:t>
            </a:r>
            <a:endParaRPr lang="en-US" altLang="ja-JP" sz="700" dirty="0">
              <a:latin typeface="Bahnschrift SemiCondensed" panose="020B0502040204020203" pitchFamily="34" charset="0"/>
              <a:ea typeface="游ゴシック" panose="020B0400000000000000" pitchFamily="50" charset="-128"/>
            </a:endParaRPr>
          </a:p>
          <a:p>
            <a:r>
              <a:rPr lang="en-US" altLang="ja-JP" sz="700" dirty="0">
                <a:latin typeface="Bahnschrift SemiCondensed" panose="020B0502040204020203" pitchFamily="34" charset="0"/>
                <a:ea typeface="游ゴシック" panose="020B0400000000000000" pitchFamily="50" charset="-128"/>
              </a:rPr>
              <a:t>1300mAh/ 3s /11.1V</a:t>
            </a:r>
            <a:r>
              <a:rPr lang="ja-JP" altLang="en-US" sz="700" dirty="0">
                <a:latin typeface="Bahnschrift SemiCondensed" panose="020B0502040204020203" pitchFamily="34" charset="0"/>
                <a:ea typeface="游ゴシック" panose="020B0400000000000000" pitchFamily="50" charset="-128"/>
              </a:rPr>
              <a:t>　</a:t>
            </a:r>
            <a:endParaRPr lang="en-US" altLang="ja-JP" sz="700" dirty="0">
              <a:latin typeface="Bahnschrift SemiCondensed" panose="020B0502040204020203" pitchFamily="34" charset="0"/>
              <a:ea typeface="游ゴシック" panose="020B0400000000000000" pitchFamily="50" charset="-128"/>
            </a:endParaRPr>
          </a:p>
        </p:txBody>
      </p:sp>
      <p:pic>
        <p:nvPicPr>
          <p:cNvPr id="175" name="Picture 13">
            <a:extLst>
              <a:ext uri="{FF2B5EF4-FFF2-40B4-BE49-F238E27FC236}">
                <a16:creationId xmlns:a16="http://schemas.microsoft.com/office/drawing/2014/main" id="{A05F3EE9-AA1F-0D7E-AFAF-52B67C2E1E24}"/>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4172" t="6534" r="44752" b="11160"/>
          <a:stretch/>
        </p:blipFill>
        <p:spPr bwMode="auto">
          <a:xfrm rot="153877">
            <a:off x="13383864" y="7570625"/>
            <a:ext cx="261738" cy="681018"/>
          </a:xfrm>
          <a:prstGeom prst="rect">
            <a:avLst/>
          </a:prstGeom>
          <a:noFill/>
          <a:extLst>
            <a:ext uri="{909E8E84-426E-40DD-AFC4-6F175D3DCCD1}">
              <a14:hiddenFill xmlns:a14="http://schemas.microsoft.com/office/drawing/2010/main">
                <a:solidFill>
                  <a:srgbClr val="FFFFFF"/>
                </a:solidFill>
              </a14:hiddenFill>
            </a:ext>
          </a:extLst>
        </p:spPr>
      </p:pic>
      <p:sp>
        <p:nvSpPr>
          <p:cNvPr id="176" name="四角形: 角を丸くする 175">
            <a:extLst>
              <a:ext uri="{FF2B5EF4-FFF2-40B4-BE49-F238E27FC236}">
                <a16:creationId xmlns:a16="http://schemas.microsoft.com/office/drawing/2014/main" id="{DA65B2F0-98BE-3EBB-435C-AAE857B56568}"/>
              </a:ext>
            </a:extLst>
          </p:cNvPr>
          <p:cNvSpPr/>
          <p:nvPr/>
        </p:nvSpPr>
        <p:spPr>
          <a:xfrm>
            <a:off x="15774597" y="5701958"/>
            <a:ext cx="1476829" cy="533640"/>
          </a:xfrm>
          <a:prstGeom prst="roundRect">
            <a:avLst>
              <a:gd name="adj" fmla="val 12754"/>
            </a:avLst>
          </a:prstGeom>
          <a:ln w="12700"/>
        </p:spPr>
        <p:style>
          <a:lnRef idx="2">
            <a:schemeClr val="dk1"/>
          </a:lnRef>
          <a:fillRef idx="1">
            <a:schemeClr val="lt1"/>
          </a:fillRef>
          <a:effectRef idx="0">
            <a:schemeClr val="dk1"/>
          </a:effectRef>
          <a:fontRef idx="minor">
            <a:schemeClr val="dk1"/>
          </a:fontRef>
        </p:style>
        <p:txBody>
          <a:bodyPr lIns="36000" tIns="36000" rIns="36000" bIns="36000" rtlCol="0" anchor="t"/>
          <a:lstStyle/>
          <a:p>
            <a:r>
              <a:rPr lang="en-US" altLang="ja-JP" sz="1000" b="1" dirty="0">
                <a:latin typeface="Bahnschrift SemiCondensed" panose="020B0502040204020203" pitchFamily="34" charset="0"/>
                <a:ea typeface="游ゴシック" panose="020B0400000000000000" pitchFamily="50" charset="-128"/>
              </a:rPr>
              <a:t>Gyro Sensor</a:t>
            </a:r>
          </a:p>
          <a:p>
            <a:r>
              <a:rPr kumimoji="1" lang="en-US" altLang="ja-JP" sz="700" dirty="0">
                <a:solidFill>
                  <a:schemeClr val="tx1"/>
                </a:solidFill>
                <a:latin typeface="Bahnschrift SemiCondensed" panose="020B0502040204020203" pitchFamily="34" charset="0"/>
                <a:ea typeface="游ゴシック" panose="020B0400000000000000" pitchFamily="50" charset="-128"/>
              </a:rPr>
              <a:t>:</a:t>
            </a:r>
            <a:r>
              <a:rPr lang="en-US" altLang="ja-JP" sz="700" b="0" i="0" dirty="0">
                <a:solidFill>
                  <a:schemeClr val="tx1"/>
                </a:solidFill>
                <a:effectLst/>
                <a:latin typeface="Bahnschrift SemiCondensed" panose="020B0502040204020203" pitchFamily="34" charset="0"/>
                <a:ea typeface="游ゴシック" panose="020B0400000000000000" pitchFamily="50" charset="-128"/>
              </a:rPr>
              <a:t>AE-BNO055-BO</a:t>
            </a:r>
            <a:endParaRPr kumimoji="1" lang="en-US" altLang="ja-JP" sz="700" dirty="0">
              <a:solidFill>
                <a:schemeClr val="tx1"/>
              </a:solidFill>
              <a:latin typeface="Bahnschrift SemiCondensed" panose="020B0502040204020203" pitchFamily="34" charset="0"/>
              <a:ea typeface="游ゴシック" panose="020B0400000000000000" pitchFamily="50" charset="-128"/>
            </a:endParaRPr>
          </a:p>
          <a:p>
            <a:r>
              <a:rPr kumimoji="1" lang="ja-JP" altLang="en-US" sz="700" dirty="0">
                <a:latin typeface="游ゴシック" panose="020B0400000000000000" pitchFamily="50" charset="-128"/>
                <a:ea typeface="游ゴシック" panose="020B0400000000000000" pitchFamily="50" charset="-128"/>
              </a:rPr>
              <a:t>＞予備として</a:t>
            </a:r>
            <a:r>
              <a:rPr kumimoji="1" lang="en-US" altLang="ja-JP" sz="700" dirty="0">
                <a:latin typeface="游ゴシック" panose="020B0400000000000000" pitchFamily="50" charset="-128"/>
                <a:ea typeface="游ゴシック" panose="020B0400000000000000" pitchFamily="50" charset="-128"/>
              </a:rPr>
              <a:t>L3GD20H</a:t>
            </a:r>
          </a:p>
          <a:p>
            <a:r>
              <a:rPr kumimoji="1" lang="ja-JP" altLang="en-US" sz="700" dirty="0">
                <a:latin typeface="游ゴシック" panose="020B0400000000000000" pitchFamily="50" charset="-128"/>
                <a:ea typeface="游ゴシック" panose="020B0400000000000000" pitchFamily="50" charset="-128"/>
              </a:rPr>
              <a:t>　と交換可能な基板作成</a:t>
            </a:r>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900" dirty="0">
              <a:latin typeface="游ゴシック" panose="020B0400000000000000" pitchFamily="50" charset="-128"/>
              <a:ea typeface="游ゴシック" panose="020B0400000000000000" pitchFamily="50" charset="-128"/>
            </a:endParaRPr>
          </a:p>
        </p:txBody>
      </p:sp>
      <p:pic>
        <p:nvPicPr>
          <p:cNvPr id="178" name="Picture 6" descr="4CHモーターコントローラ 型番：DSR-1202 : ロボットショップ / Robot Shop ロボット関連商品の専門店">
            <a:extLst>
              <a:ext uri="{FF2B5EF4-FFF2-40B4-BE49-F238E27FC236}">
                <a16:creationId xmlns:a16="http://schemas.microsoft.com/office/drawing/2014/main" id="{96FB018C-F42D-4107-13A9-0BC064BD397D}"/>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6100" t="6315" r="13231" b="6493"/>
          <a:stretch/>
        </p:blipFill>
        <p:spPr bwMode="auto">
          <a:xfrm>
            <a:off x="13249800" y="6736182"/>
            <a:ext cx="479897" cy="548895"/>
          </a:xfrm>
          <a:prstGeom prst="rect">
            <a:avLst/>
          </a:prstGeom>
          <a:noFill/>
          <a:extLst>
            <a:ext uri="{909E8E84-426E-40DD-AFC4-6F175D3DCCD1}">
              <a14:hiddenFill xmlns:a14="http://schemas.microsoft.com/office/drawing/2010/main">
                <a:solidFill>
                  <a:srgbClr val="FFFFFF"/>
                </a:solidFill>
              </a14:hiddenFill>
            </a:ext>
          </a:extLst>
        </p:spPr>
      </p:pic>
      <p:pic>
        <p:nvPicPr>
          <p:cNvPr id="179" name="図 178">
            <a:extLst>
              <a:ext uri="{FF2B5EF4-FFF2-40B4-BE49-F238E27FC236}">
                <a16:creationId xmlns:a16="http://schemas.microsoft.com/office/drawing/2014/main" id="{F0BC5983-F067-F500-3F49-7F239357268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8661210" flipH="1" flipV="1">
            <a:off x="14615138" y="7264915"/>
            <a:ext cx="596991" cy="667624"/>
          </a:xfrm>
          <a:prstGeom prst="rect">
            <a:avLst/>
          </a:prstGeom>
        </p:spPr>
      </p:pic>
      <p:pic>
        <p:nvPicPr>
          <p:cNvPr id="181" name="図 180">
            <a:extLst>
              <a:ext uri="{FF2B5EF4-FFF2-40B4-BE49-F238E27FC236}">
                <a16:creationId xmlns:a16="http://schemas.microsoft.com/office/drawing/2014/main" id="{E3A83123-7C60-88F9-EE42-3DFF10E18647}"/>
              </a:ext>
            </a:extLst>
          </p:cNvPr>
          <p:cNvPicPr>
            <a:picLocks noChangeAspect="1"/>
          </p:cNvPicPr>
          <p:nvPr/>
        </p:nvPicPr>
        <p:blipFill>
          <a:blip r:embed="rId31">
            <a:extLst>
              <a:ext uri="{28A0092B-C50C-407E-A947-70E740481C1C}">
                <a14:useLocalDpi xmlns:a14="http://schemas.microsoft.com/office/drawing/2010/main" val="0"/>
              </a:ext>
            </a:extLst>
          </a:blip>
          <a:srcRect l="35446" t="6000" r="33153" b="61181"/>
          <a:stretch/>
        </p:blipFill>
        <p:spPr>
          <a:xfrm>
            <a:off x="14715122" y="7932912"/>
            <a:ext cx="463696" cy="363476"/>
          </a:xfrm>
          <a:prstGeom prst="rect">
            <a:avLst/>
          </a:prstGeom>
        </p:spPr>
      </p:pic>
      <p:sp>
        <p:nvSpPr>
          <p:cNvPr id="182" name="四角形: 角を丸くする 181">
            <a:extLst>
              <a:ext uri="{FF2B5EF4-FFF2-40B4-BE49-F238E27FC236}">
                <a16:creationId xmlns:a16="http://schemas.microsoft.com/office/drawing/2014/main" id="{881D53DB-826C-010F-129A-AA103061D205}"/>
              </a:ext>
            </a:extLst>
          </p:cNvPr>
          <p:cNvSpPr/>
          <p:nvPr/>
        </p:nvSpPr>
        <p:spPr>
          <a:xfrm>
            <a:off x="14299855" y="5137738"/>
            <a:ext cx="1722846" cy="533641"/>
          </a:xfrm>
          <a:prstGeom prst="roundRect">
            <a:avLst/>
          </a:prstGeom>
          <a:ln w="12700"/>
        </p:spPr>
        <p:style>
          <a:lnRef idx="2">
            <a:schemeClr val="dk1"/>
          </a:lnRef>
          <a:fillRef idx="1">
            <a:schemeClr val="lt1"/>
          </a:fillRef>
          <a:effectRef idx="0">
            <a:schemeClr val="dk1"/>
          </a:effectRef>
          <a:fontRef idx="minor">
            <a:schemeClr val="dk1"/>
          </a:fontRef>
        </p:style>
        <p:txBody>
          <a:bodyPr lIns="36000" tIns="36000" rIns="0" bIns="36000" rtlCol="0" anchor="t" anchorCtr="0"/>
          <a:lstStyle/>
          <a:p>
            <a:r>
              <a:rPr lang="en-US" altLang="ja-JP" sz="1100" b="1" dirty="0">
                <a:latin typeface="Bahnschrift SemiCondensed" panose="020B0502040204020203" pitchFamily="34" charset="0"/>
                <a:ea typeface="游ゴシック" panose="020B0400000000000000" pitchFamily="50" charset="-128"/>
              </a:rPr>
              <a:t>Kicker System</a:t>
            </a:r>
            <a:endParaRPr kumimoji="1" lang="en-US" altLang="ja-JP" sz="1100" b="1" dirty="0">
              <a:latin typeface="Bahnschrift SemiCondensed" panose="020B0502040204020203" pitchFamily="34" charset="0"/>
              <a:ea typeface="游ゴシック" panose="020B0400000000000000" pitchFamily="50" charset="-128"/>
            </a:endParaRPr>
          </a:p>
          <a:p>
            <a:r>
              <a:rPr lang="en-US" altLang="ja-JP" sz="700" dirty="0">
                <a:latin typeface="Bahnschrift SemiCondensed" panose="020B0502040204020203" pitchFamily="34" charset="0"/>
                <a:ea typeface="游ゴシック" panose="020B0400000000000000" pitchFamily="50" charset="-128"/>
              </a:rPr>
              <a:t>:XL6009</a:t>
            </a:r>
            <a:endParaRPr lang="en-US" altLang="ja-JP" sz="700" b="1" i="0" dirty="0">
              <a:solidFill>
                <a:srgbClr val="333333"/>
              </a:solidFill>
              <a:effectLst/>
              <a:latin typeface="Bahnschrift SemiCondensed" panose="020B0502040204020203" pitchFamily="34" charset="0"/>
              <a:ea typeface="游ゴシック" panose="020B0400000000000000" pitchFamily="50" charset="-128"/>
            </a:endParaRPr>
          </a:p>
        </p:txBody>
      </p:sp>
      <p:pic>
        <p:nvPicPr>
          <p:cNvPr id="183" name="Picture 8">
            <a:extLst>
              <a:ext uri="{FF2B5EF4-FFF2-40B4-BE49-F238E27FC236}">
                <a16:creationId xmlns:a16="http://schemas.microsoft.com/office/drawing/2014/main" id="{5752D96E-FC3F-33A9-C200-8BA2667D0ABF}"/>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8438" t="31705" r="20482" b="39006"/>
          <a:stretch/>
        </p:blipFill>
        <p:spPr bwMode="auto">
          <a:xfrm>
            <a:off x="15128490" y="5191110"/>
            <a:ext cx="890265" cy="426897"/>
          </a:xfrm>
          <a:prstGeom prst="rect">
            <a:avLst/>
          </a:prstGeom>
          <a:noFill/>
          <a:extLst>
            <a:ext uri="{909E8E84-426E-40DD-AFC4-6F175D3DCCD1}">
              <a14:hiddenFill xmlns:a14="http://schemas.microsoft.com/office/drawing/2010/main">
                <a:solidFill>
                  <a:srgbClr val="FFFFFF"/>
                </a:solidFill>
              </a14:hiddenFill>
            </a:ext>
          </a:extLst>
        </p:spPr>
      </p:pic>
      <p:pic>
        <p:nvPicPr>
          <p:cNvPr id="184" name="図 183">
            <a:extLst>
              <a:ext uri="{FF2B5EF4-FFF2-40B4-BE49-F238E27FC236}">
                <a16:creationId xmlns:a16="http://schemas.microsoft.com/office/drawing/2014/main" id="{0EFA4719-6CF6-69C4-E445-1CC8DD377E77}"/>
              </a:ext>
            </a:extLst>
          </p:cNvPr>
          <p:cNvPicPr>
            <a:picLocks noChangeAspect="1"/>
          </p:cNvPicPr>
          <p:nvPr/>
        </p:nvPicPr>
        <p:blipFill>
          <a:blip r:embed="rId33"/>
          <a:stretch>
            <a:fillRect/>
          </a:stretch>
        </p:blipFill>
        <p:spPr>
          <a:xfrm rot="16200000">
            <a:off x="16793917" y="5815588"/>
            <a:ext cx="498234" cy="309640"/>
          </a:xfrm>
          <a:prstGeom prst="rect">
            <a:avLst/>
          </a:prstGeom>
        </p:spPr>
      </p:pic>
      <p:grpSp>
        <p:nvGrpSpPr>
          <p:cNvPr id="185" name="グループ化 184">
            <a:extLst>
              <a:ext uri="{FF2B5EF4-FFF2-40B4-BE49-F238E27FC236}">
                <a16:creationId xmlns:a16="http://schemas.microsoft.com/office/drawing/2014/main" id="{5F7D3B41-47A1-A3D2-9117-506490BFEB6D}"/>
              </a:ext>
            </a:extLst>
          </p:cNvPr>
          <p:cNvGrpSpPr/>
          <p:nvPr/>
        </p:nvGrpSpPr>
        <p:grpSpPr>
          <a:xfrm>
            <a:off x="16759474" y="6271278"/>
            <a:ext cx="1788379" cy="1074963"/>
            <a:chOff x="4566627" y="18821682"/>
            <a:chExt cx="1788379" cy="1074963"/>
          </a:xfrm>
        </p:grpSpPr>
        <p:grpSp>
          <p:nvGrpSpPr>
            <p:cNvPr id="186" name="グループ化 185">
              <a:extLst>
                <a:ext uri="{FF2B5EF4-FFF2-40B4-BE49-F238E27FC236}">
                  <a16:creationId xmlns:a16="http://schemas.microsoft.com/office/drawing/2014/main" id="{E7A6D0F3-2C41-CB78-FF72-F8EE1DFBFE80}"/>
                </a:ext>
              </a:extLst>
            </p:cNvPr>
            <p:cNvGrpSpPr/>
            <p:nvPr/>
          </p:nvGrpSpPr>
          <p:grpSpPr>
            <a:xfrm>
              <a:off x="4566627" y="18821682"/>
              <a:ext cx="1788379" cy="1074963"/>
              <a:chOff x="3996188" y="19115178"/>
              <a:chExt cx="1788379" cy="1074963"/>
            </a:xfrm>
          </p:grpSpPr>
          <p:grpSp>
            <p:nvGrpSpPr>
              <p:cNvPr id="188" name="グループ化 187">
                <a:extLst>
                  <a:ext uri="{FF2B5EF4-FFF2-40B4-BE49-F238E27FC236}">
                    <a16:creationId xmlns:a16="http://schemas.microsoft.com/office/drawing/2014/main" id="{682FBDC5-C06C-E5FB-68A0-09316507B190}"/>
                  </a:ext>
                </a:extLst>
              </p:cNvPr>
              <p:cNvGrpSpPr/>
              <p:nvPr/>
            </p:nvGrpSpPr>
            <p:grpSpPr>
              <a:xfrm>
                <a:off x="3996188" y="19115178"/>
                <a:ext cx="1593850" cy="1053596"/>
                <a:chOff x="3807636" y="19096201"/>
                <a:chExt cx="1593850" cy="1053596"/>
              </a:xfrm>
            </p:grpSpPr>
            <p:sp>
              <p:nvSpPr>
                <p:cNvPr id="2882" name="四角形: 角を丸くする 2881">
                  <a:extLst>
                    <a:ext uri="{FF2B5EF4-FFF2-40B4-BE49-F238E27FC236}">
                      <a16:creationId xmlns:a16="http://schemas.microsoft.com/office/drawing/2014/main" id="{10538F3F-AD05-E562-28E5-2D665FCA0EC4}"/>
                    </a:ext>
                  </a:extLst>
                </p:cNvPr>
                <p:cNvSpPr/>
                <p:nvPr/>
              </p:nvSpPr>
              <p:spPr>
                <a:xfrm>
                  <a:off x="3807636" y="19096201"/>
                  <a:ext cx="1593850" cy="1053596"/>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algn="ctr"/>
                  <a:endParaRPr kumimoji="1" lang="en-US" altLang="ja-JP" sz="200" b="1" dirty="0">
                    <a:solidFill>
                      <a:schemeClr val="tx1"/>
                    </a:solidFill>
                    <a:latin typeface="Bahnschrift SemiCondensed" panose="020B0502040204020203" pitchFamily="34" charset="0"/>
                  </a:endParaRPr>
                </a:p>
                <a:p>
                  <a:pPr algn="ctr"/>
                  <a:r>
                    <a:rPr kumimoji="1" lang="en-US" altLang="ja-JP" sz="1050" b="1" dirty="0">
                      <a:solidFill>
                        <a:schemeClr val="tx1"/>
                      </a:solidFill>
                      <a:latin typeface="Bahnschrift SemiCondensed" panose="020B0502040204020203" pitchFamily="34" charset="0"/>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＞ゴールの角度、 コートの中心を検出</a:t>
                  </a:r>
                  <a:endParaRPr lang="en-US" altLang="ja-JP" sz="700" dirty="0">
                    <a:solidFill>
                      <a:srgbClr val="333333"/>
                    </a:solidFill>
                    <a:latin typeface="游ゴシック" panose="020B0400000000000000" pitchFamily="50" charset="-128"/>
                    <a:ea typeface="游ゴシック" panose="020B0400000000000000" pitchFamily="50" charset="-128"/>
                  </a:endParaRPr>
                </a:p>
                <a:p>
                  <a:pPr algn="ctr"/>
                  <a:endParaRPr kumimoji="1" lang="en-US" altLang="ja-JP" sz="7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2883" name="Picture 22" descr="取扱を終了した商品です］OpenMV Cam H7 R2 SEN-18982 67-0427-62 【AXEL】 アズワン">
                  <a:extLst>
                    <a:ext uri="{FF2B5EF4-FFF2-40B4-BE49-F238E27FC236}">
                      <a16:creationId xmlns:a16="http://schemas.microsoft.com/office/drawing/2014/main" id="{2C31C988-7750-DBD8-C965-CC17D63BBF2E}"/>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7592" r="15406"/>
                <a:stretch/>
              </p:blipFill>
              <p:spPr bwMode="auto">
                <a:xfrm>
                  <a:off x="3945953" y="19410459"/>
                  <a:ext cx="429066" cy="533641"/>
                </a:xfrm>
                <a:prstGeom prst="rect">
                  <a:avLst/>
                </a:prstGeom>
                <a:noFill/>
                <a:extLst>
                  <a:ext uri="{909E8E84-426E-40DD-AFC4-6F175D3DCCD1}">
                    <a14:hiddenFill xmlns:a14="http://schemas.microsoft.com/office/drawing/2010/main">
                      <a:solidFill>
                        <a:srgbClr val="FFFFFF"/>
                      </a:solidFill>
                    </a14:hiddenFill>
                  </a:ext>
                </a:extLst>
              </p:spPr>
            </p:pic>
          </p:grpSp>
          <p:sp>
            <p:nvSpPr>
              <p:cNvPr id="2880" name="十字形 2879">
                <a:extLst>
                  <a:ext uri="{FF2B5EF4-FFF2-40B4-BE49-F238E27FC236}">
                    <a16:creationId xmlns:a16="http://schemas.microsoft.com/office/drawing/2014/main" id="{6DDA5C7E-6492-5DFB-4CB1-C8457C9CB417}"/>
                  </a:ext>
                </a:extLst>
              </p:cNvPr>
              <p:cNvSpPr/>
              <p:nvPr/>
            </p:nvSpPr>
            <p:spPr>
              <a:xfrm>
                <a:off x="4721813" y="19617640"/>
                <a:ext cx="207587" cy="207587"/>
              </a:xfrm>
              <a:prstGeom prst="plus">
                <a:avLst>
                  <a:gd name="adj" fmla="val 38445"/>
                </a:avLst>
              </a:prstGeom>
              <a:solidFill>
                <a:srgbClr val="FF0000"/>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81" name="テキスト ボックス 2880">
                <a:extLst>
                  <a:ext uri="{FF2B5EF4-FFF2-40B4-BE49-F238E27FC236}">
                    <a16:creationId xmlns:a16="http://schemas.microsoft.com/office/drawing/2014/main" id="{E1A4775A-FEFB-66AC-2110-0EFDBB98833F}"/>
                  </a:ext>
                </a:extLst>
              </p:cNvPr>
              <p:cNvSpPr txBox="1"/>
              <p:nvPr/>
            </p:nvSpPr>
            <p:spPr>
              <a:xfrm>
                <a:off x="4722415" y="19882364"/>
                <a:ext cx="1062152" cy="307777"/>
              </a:xfrm>
              <a:prstGeom prst="rect">
                <a:avLst/>
              </a:prstGeom>
              <a:noFill/>
            </p:spPr>
            <p:txBody>
              <a:bodyPr wrap="square" rtlCol="0">
                <a:spAutoFit/>
              </a:bodyPr>
              <a:lstStyle/>
              <a:p>
                <a:pPr algn="ctr"/>
                <a:r>
                  <a:rPr kumimoji="1" lang="en-US" altLang="ja-JP" sz="700" dirty="0">
                    <a:latin typeface="Bahnschrift SemiCondensed" panose="020B0502040204020203" pitchFamily="34" charset="0"/>
                  </a:rPr>
                  <a:t>Omnidirectional</a:t>
                </a:r>
                <a:br>
                  <a:rPr kumimoji="1" lang="en-US" altLang="ja-JP" sz="700" dirty="0">
                    <a:latin typeface="Bahnschrift SemiCondensed" panose="020B0502040204020203" pitchFamily="34" charset="0"/>
                  </a:rPr>
                </a:br>
                <a:r>
                  <a:rPr kumimoji="1" lang="en-US" altLang="ja-JP" sz="700" dirty="0">
                    <a:latin typeface="Bahnschrift SemiCondensed" panose="020B0502040204020203" pitchFamily="34" charset="0"/>
                  </a:rPr>
                  <a:t>Mirror</a:t>
                </a:r>
                <a:endParaRPr kumimoji="1" lang="en-US" altLang="ja-JP" sz="600" dirty="0">
                  <a:latin typeface="Bahnschrift SemiCondensed" panose="020B0502040204020203" pitchFamily="34" charset="0"/>
                </a:endParaRPr>
              </a:p>
            </p:txBody>
          </p:sp>
        </p:grpSp>
        <p:sp>
          <p:nvSpPr>
            <p:cNvPr id="187" name="テキスト ボックス 186">
              <a:extLst>
                <a:ext uri="{FF2B5EF4-FFF2-40B4-BE49-F238E27FC236}">
                  <a16:creationId xmlns:a16="http://schemas.microsoft.com/office/drawing/2014/main" id="{5B231E01-DA8E-911D-2112-B59D18892180}"/>
                </a:ext>
              </a:extLst>
            </p:cNvPr>
            <p:cNvSpPr txBox="1"/>
            <p:nvPr/>
          </p:nvSpPr>
          <p:spPr>
            <a:xfrm>
              <a:off x="4617042" y="19639040"/>
              <a:ext cx="694975" cy="200055"/>
            </a:xfrm>
            <a:prstGeom prst="rect">
              <a:avLst/>
            </a:prstGeom>
            <a:noFill/>
          </p:spPr>
          <p:txBody>
            <a:bodyPr wrap="square" rtlCol="0">
              <a:spAutoFit/>
            </a:bodyPr>
            <a:lstStyle/>
            <a:p>
              <a:r>
                <a:rPr kumimoji="1" lang="en-US" altLang="ja-JP" sz="700" dirty="0">
                  <a:solidFill>
                    <a:schemeClr val="tx1"/>
                  </a:solidFill>
                  <a:latin typeface="Bahnschrift SemiCondensed" panose="020B0502040204020203" pitchFamily="34" charset="0"/>
                </a:rPr>
                <a:t>OpenMV H7 </a:t>
              </a:r>
            </a:p>
          </p:txBody>
        </p:sp>
      </p:grpSp>
      <p:pic>
        <p:nvPicPr>
          <p:cNvPr id="2884" name="Picture 20">
            <a:extLst>
              <a:ext uri="{FF2B5EF4-FFF2-40B4-BE49-F238E27FC236}">
                <a16:creationId xmlns:a16="http://schemas.microsoft.com/office/drawing/2014/main" id="{6FF14349-082C-2974-DBCE-CC7F930E8223}"/>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38195" t="30188" r="39160" b="26986"/>
          <a:stretch/>
        </p:blipFill>
        <p:spPr bwMode="auto">
          <a:xfrm>
            <a:off x="17786280" y="6575181"/>
            <a:ext cx="472091" cy="533640"/>
          </a:xfrm>
          <a:prstGeom prst="rect">
            <a:avLst/>
          </a:prstGeom>
          <a:noFill/>
          <a:extLst>
            <a:ext uri="{909E8E84-426E-40DD-AFC4-6F175D3DCCD1}">
              <a14:hiddenFill xmlns:a14="http://schemas.microsoft.com/office/drawing/2010/main">
                <a:solidFill>
                  <a:srgbClr val="FFFFFF"/>
                </a:solidFill>
              </a14:hiddenFill>
            </a:ext>
          </a:extLst>
        </p:spPr>
      </p:pic>
      <p:pic>
        <p:nvPicPr>
          <p:cNvPr id="2885" name="図 2884">
            <a:extLst>
              <a:ext uri="{FF2B5EF4-FFF2-40B4-BE49-F238E27FC236}">
                <a16:creationId xmlns:a16="http://schemas.microsoft.com/office/drawing/2014/main" id="{2A25C053-1CC8-02EC-874D-27A12EA7DA47}"/>
              </a:ext>
            </a:extLst>
          </p:cNvPr>
          <p:cNvPicPr>
            <a:picLocks noChangeAspect="1"/>
          </p:cNvPicPr>
          <p:nvPr/>
        </p:nvPicPr>
        <p:blipFill>
          <a:blip r:embed="rId36"/>
          <a:stretch>
            <a:fillRect/>
          </a:stretch>
        </p:blipFill>
        <p:spPr>
          <a:xfrm>
            <a:off x="14625165" y="6657991"/>
            <a:ext cx="396364" cy="469419"/>
          </a:xfrm>
          <a:prstGeom prst="rect">
            <a:avLst/>
          </a:prstGeom>
        </p:spPr>
      </p:pic>
      <p:sp>
        <p:nvSpPr>
          <p:cNvPr id="2887" name="テキスト ボックス 2886">
            <a:extLst>
              <a:ext uri="{FF2B5EF4-FFF2-40B4-BE49-F238E27FC236}">
                <a16:creationId xmlns:a16="http://schemas.microsoft.com/office/drawing/2014/main" id="{053CCD82-EF11-E264-3C22-6B0BE259DA9E}"/>
              </a:ext>
            </a:extLst>
          </p:cNvPr>
          <p:cNvSpPr txBox="1"/>
          <p:nvPr/>
        </p:nvSpPr>
        <p:spPr>
          <a:xfrm>
            <a:off x="12899470" y="5656194"/>
            <a:ext cx="33875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sp>
        <p:nvSpPr>
          <p:cNvPr id="2889" name="テキスト ボックス 2888">
            <a:extLst>
              <a:ext uri="{FF2B5EF4-FFF2-40B4-BE49-F238E27FC236}">
                <a16:creationId xmlns:a16="http://schemas.microsoft.com/office/drawing/2014/main" id="{FEADBEBA-5D27-CC92-E1F1-D58B5D95847E}"/>
              </a:ext>
            </a:extLst>
          </p:cNvPr>
          <p:cNvSpPr txBox="1"/>
          <p:nvPr/>
        </p:nvSpPr>
        <p:spPr>
          <a:xfrm>
            <a:off x="12925505" y="7404135"/>
            <a:ext cx="327546"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PWM</a:t>
            </a:r>
          </a:p>
        </p:txBody>
      </p:sp>
      <p:sp>
        <p:nvSpPr>
          <p:cNvPr id="2890" name="テキスト ボックス 2889">
            <a:extLst>
              <a:ext uri="{FF2B5EF4-FFF2-40B4-BE49-F238E27FC236}">
                <a16:creationId xmlns:a16="http://schemas.microsoft.com/office/drawing/2014/main" id="{19141E51-0B98-FCFA-D934-5A4EA3EBFB7E}"/>
              </a:ext>
            </a:extLst>
          </p:cNvPr>
          <p:cNvSpPr txBox="1"/>
          <p:nvPr/>
        </p:nvSpPr>
        <p:spPr>
          <a:xfrm>
            <a:off x="13930309" y="5327615"/>
            <a:ext cx="35658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sp>
        <p:nvSpPr>
          <p:cNvPr id="2891" name="テキスト ボックス 2890">
            <a:extLst>
              <a:ext uri="{FF2B5EF4-FFF2-40B4-BE49-F238E27FC236}">
                <a16:creationId xmlns:a16="http://schemas.microsoft.com/office/drawing/2014/main" id="{BA3F26E3-72FB-D0CE-4A9A-78371523FB03}"/>
              </a:ext>
            </a:extLst>
          </p:cNvPr>
          <p:cNvSpPr txBox="1"/>
          <p:nvPr/>
        </p:nvSpPr>
        <p:spPr>
          <a:xfrm>
            <a:off x="16301518" y="5337001"/>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48V</a:t>
            </a:r>
          </a:p>
        </p:txBody>
      </p:sp>
      <p:sp>
        <p:nvSpPr>
          <p:cNvPr id="2892" name="テキスト ボックス 2891">
            <a:extLst>
              <a:ext uri="{FF2B5EF4-FFF2-40B4-BE49-F238E27FC236}">
                <a16:creationId xmlns:a16="http://schemas.microsoft.com/office/drawing/2014/main" id="{1BBDC3BA-AE1F-F2A8-A2FE-F3AE5B476696}"/>
              </a:ext>
            </a:extLst>
          </p:cNvPr>
          <p:cNvSpPr txBox="1"/>
          <p:nvPr/>
        </p:nvSpPr>
        <p:spPr>
          <a:xfrm>
            <a:off x="13798566" y="6156760"/>
            <a:ext cx="31145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5.0V</a:t>
            </a:r>
          </a:p>
        </p:txBody>
      </p:sp>
      <p:sp>
        <p:nvSpPr>
          <p:cNvPr id="2893" name="テキスト ボックス 2892">
            <a:extLst>
              <a:ext uri="{FF2B5EF4-FFF2-40B4-BE49-F238E27FC236}">
                <a16:creationId xmlns:a16="http://schemas.microsoft.com/office/drawing/2014/main" id="{C414894B-FF9C-46A0-0BFD-1746E9934113}"/>
              </a:ext>
            </a:extLst>
          </p:cNvPr>
          <p:cNvSpPr txBox="1"/>
          <p:nvPr/>
        </p:nvSpPr>
        <p:spPr>
          <a:xfrm>
            <a:off x="14336817" y="6532303"/>
            <a:ext cx="33650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894" name="テキスト ボックス 2893">
            <a:extLst>
              <a:ext uri="{FF2B5EF4-FFF2-40B4-BE49-F238E27FC236}">
                <a16:creationId xmlns:a16="http://schemas.microsoft.com/office/drawing/2014/main" id="{4B308BB7-D38D-1FE4-0C35-CDF4DEB817FF}"/>
              </a:ext>
            </a:extLst>
          </p:cNvPr>
          <p:cNvSpPr txBox="1"/>
          <p:nvPr/>
        </p:nvSpPr>
        <p:spPr>
          <a:xfrm>
            <a:off x="15183520" y="6537927"/>
            <a:ext cx="377980"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896" name="テキスト ボックス 2895">
            <a:extLst>
              <a:ext uri="{FF2B5EF4-FFF2-40B4-BE49-F238E27FC236}">
                <a16:creationId xmlns:a16="http://schemas.microsoft.com/office/drawing/2014/main" id="{F2FF8ED1-F003-B9DF-4DE4-AC0B3FF4941B}"/>
              </a:ext>
            </a:extLst>
          </p:cNvPr>
          <p:cNvSpPr txBox="1"/>
          <p:nvPr/>
        </p:nvSpPr>
        <p:spPr>
          <a:xfrm>
            <a:off x="14312720" y="7257282"/>
            <a:ext cx="37474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899" name="テキスト ボックス 2898">
            <a:extLst>
              <a:ext uri="{FF2B5EF4-FFF2-40B4-BE49-F238E27FC236}">
                <a16:creationId xmlns:a16="http://schemas.microsoft.com/office/drawing/2014/main" id="{7193ACB0-1CC5-B12F-F1A5-43FBFBBE0B73}"/>
              </a:ext>
            </a:extLst>
          </p:cNvPr>
          <p:cNvSpPr txBox="1"/>
          <p:nvPr/>
        </p:nvSpPr>
        <p:spPr>
          <a:xfrm>
            <a:off x="15977137" y="6296362"/>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900" name="テキスト ボックス 2899">
            <a:extLst>
              <a:ext uri="{FF2B5EF4-FFF2-40B4-BE49-F238E27FC236}">
                <a16:creationId xmlns:a16="http://schemas.microsoft.com/office/drawing/2014/main" id="{99B4705E-D188-60F7-2344-FF3ED9C78737}"/>
              </a:ext>
            </a:extLst>
          </p:cNvPr>
          <p:cNvSpPr txBox="1"/>
          <p:nvPr/>
        </p:nvSpPr>
        <p:spPr>
          <a:xfrm>
            <a:off x="15499526" y="5875714"/>
            <a:ext cx="315175" cy="153888"/>
          </a:xfrm>
          <a:prstGeom prst="rect">
            <a:avLst/>
          </a:prstGeom>
          <a:noFill/>
        </p:spPr>
        <p:txBody>
          <a:bodyPr wrap="square" rtlCol="0">
            <a:spAutoFit/>
          </a:bodyPr>
          <a:lstStyle/>
          <a:p>
            <a:pPr algn="ctr"/>
            <a:r>
              <a:rPr kumimoji="1" lang="en-US" altLang="ja-JP" sz="400" dirty="0">
                <a:solidFill>
                  <a:schemeClr val="bg1"/>
                </a:solidFill>
                <a:latin typeface="メイリオ" panose="020B0604030504040204" pitchFamily="50" charset="-128"/>
                <a:ea typeface="メイリオ" panose="020B0604030504040204" pitchFamily="50" charset="-128"/>
              </a:rPr>
              <a:t>I2C</a:t>
            </a:r>
          </a:p>
        </p:txBody>
      </p:sp>
      <p:sp>
        <p:nvSpPr>
          <p:cNvPr id="2901" name="正方形/長方形 2900">
            <a:extLst>
              <a:ext uri="{FF2B5EF4-FFF2-40B4-BE49-F238E27FC236}">
                <a16:creationId xmlns:a16="http://schemas.microsoft.com/office/drawing/2014/main" id="{7E97E3A1-FA09-772A-C344-C1163F7B861F}"/>
              </a:ext>
            </a:extLst>
          </p:cNvPr>
          <p:cNvSpPr/>
          <p:nvPr/>
        </p:nvSpPr>
        <p:spPr>
          <a:xfrm rot="16200000">
            <a:off x="15906365" y="7005283"/>
            <a:ext cx="1441149" cy="157094"/>
          </a:xfrm>
          <a:prstGeom prst="rect">
            <a:avLst/>
          </a:prstGeom>
          <a:solidFill>
            <a:schemeClr val="accent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903" name="テキスト ボックス 2902">
            <a:extLst>
              <a:ext uri="{FF2B5EF4-FFF2-40B4-BE49-F238E27FC236}">
                <a16:creationId xmlns:a16="http://schemas.microsoft.com/office/drawing/2014/main" id="{2BFD08BF-BFA9-D5AB-D833-B9D4B8051C13}"/>
              </a:ext>
            </a:extLst>
          </p:cNvPr>
          <p:cNvSpPr txBox="1"/>
          <p:nvPr/>
        </p:nvSpPr>
        <p:spPr>
          <a:xfrm>
            <a:off x="16466781" y="7024852"/>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907" name="四角形: 角を丸くする 2906">
            <a:extLst>
              <a:ext uri="{FF2B5EF4-FFF2-40B4-BE49-F238E27FC236}">
                <a16:creationId xmlns:a16="http://schemas.microsoft.com/office/drawing/2014/main" id="{82C8ACD0-21E3-C91D-9A89-D628D18F6BE2}"/>
              </a:ext>
            </a:extLst>
          </p:cNvPr>
          <p:cNvSpPr/>
          <p:nvPr/>
        </p:nvSpPr>
        <p:spPr>
          <a:xfrm>
            <a:off x="12305771" y="5075979"/>
            <a:ext cx="6104530" cy="3337611"/>
          </a:xfrm>
          <a:prstGeom prst="roundRect">
            <a:avLst>
              <a:gd name="adj" fmla="val 0"/>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四角形: 角を丸くする 195">
            <a:extLst>
              <a:ext uri="{FF2B5EF4-FFF2-40B4-BE49-F238E27FC236}">
                <a16:creationId xmlns:a16="http://schemas.microsoft.com/office/drawing/2014/main" id="{B6CA850F-8B26-8C7A-8E45-59E252BC6257}"/>
              </a:ext>
            </a:extLst>
          </p:cNvPr>
          <p:cNvSpPr/>
          <p:nvPr/>
        </p:nvSpPr>
        <p:spPr>
          <a:xfrm>
            <a:off x="12379389" y="5810287"/>
            <a:ext cx="1406668" cy="740391"/>
          </a:xfrm>
          <a:prstGeom prst="roundRect">
            <a:avLst>
              <a:gd name="adj" fmla="val 12973"/>
            </a:avLst>
          </a:prstGeom>
          <a:ln w="12700"/>
        </p:spPr>
        <p:style>
          <a:lnRef idx="2">
            <a:schemeClr val="dk1"/>
          </a:lnRef>
          <a:fillRef idx="1">
            <a:schemeClr val="lt1"/>
          </a:fillRef>
          <a:effectRef idx="0">
            <a:schemeClr val="dk1"/>
          </a:effectRef>
          <a:fontRef idx="minor">
            <a:schemeClr val="dk1"/>
          </a:fontRef>
        </p:style>
        <p:txBody>
          <a:bodyPr lIns="36000" tIns="0" rIns="90000" bIns="36000" rtlCol="0" anchor="t" anchorCtr="0"/>
          <a:lstStyle/>
          <a:p>
            <a:r>
              <a:rPr kumimoji="1" lang="en-US" altLang="ja-JP" sz="1000" b="1" dirty="0">
                <a:solidFill>
                  <a:schemeClr val="tx1"/>
                </a:solidFill>
                <a:latin typeface="Bahnschrift SemiCondensed" panose="020B0502040204020203" pitchFamily="34" charset="0"/>
              </a:rPr>
              <a:t>Voltage </a:t>
            </a:r>
          </a:p>
          <a:p>
            <a:r>
              <a:rPr kumimoji="1" lang="en-US" altLang="ja-JP" sz="1000" b="1" dirty="0">
                <a:solidFill>
                  <a:schemeClr val="tx1"/>
                </a:solidFill>
                <a:latin typeface="Bahnschrift SemiCondensed" panose="020B0502040204020203" pitchFamily="34" charset="0"/>
              </a:rPr>
              <a:t>Conversion Circuit</a:t>
            </a:r>
            <a:endParaRPr kumimoji="1" lang="en-US" altLang="ja-JP" sz="1000" dirty="0">
              <a:solidFill>
                <a:schemeClr val="tx1"/>
              </a:solidFill>
              <a:latin typeface="Bahnschrift SemiCondensed" panose="020B0502040204020203" pitchFamily="34" charset="0"/>
            </a:endParaRPr>
          </a:p>
          <a:p>
            <a:r>
              <a:rPr kumimoji="1" lang="en-US" altLang="ja-JP" sz="700" dirty="0">
                <a:solidFill>
                  <a:schemeClr val="tx1"/>
                </a:solidFill>
                <a:latin typeface="Bahnschrift SemiCondensed" panose="020B0502040204020203" pitchFamily="34" charset="0"/>
              </a:rPr>
              <a:t>Using IC : </a:t>
            </a:r>
          </a:p>
          <a:p>
            <a:r>
              <a:rPr kumimoji="1" lang="en-US" altLang="ja-JP" sz="700" dirty="0">
                <a:solidFill>
                  <a:schemeClr val="tx1"/>
                </a:solidFill>
                <a:latin typeface="Bahnschrift SemiCondensed" panose="020B0502040204020203" pitchFamily="34" charset="0"/>
              </a:rPr>
              <a:t>OKL-T/6-W12N-C</a:t>
            </a:r>
          </a:p>
          <a:p>
            <a:r>
              <a:rPr kumimoji="1" lang="en-US" altLang="ja-JP" sz="700" dirty="0">
                <a:solidFill>
                  <a:schemeClr val="tx1"/>
                </a:solidFill>
                <a:latin typeface="Bahnschrift SemiCondensed" panose="020B0502040204020203" pitchFamily="34" charset="0"/>
              </a:rPr>
              <a:t>11.1V to 5.0V</a:t>
            </a:r>
          </a:p>
        </p:txBody>
      </p:sp>
      <p:pic>
        <p:nvPicPr>
          <p:cNvPr id="162" name="図 161">
            <a:extLst>
              <a:ext uri="{FF2B5EF4-FFF2-40B4-BE49-F238E27FC236}">
                <a16:creationId xmlns:a16="http://schemas.microsoft.com/office/drawing/2014/main" id="{674DCD56-B168-2080-AA51-B7B7CCEAEF48}"/>
              </a:ext>
            </a:extLst>
          </p:cNvPr>
          <p:cNvPicPr>
            <a:picLocks noChangeAspect="1"/>
          </p:cNvPicPr>
          <p:nvPr/>
        </p:nvPicPr>
        <p:blipFill>
          <a:blip r:embed="rId37">
            <a:extLst>
              <a:ext uri="{28A0092B-C50C-407E-A947-70E740481C1C}">
                <a14:useLocalDpi xmlns:a14="http://schemas.microsoft.com/office/drawing/2010/main" val="0"/>
              </a:ext>
            </a:extLst>
          </a:blip>
          <a:srcRect l="21071" t="13052" r="22784" b="9985"/>
          <a:stretch/>
        </p:blipFill>
        <p:spPr>
          <a:xfrm flipH="1">
            <a:off x="13324090" y="6134470"/>
            <a:ext cx="405607" cy="417000"/>
          </a:xfrm>
          <a:prstGeom prst="rect">
            <a:avLst/>
          </a:prstGeom>
        </p:spPr>
      </p:pic>
      <p:sp>
        <p:nvSpPr>
          <p:cNvPr id="199" name="テキスト ボックス 198">
            <a:extLst>
              <a:ext uri="{FF2B5EF4-FFF2-40B4-BE49-F238E27FC236}">
                <a16:creationId xmlns:a16="http://schemas.microsoft.com/office/drawing/2014/main" id="{0565ADC4-1C1F-481C-011A-72960ED36C1C}"/>
              </a:ext>
            </a:extLst>
          </p:cNvPr>
          <p:cNvSpPr txBox="1"/>
          <p:nvPr/>
        </p:nvSpPr>
        <p:spPr>
          <a:xfrm>
            <a:off x="14323684" y="7828077"/>
            <a:ext cx="377822"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02" name="四角形: 角を丸くする 201">
            <a:extLst>
              <a:ext uri="{FF2B5EF4-FFF2-40B4-BE49-F238E27FC236}">
                <a16:creationId xmlns:a16="http://schemas.microsoft.com/office/drawing/2014/main" id="{1D2C222E-72EA-8171-ECC4-BEAD5BABBA35}"/>
              </a:ext>
            </a:extLst>
          </p:cNvPr>
          <p:cNvSpPr/>
          <p:nvPr/>
        </p:nvSpPr>
        <p:spPr>
          <a:xfrm>
            <a:off x="15191956" y="6674549"/>
            <a:ext cx="1183170" cy="586364"/>
          </a:xfrm>
          <a:prstGeom prst="roundRect">
            <a:avLst>
              <a:gd name="adj" fmla="val 13338"/>
            </a:avLst>
          </a:prstGeom>
          <a:ln w="12700"/>
        </p:spPr>
        <p:style>
          <a:lnRef idx="2">
            <a:schemeClr val="dk1"/>
          </a:lnRef>
          <a:fillRef idx="1">
            <a:schemeClr val="lt1"/>
          </a:fillRef>
          <a:effectRef idx="0">
            <a:schemeClr val="dk1"/>
          </a:effectRef>
          <a:fontRef idx="minor">
            <a:schemeClr val="dk1"/>
          </a:fontRef>
        </p:style>
        <p:txBody>
          <a:bodyPr lIns="0" tIns="0" rIns="36000" bIns="36000" rtlCol="0" anchor="t" anchorCtr="0"/>
          <a:lstStyle/>
          <a:p>
            <a:r>
              <a:rPr kumimoji="1" lang="en-US" altLang="ja-JP" sz="1000" b="1" dirty="0">
                <a:solidFill>
                  <a:schemeClr val="tx1"/>
                </a:solidFill>
                <a:latin typeface="Bahnschrift SemiCondensed" panose="020B0502040204020203" pitchFamily="34" charset="0"/>
              </a:rPr>
              <a:t>Sub </a:t>
            </a:r>
          </a:p>
          <a:p>
            <a:r>
              <a:rPr kumimoji="1" lang="en-US" altLang="ja-JP" sz="1000" b="1" dirty="0">
                <a:solidFill>
                  <a:schemeClr val="tx1"/>
                </a:solidFill>
                <a:latin typeface="Bahnschrift SemiCondensed" panose="020B0502040204020203" pitchFamily="34" charset="0"/>
              </a:rPr>
              <a:t>Controller</a:t>
            </a:r>
          </a:p>
          <a:p>
            <a:r>
              <a:rPr kumimoji="1" lang="en-US" altLang="ja-JP" sz="700" dirty="0">
                <a:latin typeface="Bahnschrift SemiCondensed" panose="020B0502040204020203" pitchFamily="34" charset="0"/>
                <a:ea typeface="游ゴシック" panose="020B0400000000000000" pitchFamily="50" charset="-128"/>
              </a:rPr>
              <a:t>:</a:t>
            </a:r>
            <a:r>
              <a:rPr kumimoji="1" lang="en-US" altLang="ja-JP" sz="700" dirty="0" err="1">
                <a:solidFill>
                  <a:srgbClr val="333333"/>
                </a:solidFill>
                <a:latin typeface="Bahnschrift SemiCondensed" panose="020B0502040204020203" pitchFamily="34" charset="0"/>
                <a:ea typeface="游ゴシック" panose="020B0400000000000000" pitchFamily="50" charset="-128"/>
              </a:rPr>
              <a:t>Seeeduino</a:t>
            </a:r>
            <a:r>
              <a:rPr kumimoji="1" lang="en-US" altLang="ja-JP" sz="700" dirty="0">
                <a:solidFill>
                  <a:srgbClr val="333333"/>
                </a:solidFill>
                <a:latin typeface="Bahnschrift SemiCondensed" panose="020B0502040204020203" pitchFamily="34" charset="0"/>
                <a:ea typeface="游ゴシック" panose="020B0400000000000000" pitchFamily="50" charset="-128"/>
              </a:rPr>
              <a:t> XIAO</a:t>
            </a:r>
            <a:endParaRPr lang="en-US" altLang="ja-JP" sz="700" dirty="0">
              <a:solidFill>
                <a:schemeClr val="tx1"/>
              </a:solidFill>
              <a:latin typeface="Bahnschrift SemiCondensed" panose="020B0502040204020203" pitchFamily="34" charset="0"/>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＞小さくてピンの数も多い</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pic>
        <p:nvPicPr>
          <p:cNvPr id="203" name="図 202">
            <a:extLst>
              <a:ext uri="{FF2B5EF4-FFF2-40B4-BE49-F238E27FC236}">
                <a16:creationId xmlns:a16="http://schemas.microsoft.com/office/drawing/2014/main" id="{764163B4-3074-6129-C545-D7F65990EAE1}"/>
              </a:ext>
            </a:extLst>
          </p:cNvPr>
          <p:cNvPicPr>
            <a:picLocks noChangeAspect="1"/>
          </p:cNvPicPr>
          <p:nvPr/>
        </p:nvPicPr>
        <p:blipFill>
          <a:blip r:embed="rId36"/>
          <a:stretch>
            <a:fillRect/>
          </a:stretch>
        </p:blipFill>
        <p:spPr>
          <a:xfrm>
            <a:off x="15915656" y="6651035"/>
            <a:ext cx="396364" cy="469419"/>
          </a:xfrm>
          <a:prstGeom prst="rect">
            <a:avLst/>
          </a:prstGeom>
        </p:spPr>
      </p:pic>
      <p:pic>
        <p:nvPicPr>
          <p:cNvPr id="213" name="図 212">
            <a:extLst>
              <a:ext uri="{FF2B5EF4-FFF2-40B4-BE49-F238E27FC236}">
                <a16:creationId xmlns:a16="http://schemas.microsoft.com/office/drawing/2014/main" id="{4A6FCC15-7E42-7809-9981-0DA30CDDEB8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8661210" flipH="1" flipV="1">
            <a:off x="15926206" y="7267226"/>
            <a:ext cx="596991" cy="667624"/>
          </a:xfrm>
          <a:prstGeom prst="rect">
            <a:avLst/>
          </a:prstGeom>
        </p:spPr>
      </p:pic>
      <p:sp>
        <p:nvSpPr>
          <p:cNvPr id="214" name="四角形: 角を丸くする 213">
            <a:extLst>
              <a:ext uri="{FF2B5EF4-FFF2-40B4-BE49-F238E27FC236}">
                <a16:creationId xmlns:a16="http://schemas.microsoft.com/office/drawing/2014/main" id="{B40E6202-4E76-AF3E-2BEC-DC5B7F545293}"/>
              </a:ext>
            </a:extLst>
          </p:cNvPr>
          <p:cNvSpPr/>
          <p:nvPr/>
        </p:nvSpPr>
        <p:spPr>
          <a:xfrm>
            <a:off x="15256048" y="7954327"/>
            <a:ext cx="1215495" cy="346838"/>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0" rtlCol="0" anchor="t" anchorCtr="0"/>
          <a:lstStyle/>
          <a:p>
            <a:r>
              <a:rPr kumimoji="1" lang="en-US" altLang="ja-JP" sz="1000" b="1" dirty="0">
                <a:solidFill>
                  <a:schemeClr val="tx1"/>
                </a:solidFill>
              </a:rPr>
              <a:t>Line Sensors</a:t>
            </a:r>
          </a:p>
          <a:p>
            <a:r>
              <a:rPr kumimoji="1" lang="en-US" altLang="ja-JP" sz="700" dirty="0">
                <a:solidFill>
                  <a:schemeClr val="tx1"/>
                </a:solidFill>
              </a:rPr>
              <a:t>:NJI7502×16</a:t>
            </a:r>
          </a:p>
        </p:txBody>
      </p:sp>
      <p:pic>
        <p:nvPicPr>
          <p:cNvPr id="173" name="図 172">
            <a:extLst>
              <a:ext uri="{FF2B5EF4-FFF2-40B4-BE49-F238E27FC236}">
                <a16:creationId xmlns:a16="http://schemas.microsoft.com/office/drawing/2014/main" id="{FD2106F9-15B4-F052-A59C-E7444D2ECDD8}"/>
              </a:ext>
            </a:extLst>
          </p:cNvPr>
          <p:cNvPicPr>
            <a:picLocks noChangeAspect="1"/>
          </p:cNvPicPr>
          <p:nvPr/>
        </p:nvPicPr>
        <p:blipFill>
          <a:blip r:embed="rId26">
            <a:extLst>
              <a:ext uri="{28A0092B-C50C-407E-A947-70E740481C1C}">
                <a14:useLocalDpi xmlns:a14="http://schemas.microsoft.com/office/drawing/2010/main" val="0"/>
              </a:ext>
            </a:extLst>
          </a:blip>
          <a:srcRect l="65577" t="88" r="-1651" b="49999"/>
          <a:stretch/>
        </p:blipFill>
        <p:spPr>
          <a:xfrm rot="5400000" flipH="1">
            <a:off x="16128115" y="7951994"/>
            <a:ext cx="345292" cy="341562"/>
          </a:xfrm>
          <a:prstGeom prst="rect">
            <a:avLst/>
          </a:prstGeom>
        </p:spPr>
      </p:pic>
      <p:grpSp>
        <p:nvGrpSpPr>
          <p:cNvPr id="164" name="グループ化 163">
            <a:extLst>
              <a:ext uri="{FF2B5EF4-FFF2-40B4-BE49-F238E27FC236}">
                <a16:creationId xmlns:a16="http://schemas.microsoft.com/office/drawing/2014/main" id="{9B28475A-E552-2A3D-A1F4-ACE7AD72FBE7}"/>
              </a:ext>
            </a:extLst>
          </p:cNvPr>
          <p:cNvGrpSpPr/>
          <p:nvPr/>
        </p:nvGrpSpPr>
        <p:grpSpPr>
          <a:xfrm>
            <a:off x="16522683" y="7377144"/>
            <a:ext cx="2155914" cy="934394"/>
            <a:chOff x="6111409" y="19861849"/>
            <a:chExt cx="1963793" cy="947292"/>
          </a:xfrm>
        </p:grpSpPr>
        <p:sp>
          <p:nvSpPr>
            <p:cNvPr id="165" name="四角形: 角を丸くする 164">
              <a:extLst>
                <a:ext uri="{FF2B5EF4-FFF2-40B4-BE49-F238E27FC236}">
                  <a16:creationId xmlns:a16="http://schemas.microsoft.com/office/drawing/2014/main" id="{D4A31196-B462-011F-705D-C02AE2B04BB9}"/>
                </a:ext>
              </a:extLst>
            </p:cNvPr>
            <p:cNvSpPr/>
            <p:nvPr/>
          </p:nvSpPr>
          <p:spPr>
            <a:xfrm>
              <a:off x="6111409" y="19861849"/>
              <a:ext cx="1548774" cy="947292"/>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66" name="Picture 24" descr="ESP8255でSSD1306を駆動">
              <a:extLst>
                <a:ext uri="{FF2B5EF4-FFF2-40B4-BE49-F238E27FC236}">
                  <a16:creationId xmlns:a16="http://schemas.microsoft.com/office/drawing/2014/main" id="{15D204F4-9505-DE2C-BB18-6FEF766D1108}"/>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22751" t="8366" r="23082" b="8935"/>
            <a:stretch/>
          </p:blipFill>
          <p:spPr bwMode="auto">
            <a:xfrm>
              <a:off x="6186913" y="20048186"/>
              <a:ext cx="554690" cy="476364"/>
            </a:xfrm>
            <a:prstGeom prst="rect">
              <a:avLst/>
            </a:prstGeom>
            <a:noFill/>
            <a:extLst>
              <a:ext uri="{909E8E84-426E-40DD-AFC4-6F175D3DCCD1}">
                <a14:hiddenFill xmlns:a14="http://schemas.microsoft.com/office/drawing/2010/main">
                  <a:solidFill>
                    <a:srgbClr val="FFFFFF"/>
                  </a:solidFill>
                </a14:hiddenFill>
              </a:ext>
            </a:extLst>
          </p:spPr>
        </p:pic>
        <p:sp>
          <p:nvSpPr>
            <p:cNvPr id="167" name="テキスト ボックス 166">
              <a:extLst>
                <a:ext uri="{FF2B5EF4-FFF2-40B4-BE49-F238E27FC236}">
                  <a16:creationId xmlns:a16="http://schemas.microsoft.com/office/drawing/2014/main" id="{1ECDF1C1-FF12-5621-2B7E-E6C3CACB1A3B}"/>
                </a:ext>
              </a:extLst>
            </p:cNvPr>
            <p:cNvSpPr txBox="1"/>
            <p:nvPr/>
          </p:nvSpPr>
          <p:spPr>
            <a:xfrm>
              <a:off x="6206087" y="20475666"/>
              <a:ext cx="797598" cy="312026"/>
            </a:xfrm>
            <a:prstGeom prst="rect">
              <a:avLst/>
            </a:prstGeom>
            <a:noFill/>
          </p:spPr>
          <p:txBody>
            <a:bodyPr wrap="square" rtlCol="0">
              <a:spAutoFit/>
            </a:bodyPr>
            <a:lstStyle/>
            <a:p>
              <a:r>
                <a:rPr kumimoji="1" lang="en-US" altLang="ja-JP" sz="700" b="1" dirty="0">
                  <a:latin typeface="Bahnschrift SemiCondensed" panose="020B0502040204020203" pitchFamily="34" charset="0"/>
                </a:rPr>
                <a:t>O-LED Display</a:t>
              </a:r>
            </a:p>
            <a:p>
              <a:r>
                <a:rPr kumimoji="1" lang="ja-JP" altLang="en-US" sz="700" b="1" dirty="0">
                  <a:latin typeface="Bahnschrift SemiCondensed" panose="020B0502040204020203" pitchFamily="34" charset="0"/>
                </a:rPr>
                <a:t>：</a:t>
              </a:r>
              <a:r>
                <a:rPr kumimoji="1" lang="en-US" altLang="ja-JP" sz="700" dirty="0">
                  <a:latin typeface="Bahnschrift SemiCondensed" panose="020B0502040204020203" pitchFamily="34" charset="0"/>
                </a:rPr>
                <a:t>SSD1306</a:t>
              </a:r>
            </a:p>
          </p:txBody>
        </p:sp>
        <p:sp>
          <p:nvSpPr>
            <p:cNvPr id="168" name="十字形 167">
              <a:extLst>
                <a:ext uri="{FF2B5EF4-FFF2-40B4-BE49-F238E27FC236}">
                  <a16:creationId xmlns:a16="http://schemas.microsoft.com/office/drawing/2014/main" id="{96D127D0-9AF1-F2A9-D4A5-DE7D38718DF2}"/>
                </a:ext>
              </a:extLst>
            </p:cNvPr>
            <p:cNvSpPr/>
            <p:nvPr/>
          </p:nvSpPr>
          <p:spPr>
            <a:xfrm>
              <a:off x="6842792" y="201613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9" name="テキスト ボックス 168">
              <a:extLst>
                <a:ext uri="{FF2B5EF4-FFF2-40B4-BE49-F238E27FC236}">
                  <a16:creationId xmlns:a16="http://schemas.microsoft.com/office/drawing/2014/main" id="{51D7782F-F2D4-010D-C351-5035D2452E4A}"/>
                </a:ext>
              </a:extLst>
            </p:cNvPr>
            <p:cNvSpPr txBox="1"/>
            <p:nvPr/>
          </p:nvSpPr>
          <p:spPr>
            <a:xfrm>
              <a:off x="7013050" y="20507854"/>
              <a:ext cx="1062152" cy="202816"/>
            </a:xfrm>
            <a:prstGeom prst="rect">
              <a:avLst/>
            </a:prstGeom>
            <a:noFill/>
          </p:spPr>
          <p:txBody>
            <a:bodyPr wrap="square" rtlCol="0">
              <a:spAutoFit/>
            </a:bodyPr>
            <a:lstStyle/>
            <a:p>
              <a:r>
                <a:rPr kumimoji="1" lang="en-US" altLang="ja-JP" sz="700" b="1" dirty="0">
                  <a:latin typeface="Bahnschrift SemiCondensed" panose="020B0502040204020203" pitchFamily="34" charset="0"/>
                </a:rPr>
                <a:t>Tactile Switch x 3</a:t>
              </a:r>
            </a:p>
          </p:txBody>
        </p:sp>
      </p:grpSp>
      <p:pic>
        <p:nvPicPr>
          <p:cNvPr id="172" name="Picture 18">
            <a:extLst>
              <a:ext uri="{FF2B5EF4-FFF2-40B4-BE49-F238E27FC236}">
                <a16:creationId xmlns:a16="http://schemas.microsoft.com/office/drawing/2014/main" id="{B07381DE-DC9B-D29E-D9E0-126E021B17B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7503298" y="7446020"/>
            <a:ext cx="759084" cy="660366"/>
          </a:xfrm>
          <a:prstGeom prst="rect">
            <a:avLst/>
          </a:prstGeom>
          <a:noFill/>
          <a:extLst>
            <a:ext uri="{909E8E84-426E-40DD-AFC4-6F175D3DCCD1}">
              <a14:hiddenFill xmlns:a14="http://schemas.microsoft.com/office/drawing/2010/main">
                <a:solidFill>
                  <a:srgbClr val="FFFFFF"/>
                </a:solidFill>
              </a14:hiddenFill>
            </a:ext>
          </a:extLst>
        </p:spPr>
      </p:pic>
      <p:sp>
        <p:nvSpPr>
          <p:cNvPr id="217" name="テキスト ボックス 216">
            <a:extLst>
              <a:ext uri="{FF2B5EF4-FFF2-40B4-BE49-F238E27FC236}">
                <a16:creationId xmlns:a16="http://schemas.microsoft.com/office/drawing/2014/main" id="{71C092DD-A9E3-17BA-BBF9-CA24051D42FB}"/>
              </a:ext>
            </a:extLst>
          </p:cNvPr>
          <p:cNvSpPr txBox="1"/>
          <p:nvPr/>
        </p:nvSpPr>
        <p:spPr>
          <a:xfrm>
            <a:off x="12202124" y="17576095"/>
            <a:ext cx="5718564" cy="200054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07</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Ball Capture Zone</a:t>
            </a:r>
            <a:r>
              <a:rPr kumimoji="1" lang="ja-JP" altLang="en-US" sz="1400" b="1" u="sng"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今シーズン、私たちのロボットには新たにキッカーが搭載されました。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このキッカーの性能を最大限に引き出すために、私たちはボールに</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することです。このため、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これにより、ボールがキックされる際の摩擦や衝撃を最小限に抑え、</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ボールを確実に捕えることができるようになりました。この設計変更は、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キックの成功率を大きく向上させることを目指したもので、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従来の捕捉力の問題を解決し、ロボットの精度を大幅に改善しました。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ボール捕捉ゾーンの形状を最適化することで、キックの力がボールに</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しっかりと伝わり、より正確な角度でボールを飛ばすことが可能となり、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試合での安定したパフォーマンスに貢献しています。</a:t>
            </a:r>
          </a:p>
        </p:txBody>
      </p:sp>
      <p:pic>
        <p:nvPicPr>
          <p:cNvPr id="220" name="図 219">
            <a:extLst>
              <a:ext uri="{FF2B5EF4-FFF2-40B4-BE49-F238E27FC236}">
                <a16:creationId xmlns:a16="http://schemas.microsoft.com/office/drawing/2014/main" id="{225ED843-EE9A-4951-ABED-5883DEBB8E0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5781615" y="17667166"/>
            <a:ext cx="2147816" cy="1422010"/>
          </a:xfrm>
          <a:prstGeom prst="rect">
            <a:avLst/>
          </a:prstGeom>
        </p:spPr>
      </p:pic>
      <p:sp>
        <p:nvSpPr>
          <p:cNvPr id="223" name="テキスト ボックス 1152">
            <a:extLst>
              <a:ext uri="{FF2B5EF4-FFF2-40B4-BE49-F238E27FC236}">
                <a16:creationId xmlns:a16="http://schemas.microsoft.com/office/drawing/2014/main" id="{A3566C06-5AA9-AB0A-B5A0-E985E428585B}"/>
              </a:ext>
            </a:extLst>
          </p:cNvPr>
          <p:cNvSpPr txBox="1"/>
          <p:nvPr/>
        </p:nvSpPr>
        <p:spPr>
          <a:xfrm>
            <a:off x="16242144" y="19088205"/>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sp>
        <p:nvSpPr>
          <p:cNvPr id="244" name="テキスト ボックス 243">
            <a:extLst>
              <a:ext uri="{FF2B5EF4-FFF2-40B4-BE49-F238E27FC236}">
                <a16:creationId xmlns:a16="http://schemas.microsoft.com/office/drawing/2014/main" id="{44582A8D-963A-9D98-6F4F-23EE294FF7C9}"/>
              </a:ext>
            </a:extLst>
          </p:cNvPr>
          <p:cNvSpPr txBox="1"/>
          <p:nvPr/>
        </p:nvSpPr>
        <p:spPr>
          <a:xfrm>
            <a:off x="12296268" y="9172176"/>
            <a:ext cx="6342691" cy="2862322"/>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Main</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 &amp; Power</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メインマイコンには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r>
              <a:rPr lang="en-US" altLang="ja-JP" sz="800" dirty="0">
                <a:latin typeface="游ゴシック" panose="020B0400000000000000" pitchFamily="50" charset="-128"/>
                <a:ea typeface="游ゴシック" panose="020B0400000000000000" pitchFamily="50" charset="-128"/>
              </a:rPr>
              <a:t>UART×4</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と、豊富なピン数を備えています。</a:t>
            </a:r>
          </a:p>
          <a:p>
            <a:pPr>
              <a:buNone/>
            </a:pPr>
            <a:r>
              <a:rPr lang="ja-JP" altLang="en-US" sz="800" dirty="0">
                <a:latin typeface="游ゴシック" panose="020B0400000000000000" pitchFamily="50" charset="-128"/>
                <a:ea typeface="游ゴシック" panose="020B0400000000000000" pitchFamily="50" charset="-128"/>
              </a:rPr>
              <a:t>メイン基板の設計では、</a:t>
            </a:r>
            <a:r>
              <a:rPr lang="ja-JP" altLang="en-US" sz="800" b="1" dirty="0">
                <a:latin typeface="游ゴシック" panose="020B0400000000000000" pitchFamily="50" charset="-128"/>
                <a:ea typeface="游ゴシック" panose="020B0400000000000000" pitchFamily="50" charset="-128"/>
              </a:rPr>
              <a:t>ケーブルの本数を削減するためにフラットケーブルを使用</a:t>
            </a:r>
            <a:r>
              <a:rPr lang="ja-JP" altLang="en-US" sz="800" dirty="0">
                <a:latin typeface="游ゴシック" panose="020B0400000000000000" pitchFamily="50" charset="-128"/>
                <a:ea typeface="游ゴシック" panose="020B0400000000000000" pitchFamily="50" charset="-128"/>
              </a:rPr>
              <a:t>しています。また、通電状態を</a:t>
            </a:r>
            <a:r>
              <a:rPr lang="ja-JP" altLang="en-US" sz="800" b="1" dirty="0">
                <a:latin typeface="游ゴシック" panose="020B0400000000000000" pitchFamily="50" charset="-128"/>
                <a:ea typeface="游ゴシック" panose="020B0400000000000000" pitchFamily="50" charset="-128"/>
              </a:rPr>
              <a:t>目視で確認できるように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を搭載</a:t>
            </a:r>
            <a:r>
              <a:rPr lang="ja-JP" altLang="en-US" sz="800" dirty="0">
                <a:latin typeface="游ゴシック" panose="020B0400000000000000" pitchFamily="50" charset="-128"/>
                <a:ea typeface="游ゴシック" panose="020B0400000000000000" pitchFamily="50" charset="-128"/>
              </a:rPr>
              <a:t>し、人為的なミスの防止にも配慮しています。さらに、</a:t>
            </a:r>
            <a:r>
              <a:rPr lang="ja-JP" altLang="en-US" sz="800" b="1" dirty="0">
                <a:latin typeface="游ゴシック" panose="020B0400000000000000" pitchFamily="50" charset="-128"/>
                <a:ea typeface="游ゴシック" panose="020B0400000000000000" pitchFamily="50" charset="-128"/>
              </a:rPr>
              <a:t>基板上の接続箇所を明記</a:t>
            </a:r>
            <a:r>
              <a:rPr lang="ja-JP" altLang="en-US" sz="800" dirty="0">
                <a:latin typeface="游ゴシック" panose="020B0400000000000000" pitchFamily="50" charset="-128"/>
                <a:ea typeface="游ゴシック" panose="020B0400000000000000" pitchFamily="50" charset="-128"/>
              </a:rPr>
              <a:t>することで、配線ミスの予防だけでなく、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加えて、</a:t>
            </a:r>
            <a:r>
              <a:rPr lang="ja-JP" altLang="en-US" sz="800" b="1" dirty="0">
                <a:latin typeface="游ゴシック" panose="020B0400000000000000" pitchFamily="50" charset="-128"/>
                <a:ea typeface="游ゴシック" panose="020B0400000000000000" pitchFamily="50" charset="-128"/>
              </a:rPr>
              <a:t>電源基板とキッカー基板を一体化</a:t>
            </a:r>
            <a:r>
              <a:rPr lang="ja-JP" altLang="en-US" sz="800" dirty="0">
                <a:latin typeface="游ゴシック" panose="020B0400000000000000" pitchFamily="50" charset="-128"/>
                <a:ea typeface="游ゴシック" panose="020B0400000000000000" pitchFamily="50" charset="-128"/>
              </a:rPr>
              <a:t>することで、スペースの節約と配線の簡略化を実現しました。</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これにより、ロボット内部の構造がよりコンパクトになり、</a:t>
            </a:r>
            <a:r>
              <a:rPr lang="ja-JP" altLang="en-US" sz="800" b="1" dirty="0">
                <a:latin typeface="游ゴシック" panose="020B0400000000000000" pitchFamily="50" charset="-128"/>
                <a:ea typeface="游ゴシック" panose="020B0400000000000000" pitchFamily="50" charset="-128"/>
              </a:rPr>
              <a:t>組み立てや保守の効率が大幅に向上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電源供給には </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 を用い、各モジュールへ安定した電力を供給できるよう設計しています。これにより、動作中の</a:t>
            </a:r>
            <a:r>
              <a:rPr lang="ja-JP" altLang="en-US" sz="800" b="1" dirty="0">
                <a:latin typeface="游ゴシック" panose="020B0400000000000000" pitchFamily="50" charset="-128"/>
                <a:ea typeface="游ゴシック" panose="020B0400000000000000" pitchFamily="50" charset="-128"/>
              </a:rPr>
              <a:t>電圧変動を最小限に抑え</a:t>
            </a:r>
            <a:r>
              <a:rPr lang="ja-JP" altLang="en-US" sz="800" dirty="0">
                <a:latin typeface="游ゴシック" panose="020B0400000000000000" pitchFamily="50" charset="-128"/>
                <a:ea typeface="游ゴシック" panose="020B0400000000000000" pitchFamily="50" charset="-128"/>
              </a:rPr>
              <a:t>、システム全体の安定性が向上しています。また、キッカー回路には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a:t>
            </a:r>
            <a:r>
              <a:rPr lang="ja-JP" altLang="en-US" sz="800" b="1" dirty="0">
                <a:latin typeface="游ゴシック" panose="020B0400000000000000" pitchFamily="50" charset="-128"/>
                <a:ea typeface="游ゴシック" panose="020B0400000000000000" pitchFamily="50" charset="-128"/>
              </a:rPr>
              <a:t>高電圧を必要とする瞬間的な動作（シュート）にも確実に対応</a:t>
            </a:r>
            <a:r>
              <a:rPr lang="ja-JP" altLang="en-US" sz="800" dirty="0">
                <a:latin typeface="游ゴシック" panose="020B0400000000000000" pitchFamily="50" charset="-128"/>
                <a:ea typeface="游ゴシック" panose="020B0400000000000000" pitchFamily="50" charset="-128"/>
              </a:rPr>
              <a:t>できる設計となっています。</a:t>
            </a:r>
          </a:p>
          <a:p>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し、電気的な安定性にも配慮しています。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これらの工夫により、ロボット全体の</a:t>
            </a:r>
            <a:r>
              <a:rPr lang="ja-JP" altLang="en-US" sz="800" b="1" dirty="0">
                <a:latin typeface="游ゴシック" panose="020B0400000000000000" pitchFamily="50" charset="-128"/>
                <a:ea typeface="游ゴシック" panose="020B0400000000000000" pitchFamily="50" charset="-128"/>
              </a:rPr>
              <a:t>信頼性とパフォーマンスの向上</a:t>
            </a:r>
            <a:r>
              <a:rPr lang="ja-JP" altLang="en-US" sz="800" dirty="0">
                <a:latin typeface="游ゴシック" panose="020B0400000000000000" pitchFamily="50" charset="-128"/>
                <a:ea typeface="游ゴシック" panose="020B0400000000000000" pitchFamily="50" charset="-128"/>
              </a:rPr>
              <a:t>が図られています。</a:t>
            </a:r>
          </a:p>
        </p:txBody>
      </p:sp>
      <p:sp>
        <p:nvSpPr>
          <p:cNvPr id="2958" name="テキスト ボックス 2957">
            <a:extLst>
              <a:ext uri="{FF2B5EF4-FFF2-40B4-BE49-F238E27FC236}">
                <a16:creationId xmlns:a16="http://schemas.microsoft.com/office/drawing/2014/main" id="{658C17F1-CF35-0140-05A4-506C9D7319EF}"/>
              </a:ext>
            </a:extLst>
          </p:cNvPr>
          <p:cNvSpPr txBox="1"/>
          <p:nvPr/>
        </p:nvSpPr>
        <p:spPr>
          <a:xfrm>
            <a:off x="12247040" y="12001189"/>
            <a:ext cx="4147735" cy="206210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Motor &amp; </a:t>
            </a:r>
            <a:r>
              <a:rPr kumimoji="1" lang="en-US" altLang="ja-JP" sz="1400" b="1" u="sng" dirty="0" err="1">
                <a:latin typeface="Bahnschrift SemiCondensed" panose="020B0502040204020203" pitchFamily="34" charset="0"/>
                <a:ea typeface="Cascadia Code" panose="020B0609020000020004" pitchFamily="49" charset="0"/>
                <a:cs typeface="Cascadia Code" panose="020B0609020000020004" pitchFamily="49" charset="0"/>
              </a:rPr>
              <a:t>Omuni</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 Wheel</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endParaRPr kumimoji="1" lang="en-US" altLang="ja-JP" sz="1400" b="1" u="sng" dirty="0">
              <a:solidFill>
                <a:schemeClr val="tx1"/>
              </a:solidFill>
              <a:latin typeface="Bahnschrift SemiCondensed" panose="020B0502040204020203" pitchFamily="34" charset="0"/>
              <a:cs typeface="Cascadia Code" panose="020B0609020000020004" pitchFamily="49"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駆動システムにおいて複数の重要な改良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を実現しています（詳細は右上「</a:t>
            </a:r>
            <a:r>
              <a:rPr lang="en-US" altLang="ja-JP" sz="800" dirty="0">
                <a:latin typeface="游ゴシック" panose="020B0400000000000000" pitchFamily="50" charset="-128"/>
                <a:ea typeface="游ゴシック" panose="020B0400000000000000" pitchFamily="50" charset="-128"/>
              </a:rPr>
              <a:t>Acceleration</a:t>
            </a:r>
            <a:r>
              <a:rPr lang="ja-JP" altLang="en-US" sz="800" dirty="0">
                <a:latin typeface="游ゴシック" panose="020B0400000000000000" pitchFamily="50" charset="-128"/>
                <a:ea typeface="游ゴシック" panose="020B0400000000000000" pitchFamily="50" charset="-128"/>
              </a:rPr>
              <a:t>」グラフを参照）。</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ロボットの走行安定性と制御性を向上させるため、オムニホイールの構造にも改良を加えました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a:t>
            </a:r>
          </a:p>
          <a:p>
            <a:pPr>
              <a:buNone/>
            </a:pP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層オムニホイールを採用したことで、ロボットは</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を維持できるようになりました。狭いスペースでの動作や、俊敏な反応が必要な競技環境においても、その性能を十分に発揮します。</a:t>
            </a:r>
          </a:p>
          <a:p>
            <a:r>
              <a:rPr lang="ja-JP" altLang="en-US" sz="800" dirty="0">
                <a:latin typeface="游ゴシック" panose="020B0400000000000000" pitchFamily="50" charset="-128"/>
                <a:ea typeface="游ゴシック" panose="020B0400000000000000" pitchFamily="50" charset="-128"/>
              </a:rPr>
              <a:t>これらの改良により、今シーズンのロボットは、</a:t>
            </a:r>
            <a:r>
              <a:rPr lang="ja-JP" altLang="en-US" sz="800" b="1" dirty="0">
                <a:latin typeface="游ゴシック" panose="020B0400000000000000" pitchFamily="50" charset="-128"/>
                <a:ea typeface="游ゴシック" panose="020B0400000000000000" pitchFamily="50" charset="-128"/>
              </a:rPr>
              <a:t>高精度な動きと即応性を兼ね備えた柔軟かつ安定したパフォーマンス</a:t>
            </a:r>
            <a:r>
              <a:rPr lang="ja-JP" altLang="en-US" sz="800" dirty="0">
                <a:latin typeface="游ゴシック" panose="020B0400000000000000" pitchFamily="50" charset="-128"/>
                <a:ea typeface="游ゴシック" panose="020B0400000000000000" pitchFamily="50" charset="-128"/>
              </a:rPr>
              <a:t>を提供できる設計となっています。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2959" name="Picture 12">
            <a:extLst>
              <a:ext uri="{FF2B5EF4-FFF2-40B4-BE49-F238E27FC236}">
                <a16:creationId xmlns:a16="http://schemas.microsoft.com/office/drawing/2014/main" id="{90502172-4463-442C-963E-43ECEDBA3A90}"/>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8795" t="22289" r="12983" b="22875"/>
          <a:stretch/>
        </p:blipFill>
        <p:spPr bwMode="auto">
          <a:xfrm rot="16200000" flipV="1">
            <a:off x="17180803" y="12598107"/>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2960" name="Picture 14">
            <a:extLst>
              <a:ext uri="{FF2B5EF4-FFF2-40B4-BE49-F238E27FC236}">
                <a16:creationId xmlns:a16="http://schemas.microsoft.com/office/drawing/2014/main" id="{91F320A0-19D9-B5B5-D22A-EF4E99249ACE}"/>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rot="16200000" flipV="1">
            <a:off x="15761553" y="12635982"/>
            <a:ext cx="1680047" cy="461908"/>
          </a:xfrm>
          <a:prstGeom prst="rect">
            <a:avLst/>
          </a:prstGeom>
          <a:noFill/>
          <a:extLst>
            <a:ext uri="{909E8E84-426E-40DD-AFC4-6F175D3DCCD1}">
              <a14:hiddenFill xmlns:a14="http://schemas.microsoft.com/office/drawing/2010/main">
                <a:solidFill>
                  <a:srgbClr val="FFFFFF"/>
                </a:solidFill>
              </a14:hiddenFill>
            </a:ext>
          </a:extLst>
        </p:spPr>
      </p:pic>
      <p:pic>
        <p:nvPicPr>
          <p:cNvPr id="2961" name="Picture 2">
            <a:extLst>
              <a:ext uri="{FF2B5EF4-FFF2-40B4-BE49-F238E27FC236}">
                <a16:creationId xmlns:a16="http://schemas.microsoft.com/office/drawing/2014/main" id="{E883A587-8875-BD5B-79AE-8B8AA4F18C3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rot="16200000">
            <a:off x="16576019" y="9784389"/>
            <a:ext cx="1163343" cy="1631988"/>
          </a:xfrm>
          <a:prstGeom prst="rect">
            <a:avLst/>
          </a:prstGeom>
          <a:noFill/>
          <a:extLst>
            <a:ext uri="{909E8E84-426E-40DD-AFC4-6F175D3DCCD1}">
              <a14:hiddenFill xmlns:a14="http://schemas.microsoft.com/office/drawing/2010/main">
                <a:solidFill>
                  <a:srgbClr val="FFFFFF"/>
                </a:solidFill>
              </a14:hiddenFill>
            </a:ext>
          </a:extLst>
        </p:spPr>
      </p:pic>
      <p:pic>
        <p:nvPicPr>
          <p:cNvPr id="2962" name="Picture 4">
            <a:extLst>
              <a:ext uri="{FF2B5EF4-FFF2-40B4-BE49-F238E27FC236}">
                <a16:creationId xmlns:a16="http://schemas.microsoft.com/office/drawing/2014/main" id="{3802E2CF-4063-AD7A-4502-D2260720A38E}"/>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4088796" y="1003874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2963" name="Picture 6">
            <a:extLst>
              <a:ext uri="{FF2B5EF4-FFF2-40B4-BE49-F238E27FC236}">
                <a16:creationId xmlns:a16="http://schemas.microsoft.com/office/drawing/2014/main" id="{D55C35D4-B956-3DAF-65CA-9EAAEBFBCE17}"/>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rot="16200000">
            <a:off x="12406974" y="9770046"/>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2977" name="矢印: 右 2976">
            <a:extLst>
              <a:ext uri="{FF2B5EF4-FFF2-40B4-BE49-F238E27FC236}">
                <a16:creationId xmlns:a16="http://schemas.microsoft.com/office/drawing/2014/main" id="{795FB1EC-9DBF-6880-05F3-6149180B5180}"/>
              </a:ext>
            </a:extLst>
          </p:cNvPr>
          <p:cNvSpPr/>
          <p:nvPr/>
        </p:nvSpPr>
        <p:spPr>
          <a:xfrm>
            <a:off x="16921200" y="12520410"/>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9" name="テキスト ボックス 2978">
            <a:extLst>
              <a:ext uri="{FF2B5EF4-FFF2-40B4-BE49-F238E27FC236}">
                <a16:creationId xmlns:a16="http://schemas.microsoft.com/office/drawing/2014/main" id="{35D763E0-DEB5-BE60-7A28-FBF39C3AA578}"/>
              </a:ext>
            </a:extLst>
          </p:cNvPr>
          <p:cNvSpPr txBox="1"/>
          <p:nvPr/>
        </p:nvSpPr>
        <p:spPr>
          <a:xfrm>
            <a:off x="16368570" y="13605120"/>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2980" name="テキスト ボックス 2979">
            <a:extLst>
              <a:ext uri="{FF2B5EF4-FFF2-40B4-BE49-F238E27FC236}">
                <a16:creationId xmlns:a16="http://schemas.microsoft.com/office/drawing/2014/main" id="{74A51A76-9924-35D2-506B-64C2A01CBCD7}"/>
              </a:ext>
            </a:extLst>
          </p:cNvPr>
          <p:cNvSpPr txBox="1"/>
          <p:nvPr/>
        </p:nvSpPr>
        <p:spPr>
          <a:xfrm>
            <a:off x="17711983" y="13567928"/>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2981" name="十字形 2980">
            <a:extLst>
              <a:ext uri="{FF2B5EF4-FFF2-40B4-BE49-F238E27FC236}">
                <a16:creationId xmlns:a16="http://schemas.microsoft.com/office/drawing/2014/main" id="{D7AFBE51-9B38-958F-5C60-5CEE09B6220C}"/>
              </a:ext>
            </a:extLst>
          </p:cNvPr>
          <p:cNvSpPr/>
          <p:nvPr/>
        </p:nvSpPr>
        <p:spPr>
          <a:xfrm rot="18934268">
            <a:off x="13790624" y="10392962"/>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8" name="テキスト ボックス 257">
            <a:extLst>
              <a:ext uri="{FF2B5EF4-FFF2-40B4-BE49-F238E27FC236}">
                <a16:creationId xmlns:a16="http://schemas.microsoft.com/office/drawing/2014/main" id="{F2CD6415-0F35-6D1F-44DF-0F34BB19527A}"/>
              </a:ext>
            </a:extLst>
          </p:cNvPr>
          <p:cNvSpPr txBox="1"/>
          <p:nvPr/>
        </p:nvSpPr>
        <p:spPr>
          <a:xfrm>
            <a:off x="12213241" y="14017959"/>
            <a:ext cx="5868411" cy="2246769"/>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06</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Line Sensor  </a:t>
            </a:r>
          </a:p>
          <a:p>
            <a:pPr>
              <a:buNone/>
            </a:pPr>
            <a:r>
              <a:rPr lang="ja-JP" altLang="en-US" sz="800" dirty="0">
                <a:latin typeface="游ゴシック" panose="020B0400000000000000" pitchFamily="50" charset="-128"/>
                <a:ea typeface="游ゴシック" panose="020B0400000000000000" pitchFamily="50" charset="-128"/>
              </a:rPr>
              <a:t>今シーズンのロボットには、エンジェルラインとサイドラインを活用した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高度なライン検知システムが搭載されています。このシステムでは、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フォトトランジスターを合計で　個使用し、ロボットの左右の端から端まで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広範囲にわたってラインを検知することができます。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ゴールキーパー機ではこのセンサー配置によって、白線上を正確に追跡することが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可能となりました。特に注目すべき点は、この広範囲の検知能力がロボットの精度と</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安定性を大きく向上させていることです。エンジェルラインはコースの進行方向を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判断する重要な役割を果たしており、これを確実に検知することでロボットは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常に正しい軌道を維持することができます。一方でサイドラインは、ロボットが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コースから逸脱しないよう補正するための基準として機能し、走行中に状況に応じた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細かな調整を可能にしています。</a:t>
            </a:r>
          </a:p>
          <a:p>
            <a:r>
              <a:rPr lang="ja-JP" altLang="en-US" sz="800" dirty="0">
                <a:latin typeface="游ゴシック" panose="020B0400000000000000" pitchFamily="50" charset="-128"/>
                <a:ea typeface="游ゴシック" panose="020B0400000000000000" pitchFamily="50" charset="-128"/>
              </a:rPr>
              <a:t>アタッカー機では、センサーの配置を見直すことで、ロボットの下にあった反応しない領域を削減しました。</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これにより、全体のライン検知精度が向上し、動作の一貫性が増しています。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また、以前は光変調フォト</a:t>
            </a:r>
            <a:r>
              <a:rPr lang="en-US" altLang="ja-JP" sz="800" dirty="0">
                <a:latin typeface="游ゴシック" panose="020B0400000000000000" pitchFamily="50" charset="-128"/>
                <a:ea typeface="游ゴシック" panose="020B0400000000000000" pitchFamily="50" charset="-128"/>
              </a:rPr>
              <a:t>IC</a:t>
            </a:r>
            <a:r>
              <a:rPr lang="ja-JP" altLang="en-US" sz="800" dirty="0">
                <a:latin typeface="游ゴシック" panose="020B0400000000000000" pitchFamily="50" charset="-128"/>
                <a:ea typeface="游ゴシック" panose="020B0400000000000000" pitchFamily="50" charset="-128"/>
              </a:rPr>
              <a:t>を使用していましたが、今シーズンからはフォトトランジスターに変更することで、十分な性能を保ちながら大幅なコスト削減を実現しました。</a:t>
            </a:r>
          </a:p>
        </p:txBody>
      </p:sp>
      <p:pic>
        <p:nvPicPr>
          <p:cNvPr id="259" name="図 258">
            <a:extLst>
              <a:ext uri="{FF2B5EF4-FFF2-40B4-BE49-F238E27FC236}">
                <a16:creationId xmlns:a16="http://schemas.microsoft.com/office/drawing/2014/main" id="{6DDC5EB4-E952-AADF-1DBD-9E33595F1271}"/>
              </a:ext>
            </a:extLst>
          </p:cNvPr>
          <p:cNvPicPr>
            <a:picLocks noChangeAspect="1"/>
          </p:cNvPicPr>
          <p:nvPr/>
        </p:nvPicPr>
        <p:blipFill>
          <a:blip r:embed="rId46"/>
          <a:srcRect l="16333" t="10985" r="16395" b="13592"/>
          <a:stretch/>
        </p:blipFill>
        <p:spPr>
          <a:xfrm>
            <a:off x="16511467" y="14066837"/>
            <a:ext cx="1627350" cy="1571625"/>
          </a:xfrm>
          <a:prstGeom prst="rect">
            <a:avLst/>
          </a:prstGeom>
        </p:spPr>
      </p:pic>
      <p:pic>
        <p:nvPicPr>
          <p:cNvPr id="272" name="Picture 19">
            <a:extLst>
              <a:ext uri="{FF2B5EF4-FFF2-40B4-BE49-F238E27FC236}">
                <a16:creationId xmlns:a16="http://schemas.microsoft.com/office/drawing/2014/main" id="{E441EA07-35A5-15EC-A8A6-C267A793C519}"/>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l="2700" t="4883" r="7149" b="5284"/>
          <a:stretch/>
        </p:blipFill>
        <p:spPr bwMode="auto">
          <a:xfrm>
            <a:off x="12282908" y="16243952"/>
            <a:ext cx="2435122" cy="1291514"/>
          </a:xfrm>
          <a:prstGeom prst="rect">
            <a:avLst/>
          </a:prstGeom>
          <a:noFill/>
          <a:extLst>
            <a:ext uri="{909E8E84-426E-40DD-AFC4-6F175D3DCCD1}">
              <a14:hiddenFill xmlns:a14="http://schemas.microsoft.com/office/drawing/2010/main">
                <a:solidFill>
                  <a:srgbClr val="FFFFFF"/>
                </a:solidFill>
              </a14:hiddenFill>
            </a:ext>
          </a:extLst>
        </p:spPr>
      </p:pic>
      <p:sp>
        <p:nvSpPr>
          <p:cNvPr id="273" name="テキスト ボックス 7">
            <a:extLst>
              <a:ext uri="{FF2B5EF4-FFF2-40B4-BE49-F238E27FC236}">
                <a16:creationId xmlns:a16="http://schemas.microsoft.com/office/drawing/2014/main" id="{5AED2D4E-A922-E277-9B11-551C6CA64FAB}"/>
              </a:ext>
            </a:extLst>
          </p:cNvPr>
          <p:cNvSpPr txBox="1"/>
          <p:nvPr/>
        </p:nvSpPr>
        <p:spPr>
          <a:xfrm>
            <a:off x="14576004" y="16180628"/>
            <a:ext cx="3611599" cy="1077218"/>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dirty="0">
                <a:latin typeface="游ゴシック" panose="020B0400000000000000" pitchFamily="50" charset="-128"/>
                <a:ea typeface="游ゴシック" panose="020B0400000000000000" pitchFamily="50" charset="-128"/>
              </a:rPr>
              <a:t>　</a:t>
            </a:r>
            <a:r>
              <a:rPr lang="en-US" altLang="ja-JP" sz="800" dirty="0">
                <a:latin typeface="游ゴシック" panose="020B0400000000000000" pitchFamily="50" charset="-128"/>
                <a:ea typeface="游ゴシック" panose="020B0400000000000000" pitchFamily="50" charset="-128"/>
              </a:rPr>
              <a:t>LINE</a:t>
            </a:r>
            <a:r>
              <a:rPr lang="ja-JP" altLang="en-US" sz="800" dirty="0">
                <a:latin typeface="游ゴシック" panose="020B0400000000000000" pitchFamily="50" charset="-128"/>
                <a:ea typeface="游ゴシック" panose="020B0400000000000000" pitchFamily="50" charset="-128"/>
              </a:rPr>
              <a:t>センサは、光の色や明るさを調整できる</a:t>
            </a:r>
            <a:r>
              <a:rPr lang="ja-JP" altLang="en-US" sz="800" b="1" dirty="0">
                <a:latin typeface="游ゴシック" panose="020B0400000000000000" pitchFamily="50" charset="-128"/>
                <a:ea typeface="游ゴシック" panose="020B0400000000000000" pitchFamily="50" charset="-128"/>
              </a:rPr>
              <a:t>フルカラー</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を使用し実験を行いました。私たちはこれまで使っていた白色光と、赤、緑、青の光を使った場合の白線通過時のデータをまとめました。　そのデータをもとに最大値と最小値の差をまとめたのが右のグラフです。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グラフから赤と青は他の二色と比べて大きいことがわかります。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しかし、青は禁止色のため使用することができません。</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このことから、</a:t>
            </a:r>
            <a:r>
              <a:rPr lang="ja-JP" altLang="en-US" sz="800" b="1" dirty="0">
                <a:latin typeface="游ゴシック" panose="020B0400000000000000" pitchFamily="50" charset="-128"/>
                <a:ea typeface="游ゴシック" panose="020B0400000000000000" pitchFamily="50" charset="-128"/>
              </a:rPr>
              <a:t>センサーに最も適した光源は「赤色」であることが</a:t>
            </a:r>
            <a:endParaRPr lang="en-US" altLang="ja-JP" sz="800" b="1"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わかりました。</a:t>
            </a:r>
          </a:p>
        </p:txBody>
      </p:sp>
      <p:sp>
        <p:nvSpPr>
          <p:cNvPr id="62" name="矢印: 右 61">
            <a:extLst>
              <a:ext uri="{FF2B5EF4-FFF2-40B4-BE49-F238E27FC236}">
                <a16:creationId xmlns:a16="http://schemas.microsoft.com/office/drawing/2014/main" id="{CB2CF5ED-56AE-FE03-73FA-CA7823306980}"/>
              </a:ext>
            </a:extLst>
          </p:cNvPr>
          <p:cNvSpPr/>
          <p:nvPr/>
        </p:nvSpPr>
        <p:spPr>
          <a:xfrm>
            <a:off x="15880430" y="10365418"/>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7">
            <a:extLst>
              <a:ext uri="{FF2B5EF4-FFF2-40B4-BE49-F238E27FC236}">
                <a16:creationId xmlns:a16="http://schemas.microsoft.com/office/drawing/2014/main" id="{6C946F37-5237-E8F3-DF2B-3BD282377E40}"/>
              </a:ext>
            </a:extLst>
          </p:cNvPr>
          <p:cNvSpPr txBox="1"/>
          <p:nvPr/>
        </p:nvSpPr>
        <p:spPr>
          <a:xfrm>
            <a:off x="18766532" y="15696946"/>
            <a:ext cx="4464943" cy="1496628"/>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rtl="0" fontAlgn="base">
              <a:lnSpc>
                <a:spcPts val="1125"/>
              </a:lnSpc>
              <a:buNone/>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ラインセンサから取得したデジタル値をもとに、反応した（値が</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800" b="0" i="0" u="none" strike="noStrike" dirty="0">
                <a:solidFill>
                  <a:srgbClr val="000000"/>
                </a:solidFill>
                <a:effectLst/>
                <a:latin typeface="游ゴシック" panose="020B0400000000000000" pitchFamily="50" charset="-128"/>
                <a:ea typeface="游ゴシック" panose="020B0400000000000000" pitchFamily="50" charset="-128"/>
              </a:rPr>
              <a:t>の</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センサ番号に対応して</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1125"/>
              </a:lnSpc>
              <a:buNone/>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計算を行います。</a:t>
            </a:r>
            <a:r>
              <a:rPr lang="en-US" altLang="ja-JP" sz="800" b="0" i="0" dirty="0">
                <a:solidFill>
                  <a:srgbClr val="000000"/>
                </a:solidFill>
                <a:effectLst/>
                <a:latin typeface="游ゴシック" panose="020B0400000000000000" pitchFamily="50" charset="-128"/>
                <a:ea typeface="游ゴシック" panose="020B0400000000000000" pitchFamily="50" charset="-128"/>
              </a:rPr>
              <a:t>​</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具体的には、反応した各センサ番号に対して</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2^{</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番号</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を計算し、</a:t>
            </a:r>
            <a:endParaRPr lang="en-US" altLang="ja-JP" sz="800" dirty="0">
              <a:solidFill>
                <a:srgbClr val="000000"/>
              </a:solidFill>
              <a:latin typeface="游ゴシック" panose="020B0400000000000000" pitchFamily="50" charset="-128"/>
              <a:ea typeface="游ゴシック" panose="020B0400000000000000" pitchFamily="50" charset="-128"/>
            </a:endParaRPr>
          </a:p>
          <a:p>
            <a:pPr algn="l" rtl="0" fontAlgn="base">
              <a:lnSpc>
                <a:spcPts val="1125"/>
              </a:lnSpc>
              <a:buNone/>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そのすべての値を合計します。</a:t>
            </a:r>
            <a:r>
              <a:rPr lang="en-US" altLang="ja-JP" sz="800" b="0" i="0" dirty="0">
                <a:solidFill>
                  <a:srgbClr val="000000"/>
                </a:solidFill>
                <a:effectLst/>
                <a:latin typeface="游ゴシック" panose="020B0400000000000000" pitchFamily="50" charset="-128"/>
                <a:ea typeface="游ゴシック" panose="020B0400000000000000" pitchFamily="50" charset="-128"/>
              </a:rPr>
              <a:t>​</a:t>
            </a:r>
          </a:p>
          <a:p>
            <a:pPr algn="l" rtl="0" fontAlgn="base">
              <a:lnSpc>
                <a:spcPts val="1125"/>
              </a:lnSpc>
              <a:buNone/>
            </a:pPr>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1125"/>
              </a:lnSpc>
              <a:buNone/>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たとえば、センサ番号</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4</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番と</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9</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番が反応した場合は、</a:t>
            </a:r>
            <a:r>
              <a:rPr lang="en-US" altLang="ja-JP" sz="800" b="0" i="0" dirty="0">
                <a:solidFill>
                  <a:srgbClr val="000000"/>
                </a:solidFill>
                <a:effectLst/>
                <a:latin typeface="游ゴシック" panose="020B0400000000000000" pitchFamily="50" charset="-128"/>
                <a:ea typeface="游ゴシック" panose="020B0400000000000000" pitchFamily="50" charset="-128"/>
              </a:rPr>
              <a:t>​</a:t>
            </a:r>
          </a:p>
          <a:p>
            <a:pPr algn="l" rtl="0" fontAlgn="base">
              <a:lnSpc>
                <a:spcPts val="1125"/>
              </a:lnSpc>
              <a:buNone/>
            </a:pP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2^4 + 2^9 = 16 + 512 =</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528 </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となります。</a:t>
            </a:r>
            <a:r>
              <a:rPr lang="en-US" altLang="ja-JP" sz="800" b="0" i="0" dirty="0">
                <a:solidFill>
                  <a:srgbClr val="000000"/>
                </a:solidFill>
                <a:effectLst/>
                <a:latin typeface="游ゴシック" panose="020B0400000000000000" pitchFamily="50" charset="-128"/>
                <a:ea typeface="游ゴシック" panose="020B0400000000000000" pitchFamily="50" charset="-128"/>
              </a:rPr>
              <a:t>​</a:t>
            </a:r>
          </a:p>
          <a:p>
            <a:pPr algn="l" rtl="0" fontAlgn="base">
              <a:lnSpc>
                <a:spcPts val="1125"/>
              </a:lnSpc>
              <a:buNone/>
            </a:pPr>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1125"/>
              </a:lnSpc>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この方法により、複数のセンサの反応状態をひとつの合計値として管理することができ、</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1125"/>
              </a:lnSpc>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ビット演算による高速な処理や状態判別が可能になります。</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1125"/>
              </a:lnSpc>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この合計値をシリアル通信により</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teensy4.0</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へ送信します。</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p:txBody>
      </p:sp>
      <p:pic>
        <p:nvPicPr>
          <p:cNvPr id="1033" name="Picture 9">
            <a:extLst>
              <a:ext uri="{FF2B5EF4-FFF2-40B4-BE49-F238E27FC236}">
                <a16:creationId xmlns:a16="http://schemas.microsoft.com/office/drawing/2014/main" id="{BEF87665-32FD-FC0C-19BD-66757C86E9DC}"/>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3269704" y="15769460"/>
            <a:ext cx="1500815" cy="135159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81916E2A-57EB-8B71-2F40-81E2E13334C4}"/>
              </a:ext>
            </a:extLst>
          </p:cNvPr>
          <p:cNvSpPr txBox="1"/>
          <p:nvPr/>
        </p:nvSpPr>
        <p:spPr>
          <a:xfrm>
            <a:off x="25563003" y="15834090"/>
            <a:ext cx="4321995" cy="1733808"/>
          </a:xfrm>
          <a:prstGeom prst="rect">
            <a:avLst/>
          </a:prstGeom>
          <a:noFill/>
        </p:spPr>
        <p:txBody>
          <a:bodyPr wrap="square">
            <a:spAutoFit/>
          </a:bodyPr>
          <a:lstStyle/>
          <a:p>
            <a:pPr algn="l" rtl="0" fontAlgn="base">
              <a:lnSpc>
                <a:spcPts val="750"/>
              </a:lnSpc>
              <a:buNone/>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Teensy側では、受信した合計値をもとに、どのセンサが反応していたのかを判定します。</a:t>
            </a:r>
            <a:r>
              <a:rPr lang="en-US" altLang="ja-JP" sz="800" b="0" i="0" dirty="0">
                <a:solidFill>
                  <a:srgbClr val="000000"/>
                </a:solidFill>
                <a:effectLst/>
                <a:latin typeface="游ゴシック" panose="020B0400000000000000" pitchFamily="50" charset="-128"/>
                <a:ea typeface="游ゴシック" panose="020B0400000000000000" pitchFamily="50" charset="-128"/>
              </a:rPr>
              <a:t>​</a:t>
            </a:r>
          </a:p>
          <a:p>
            <a:pPr algn="l" rtl="0" fontAlgn="base">
              <a:lnSpc>
                <a:spcPts val="750"/>
              </a:lnSpc>
              <a:buNone/>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処理の手順は次の通りです：</a:t>
            </a:r>
            <a:r>
              <a:rPr lang="en-US" altLang="ja-JP" sz="800" b="0" i="0" dirty="0">
                <a:solidFill>
                  <a:srgbClr val="000000"/>
                </a:solidFill>
                <a:effectLst/>
                <a:latin typeface="游ゴシック" panose="020B0400000000000000" pitchFamily="50" charset="-128"/>
                <a:ea typeface="游ゴシック" panose="020B0400000000000000" pitchFamily="50" charset="-128"/>
              </a:rPr>
              <a:t>​</a:t>
            </a:r>
          </a:p>
          <a:p>
            <a:pPr algn="l" rtl="0" fontAlgn="base">
              <a:lnSpc>
                <a:spcPts val="750"/>
              </a:lnSpc>
              <a:buNone/>
            </a:pPr>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750"/>
              </a:lnSpc>
              <a:buNone/>
            </a:pP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受信した合計値（たとえば528）を確認します。</a:t>
            </a:r>
            <a:r>
              <a:rPr lang="en-US" altLang="ja-JP" sz="800" b="0" i="0" dirty="0">
                <a:solidFill>
                  <a:srgbClr val="000000"/>
                </a:solidFill>
                <a:effectLst/>
                <a:latin typeface="游ゴシック" panose="020B0400000000000000" pitchFamily="50" charset="-128"/>
                <a:ea typeface="游ゴシック" panose="020B0400000000000000" pitchFamily="50" charset="-128"/>
              </a:rPr>
              <a:t>​</a:t>
            </a:r>
          </a:p>
          <a:p>
            <a:pPr algn="l" rtl="0" fontAlgn="base">
              <a:lnSpc>
                <a:spcPts val="750"/>
              </a:lnSpc>
              <a:buNone/>
            </a:pPr>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750"/>
              </a:lnSpc>
              <a:buNone/>
            </a:pP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2.</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合計値が</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2^(n:</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番号</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以上かどうかを大きい番号から順に判定します（例：n=15→0）。</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750"/>
              </a:lnSpc>
              <a:buNone/>
            </a:pPr>
            <a:r>
              <a:rPr lang="ja-JP" altLang="ja-JP" sz="800" b="0" i="0" dirty="0">
                <a:solidFill>
                  <a:srgbClr val="000000"/>
                </a:solidFill>
                <a:effectLst/>
                <a:latin typeface="游ゴシック" panose="020B0400000000000000" pitchFamily="50" charset="-128"/>
                <a:ea typeface="游ゴシック" panose="020B0400000000000000" pitchFamily="50" charset="-128"/>
              </a:rPr>
              <a:t>​</a:t>
            </a:r>
          </a:p>
          <a:p>
            <a:pPr algn="l" rtl="0" fontAlgn="base">
              <a:lnSpc>
                <a:spcPts val="750"/>
              </a:lnSpc>
              <a:buNone/>
            </a:pP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合計値が</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2^n</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以上であれば、そのセンサ番号nが反応していたと判断し、</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750"/>
              </a:lnSpc>
              <a:buNone/>
            </a:pPr>
            <a:r>
              <a:rPr lang="ja-JP" altLang="ja-JP" sz="800" b="0" i="0" dirty="0">
                <a:solidFill>
                  <a:srgbClr val="000000"/>
                </a:solidFill>
                <a:effectLst/>
                <a:latin typeface="游ゴシック" panose="020B0400000000000000" pitchFamily="50" charset="-128"/>
                <a:ea typeface="游ゴシック" panose="020B0400000000000000" pitchFamily="50" charset="-128"/>
              </a:rPr>
              <a:t>​</a:t>
            </a:r>
          </a:p>
          <a:p>
            <a:pPr algn="l" rtl="0" fontAlgn="base">
              <a:lnSpc>
                <a:spcPts val="750"/>
              </a:lnSpc>
            </a:pPr>
            <a:r>
              <a:rPr lang="ja-JP" altLang="en-US" sz="8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合計値から</a:t>
            </a: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2^n</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 を引きます。</a:t>
            </a:r>
            <a:r>
              <a:rPr lang="ja-JP" altLang="ja-JP" sz="800" b="0" i="0" dirty="0">
                <a:solidFill>
                  <a:srgbClr val="000000"/>
                </a:solidFill>
                <a:effectLst/>
                <a:latin typeface="游ゴシック" panose="020B0400000000000000" pitchFamily="50" charset="-128"/>
                <a:ea typeface="游ゴシック" panose="020B0400000000000000" pitchFamily="50" charset="-128"/>
              </a:rPr>
              <a:t>​</a:t>
            </a:r>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750"/>
              </a:lnSpc>
              <a:buFont typeface="Arial" panose="020B0604020202020204" pitchFamily="34" charset="0"/>
              <a:buChar char="•"/>
            </a:pPr>
            <a:endParaRPr lang="ja-JP" altLang="ja-JP" sz="800" b="0" i="0"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750"/>
              </a:lnSpc>
            </a:pPr>
            <a:r>
              <a:rPr lang="ja-JP" altLang="en-US" sz="8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番号nを反応したセンサの配列に追加します。</a:t>
            </a:r>
            <a:endPar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750"/>
              </a:lnSpc>
              <a:buFont typeface="Arial" panose="020B0604020202020204" pitchFamily="34" charset="0"/>
              <a:buChar char="•"/>
            </a:pPr>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750"/>
              </a:lnSpc>
            </a:pP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4.</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合計値が0になるまでこの処理を繰り返します。</a:t>
            </a:r>
            <a:r>
              <a:rPr lang="en-US" altLang="ja-JP" sz="800" b="0" i="0" dirty="0">
                <a:solidFill>
                  <a:srgbClr val="000000"/>
                </a:solidFill>
                <a:effectLst/>
                <a:latin typeface="游ゴシック" panose="020B0400000000000000" pitchFamily="50" charset="-128"/>
                <a:ea typeface="游ゴシック" panose="020B0400000000000000" pitchFamily="50" charset="-128"/>
              </a:rPr>
              <a:t>​</a:t>
            </a:r>
          </a:p>
          <a:p>
            <a:pPr algn="l" rtl="0" fontAlgn="base">
              <a:lnSpc>
                <a:spcPts val="750"/>
              </a:lnSpc>
              <a:buFont typeface="Arial" panose="020B0604020202020204" pitchFamily="34" charset="0"/>
              <a:buChar char="•"/>
            </a:pPr>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a:p>
            <a:pPr algn="l" rtl="0" fontAlgn="base">
              <a:lnSpc>
                <a:spcPts val="750"/>
              </a:lnSpc>
            </a:pPr>
            <a:r>
              <a:rPr lang="en-US" altLang="ja-JP" sz="800" b="0" i="0" u="none" strike="noStrike" dirty="0">
                <a:solidFill>
                  <a:srgbClr val="000000"/>
                </a:solidFill>
                <a:effectLst/>
                <a:latin typeface="游ゴシック" panose="020B0400000000000000" pitchFamily="50" charset="-128"/>
                <a:ea typeface="游ゴシック" panose="020B0400000000000000" pitchFamily="50" charset="-128"/>
              </a:rPr>
              <a:t>5.</a:t>
            </a: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最終的に、反応していたすべてのセンサ番号を配列に保存でます。</a:t>
            </a:r>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p:txBody>
      </p:sp>
      <p:pic>
        <p:nvPicPr>
          <p:cNvPr id="1035" name="Picture 11">
            <a:extLst>
              <a:ext uri="{FF2B5EF4-FFF2-40B4-BE49-F238E27FC236}">
                <a16:creationId xmlns:a16="http://schemas.microsoft.com/office/drawing/2014/main" id="{57E3E5C6-D879-8D49-6F45-B7BA20385486}"/>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2590928" y="17496381"/>
            <a:ext cx="2318831" cy="34179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8038009-C9D3-86AF-867D-776E40419F70}"/>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9281079" y="19381138"/>
            <a:ext cx="2054205" cy="1884253"/>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7C2CD5B2-737E-76D6-0EE4-2E9F8C58D608}"/>
              </a:ext>
            </a:extLst>
          </p:cNvPr>
          <p:cNvPicPr>
            <a:picLocks noChangeAspect="1" noChangeArrowheads="1"/>
          </p:cNvPicPr>
          <p:nvPr/>
        </p:nvPicPr>
        <p:blipFill rotWithShape="1">
          <a:blip r:embed="rId51">
            <a:extLst>
              <a:ext uri="{28A0092B-C50C-407E-A947-70E740481C1C}">
                <a14:useLocalDpi xmlns:a14="http://schemas.microsoft.com/office/drawing/2010/main" val="0"/>
              </a:ext>
            </a:extLst>
          </a:blip>
          <a:srcRect b="6437"/>
          <a:stretch/>
        </p:blipFill>
        <p:spPr bwMode="auto">
          <a:xfrm>
            <a:off x="26018177" y="17525689"/>
            <a:ext cx="3844603" cy="376661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A9AD8C1F-93A5-6DDE-3038-E2B0CF612345}"/>
              </a:ext>
            </a:extLst>
          </p:cNvPr>
          <p:cNvSpPr txBox="1"/>
          <p:nvPr/>
        </p:nvSpPr>
        <p:spPr>
          <a:xfrm>
            <a:off x="18766532" y="17342979"/>
            <a:ext cx="3369270" cy="368114"/>
          </a:xfrm>
          <a:prstGeom prst="rect">
            <a:avLst/>
          </a:prstGeom>
          <a:noFill/>
        </p:spPr>
        <p:txBody>
          <a:bodyPr wrap="square">
            <a:spAutoFit/>
          </a:bodyPr>
          <a:lstStyle/>
          <a:p>
            <a:pPr algn="l" rtl="0" fontAlgn="base">
              <a:lnSpc>
                <a:spcPts val="1125"/>
              </a:lnSpc>
            </a:pPr>
            <a:r>
              <a:rPr lang="ja-JP" altLang="ja-JP" sz="800" b="0" i="0" u="none" strike="noStrike" dirty="0">
                <a:solidFill>
                  <a:srgbClr val="000000"/>
                </a:solidFill>
                <a:effectLst/>
                <a:latin typeface="游ゴシック" panose="020B0400000000000000" pitchFamily="50" charset="-128"/>
                <a:ea typeface="游ゴシック" panose="020B0400000000000000" pitchFamily="50" charset="-128"/>
              </a:rPr>
              <a:t>また、この時、前後左右についているサイドラインを全通り場合わけして一つの数に変えて送っています。</a:t>
            </a:r>
            <a:endParaRPr lang="en-US" altLang="ja-JP" sz="800" b="0" i="0" dirty="0">
              <a:solidFill>
                <a:srgbClr val="000000"/>
              </a:solidFill>
              <a:effectLst/>
              <a:latin typeface="游ゴシック" panose="020B0400000000000000" pitchFamily="50" charset="-128"/>
              <a:ea typeface="游ゴシック" panose="020B0400000000000000" pitchFamily="50" charset="-128"/>
            </a:endParaRPr>
          </a:p>
        </p:txBody>
      </p:sp>
      <p:pic>
        <p:nvPicPr>
          <p:cNvPr id="1026" name="Picture 2" descr="OIP.fqX9CVUqJgZATrEDRZgoQQHaFz (203×159)">
            <a:extLst>
              <a:ext uri="{FF2B5EF4-FFF2-40B4-BE49-F238E27FC236}">
                <a16:creationId xmlns:a16="http://schemas.microsoft.com/office/drawing/2014/main" id="{41E4DFFF-3806-9FB0-1268-92F2927CB056}"/>
              </a:ext>
            </a:extLst>
          </p:cNvPr>
          <p:cNvPicPr>
            <a:picLocks noChangeAspect="1" noChangeArrowheads="1"/>
          </p:cNvPicPr>
          <p:nvPr/>
        </p:nvPicPr>
        <p:blipFill>
          <a:blip r:embed="rId5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314018" y="20480253"/>
            <a:ext cx="1118674" cy="8762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1905BD46-C6A1-5611-E3B2-F88B45107DFC}"/>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490288" y="20413980"/>
            <a:ext cx="1060491" cy="10604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a:extLst>
              <a:ext uri="{FF2B5EF4-FFF2-40B4-BE49-F238E27FC236}">
                <a16:creationId xmlns:a16="http://schemas.microsoft.com/office/drawing/2014/main" id="{2DC9AC62-E8AC-05F9-8852-58ED660A145B}"/>
              </a:ext>
            </a:extLst>
          </p:cNvPr>
          <p:cNvPicPr>
            <a:picLocks noChangeAspect="1" noChangeArrowheads="1"/>
          </p:cNvPicPr>
          <p:nvPr/>
        </p:nvPicPr>
        <p:blipFill>
          <a:blip r:embed="rId5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9306" y="20740629"/>
            <a:ext cx="2763163" cy="533639"/>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A8555F6-D6FA-A8E9-708C-489CE4B82B00}"/>
              </a:ext>
            </a:extLst>
          </p:cNvPr>
          <p:cNvSpPr txBox="1"/>
          <p:nvPr/>
        </p:nvSpPr>
        <p:spPr>
          <a:xfrm>
            <a:off x="18671845" y="4960650"/>
            <a:ext cx="1720725" cy="523220"/>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A</a:t>
            </a:r>
            <a:r>
              <a:rPr kumimoji="1" lang="en-US" altLang="ja-JP" sz="2000" b="1"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cceleration</a:t>
            </a:r>
          </a:p>
        </p:txBody>
      </p:sp>
      <p:sp>
        <p:nvSpPr>
          <p:cNvPr id="6" name="テキスト ボックス 5">
            <a:extLst>
              <a:ext uri="{FF2B5EF4-FFF2-40B4-BE49-F238E27FC236}">
                <a16:creationId xmlns:a16="http://schemas.microsoft.com/office/drawing/2014/main" id="{463FC225-F4D9-40E6-2487-2716E9CDEB75}"/>
              </a:ext>
            </a:extLst>
          </p:cNvPr>
          <p:cNvSpPr txBox="1"/>
          <p:nvPr/>
        </p:nvSpPr>
        <p:spPr>
          <a:xfrm>
            <a:off x="18766532" y="15134516"/>
            <a:ext cx="1720725" cy="523220"/>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L</a:t>
            </a:r>
            <a:r>
              <a:rPr kumimoji="1" lang="en-US" altLang="ja-JP" sz="2000" b="1"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ine</a:t>
            </a:r>
          </a:p>
        </p:txBody>
      </p:sp>
      <p:sp>
        <p:nvSpPr>
          <p:cNvPr id="12" name="テキスト ボックス 11">
            <a:extLst>
              <a:ext uri="{FF2B5EF4-FFF2-40B4-BE49-F238E27FC236}">
                <a16:creationId xmlns:a16="http://schemas.microsoft.com/office/drawing/2014/main" id="{5DA04800-1D35-5272-8A80-5BE494322330}"/>
              </a:ext>
            </a:extLst>
          </p:cNvPr>
          <p:cNvSpPr txBox="1"/>
          <p:nvPr/>
        </p:nvSpPr>
        <p:spPr>
          <a:xfrm>
            <a:off x="17738095" y="496203"/>
            <a:ext cx="12614766" cy="3939540"/>
          </a:xfrm>
          <a:prstGeom prst="rect">
            <a:avLst/>
          </a:prstGeom>
          <a:noFill/>
        </p:spPr>
        <p:txBody>
          <a:bodyPr wrap="square" rtlCol="0">
            <a:spAutoFit/>
          </a:bodyPr>
          <a:lstStyle/>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a:t>
            </a:r>
            <a:r>
              <a:rPr lang="en-US" altLang="ja-JP" sz="1000" dirty="0" err="1">
                <a:solidFill>
                  <a:schemeClr val="bg1"/>
                </a:solidFill>
                <a:latin typeface="游ゴシック" panose="020B0400000000000000" pitchFamily="50" charset="-128"/>
                <a:ea typeface="游ゴシック" panose="020B0400000000000000" pitchFamily="50" charset="-128"/>
              </a:rPr>
              <a:t>Munako</a:t>
            </a:r>
            <a:r>
              <a:rPr lang="en-US" altLang="ja-JP" sz="1000" dirty="0">
                <a:solidFill>
                  <a:schemeClr val="bg1"/>
                </a:solidFill>
                <a:latin typeface="游ゴシック" panose="020B0400000000000000" pitchFamily="50" charset="-128"/>
                <a:ea typeface="游ゴシック" panose="020B0400000000000000" pitchFamily="50" charset="-128"/>
              </a:rPr>
              <a:t> Aegis</a:t>
            </a:r>
            <a:r>
              <a:rPr lang="ja-JP" altLang="en-US" sz="1000" dirty="0">
                <a:solidFill>
                  <a:schemeClr val="bg1"/>
                </a:solidFill>
                <a:latin typeface="游ゴシック" panose="020B0400000000000000" pitchFamily="50" charset="-128"/>
                <a:ea typeface="游ゴシック" panose="020B0400000000000000" pitchFamily="50" charset="-128"/>
              </a:rPr>
              <a:t>」は、日本の高校生</a:t>
            </a:r>
            <a:r>
              <a:rPr lang="en-US" altLang="ja-JP" sz="1000" dirty="0">
                <a:solidFill>
                  <a:schemeClr val="bg1"/>
                </a:solidFill>
                <a:latin typeface="游ゴシック" panose="020B0400000000000000" pitchFamily="50" charset="-128"/>
                <a:ea typeface="游ゴシック" panose="020B0400000000000000" pitchFamily="50" charset="-128"/>
              </a:rPr>
              <a:t>4</a:t>
            </a:r>
            <a:r>
              <a:rPr lang="ja-JP" altLang="en-US" sz="1000" dirty="0">
                <a:solidFill>
                  <a:schemeClr val="bg1"/>
                </a:solidFill>
                <a:latin typeface="游ゴシック" panose="020B0400000000000000" pitchFamily="50" charset="-128"/>
                <a:ea typeface="游ゴシック" panose="020B0400000000000000" pitchFamily="50" charset="-128"/>
              </a:rPr>
              <a:t>人で構成された、サッカーライトウェイト部門のチームです。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2023</a:t>
            </a:r>
            <a:r>
              <a:rPr lang="ja-JP" altLang="en-US" sz="1000" dirty="0">
                <a:solidFill>
                  <a:schemeClr val="bg1"/>
                </a:solidFill>
                <a:latin typeface="游ゴシック" panose="020B0400000000000000" pitchFamily="50" charset="-128"/>
                <a:ea typeface="游ゴシック" panose="020B0400000000000000" pitchFamily="50" charset="-128"/>
              </a:rPr>
              <a:t>年シーズンから活動を開始し、日々ロボットに真剣に向き合いながら、互いに技術を高め合ってきました。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活動を始めた当初、メンバー全員に専門的な技術はありませんでした。しかし、毎日のように機体設計やプログラミング、回路製作に取り組み、試行錯誤を重ねながら、知識と経験を蓄積してきました。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初年度は予選大会を</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位で通過し、ジャパンオープンへの出場を果たしましたが、本戦では</a:t>
            </a:r>
            <a:r>
              <a:rPr lang="en-US" altLang="ja-JP" sz="1000" dirty="0">
                <a:solidFill>
                  <a:schemeClr val="bg1"/>
                </a:solidFill>
                <a:latin typeface="游ゴシック" panose="020B0400000000000000" pitchFamily="50" charset="-128"/>
                <a:ea typeface="游ゴシック" panose="020B0400000000000000" pitchFamily="50" charset="-128"/>
              </a:rPr>
              <a:t>64</a:t>
            </a:r>
            <a:r>
              <a:rPr lang="ja-JP" altLang="en-US" sz="1000" dirty="0">
                <a:solidFill>
                  <a:schemeClr val="bg1"/>
                </a:solidFill>
                <a:latin typeface="游ゴシック" panose="020B0400000000000000" pitchFamily="50" charset="-128"/>
                <a:ea typeface="游ゴシック" panose="020B0400000000000000" pitchFamily="50" charset="-128"/>
              </a:rPr>
              <a:t>チーム中</a:t>
            </a:r>
            <a:r>
              <a:rPr lang="en-US" altLang="ja-JP" sz="1000" dirty="0">
                <a:solidFill>
                  <a:schemeClr val="bg1"/>
                </a:solidFill>
                <a:latin typeface="游ゴシック" panose="020B0400000000000000" pitchFamily="50" charset="-128"/>
                <a:ea typeface="游ゴシック" panose="020B0400000000000000" pitchFamily="50" charset="-128"/>
              </a:rPr>
              <a:t>31</a:t>
            </a:r>
            <a:r>
              <a:rPr lang="ja-JP" altLang="en-US" sz="1000" dirty="0">
                <a:solidFill>
                  <a:schemeClr val="bg1"/>
                </a:solidFill>
                <a:latin typeface="游ゴシック" panose="020B0400000000000000" pitchFamily="50" charset="-128"/>
                <a:ea typeface="游ゴシック" panose="020B0400000000000000" pitchFamily="50" charset="-128"/>
              </a:rPr>
              <a:t>位という悔しい結果となりました。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それでも諦めずに、私たちは努力を続け、翌年のジャパンオープンでは見事</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位を獲得。さらに、ベストプレゼンテーション賞もいただくことができました。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ロボットの設計には主に</a:t>
            </a:r>
            <a:r>
              <a:rPr lang="en-US" altLang="ja-JP" sz="1000" dirty="0">
                <a:solidFill>
                  <a:schemeClr val="bg1"/>
                </a:solidFill>
                <a:latin typeface="游ゴシック" panose="020B0400000000000000" pitchFamily="50" charset="-128"/>
                <a:ea typeface="游ゴシック" panose="020B0400000000000000" pitchFamily="50" charset="-128"/>
              </a:rPr>
              <a:t>Autodesk Fusion</a:t>
            </a:r>
            <a:r>
              <a:rPr lang="ja-JP" altLang="en-US" sz="1000" dirty="0">
                <a:solidFill>
                  <a:schemeClr val="bg1"/>
                </a:solidFill>
                <a:latin typeface="游ゴシック" panose="020B0400000000000000" pitchFamily="50" charset="-128"/>
                <a:ea typeface="游ゴシック" panose="020B0400000000000000" pitchFamily="50" charset="-128"/>
              </a:rPr>
              <a:t>を使用し、回路設計には</a:t>
            </a:r>
            <a:r>
              <a:rPr lang="en-US" altLang="ja-JP" sz="1000" dirty="0" err="1">
                <a:solidFill>
                  <a:schemeClr val="bg1"/>
                </a:solidFill>
                <a:latin typeface="游ゴシック" panose="020B0400000000000000" pitchFamily="50" charset="-128"/>
                <a:ea typeface="游ゴシック" panose="020B0400000000000000" pitchFamily="50" charset="-128"/>
              </a:rPr>
              <a:t>KiCad</a:t>
            </a:r>
            <a:r>
              <a:rPr lang="ja-JP" altLang="en-US" sz="1000" dirty="0">
                <a:solidFill>
                  <a:schemeClr val="bg1"/>
                </a:solidFill>
                <a:latin typeface="游ゴシック" panose="020B0400000000000000" pitchFamily="50" charset="-128"/>
                <a:ea typeface="游ゴシック" panose="020B0400000000000000" pitchFamily="50" charset="-128"/>
              </a:rPr>
              <a:t>を用いています。製作には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プリンターや</a:t>
            </a:r>
            <a:r>
              <a:rPr lang="en-US" altLang="ja-JP" sz="1000" dirty="0">
                <a:solidFill>
                  <a:schemeClr val="bg1"/>
                </a:solidFill>
                <a:latin typeface="游ゴシック" panose="020B0400000000000000" pitchFamily="50" charset="-128"/>
                <a:ea typeface="游ゴシック" panose="020B0400000000000000" pitchFamily="50" charset="-128"/>
              </a:rPr>
              <a:t>CNC</a:t>
            </a:r>
            <a:r>
              <a:rPr lang="ja-JP" altLang="en-US" sz="1000" dirty="0">
                <a:solidFill>
                  <a:schemeClr val="bg1"/>
                </a:solidFill>
                <a:latin typeface="游ゴシック" panose="020B0400000000000000" pitchFamily="50" charset="-128"/>
                <a:ea typeface="游ゴシック" panose="020B0400000000000000" pitchFamily="50" charset="-128"/>
              </a:rPr>
              <a:t>フライス盤を活用し、効率よく高精度なロボット開発を行っています。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プログラムは、マイコンには</a:t>
            </a:r>
            <a:r>
              <a:rPr lang="en-US" altLang="ja-JP" sz="1000" dirty="0">
                <a:solidFill>
                  <a:schemeClr val="bg1"/>
                </a:solidFill>
                <a:latin typeface="游ゴシック" panose="020B0400000000000000" pitchFamily="50" charset="-128"/>
                <a:ea typeface="游ゴシック" panose="020B0400000000000000" pitchFamily="50" charset="-128"/>
              </a:rPr>
              <a:t>C++</a:t>
            </a:r>
            <a:r>
              <a:rPr lang="ja-JP" altLang="en-US" sz="1000" dirty="0">
                <a:solidFill>
                  <a:schemeClr val="bg1"/>
                </a:solidFill>
                <a:latin typeface="游ゴシック" panose="020B0400000000000000" pitchFamily="50" charset="-128"/>
                <a:ea typeface="游ゴシック" panose="020B0400000000000000" pitchFamily="50" charset="-128"/>
              </a:rPr>
              <a:t>を用いて</a:t>
            </a:r>
            <a:r>
              <a:rPr lang="en-US" altLang="ja-JP" sz="1000" dirty="0">
                <a:solidFill>
                  <a:schemeClr val="bg1"/>
                </a:solidFill>
                <a:latin typeface="游ゴシック" panose="020B0400000000000000" pitchFamily="50" charset="-128"/>
                <a:ea typeface="游ゴシック" panose="020B0400000000000000" pitchFamily="50" charset="-128"/>
              </a:rPr>
              <a:t>Visual Studio Code</a:t>
            </a:r>
            <a:r>
              <a:rPr lang="ja-JP" altLang="en-US" sz="1000" dirty="0">
                <a:solidFill>
                  <a:schemeClr val="bg1"/>
                </a:solidFill>
                <a:latin typeface="游ゴシック" panose="020B0400000000000000" pitchFamily="50" charset="-128"/>
                <a:ea typeface="游ゴシック" panose="020B0400000000000000" pitchFamily="50" charset="-128"/>
              </a:rPr>
              <a:t>で記述し、カメラの制御には</a:t>
            </a:r>
            <a:r>
              <a:rPr lang="en-US" altLang="ja-JP" sz="1000" dirty="0" err="1">
                <a:solidFill>
                  <a:schemeClr val="bg1"/>
                </a:solidFill>
                <a:latin typeface="游ゴシック" panose="020B0400000000000000" pitchFamily="50" charset="-128"/>
                <a:ea typeface="游ゴシック" panose="020B0400000000000000" pitchFamily="50" charset="-128"/>
              </a:rPr>
              <a:t>MicroPython</a:t>
            </a:r>
            <a:r>
              <a:rPr lang="ja-JP" altLang="en-US" sz="1000" dirty="0">
                <a:solidFill>
                  <a:schemeClr val="bg1"/>
                </a:solidFill>
                <a:latin typeface="游ゴシック" panose="020B0400000000000000" pitchFamily="50" charset="-128"/>
                <a:ea typeface="游ゴシック" panose="020B0400000000000000" pitchFamily="50" charset="-128"/>
              </a:rPr>
              <a:t>を使い、</a:t>
            </a:r>
            <a:r>
              <a:rPr lang="en-US" altLang="ja-JP" sz="1000" dirty="0" err="1">
                <a:solidFill>
                  <a:schemeClr val="bg1"/>
                </a:solidFill>
                <a:latin typeface="游ゴシック" panose="020B0400000000000000" pitchFamily="50" charset="-128"/>
                <a:ea typeface="游ゴシック" panose="020B0400000000000000" pitchFamily="50" charset="-128"/>
              </a:rPr>
              <a:t>OpenMV</a:t>
            </a:r>
            <a:r>
              <a:rPr lang="en-US" altLang="ja-JP" sz="1000" dirty="0">
                <a:solidFill>
                  <a:schemeClr val="bg1"/>
                </a:solidFill>
                <a:latin typeface="游ゴシック" panose="020B0400000000000000" pitchFamily="50" charset="-128"/>
                <a:ea typeface="游ゴシック" panose="020B0400000000000000" pitchFamily="50" charset="-128"/>
              </a:rPr>
              <a:t> IDE</a:t>
            </a:r>
            <a:r>
              <a:rPr lang="ja-JP" altLang="en-US" sz="1000" dirty="0">
                <a:solidFill>
                  <a:schemeClr val="bg1"/>
                </a:solidFill>
                <a:latin typeface="游ゴシック" panose="020B0400000000000000" pitchFamily="50" charset="-128"/>
                <a:ea typeface="游ゴシック" panose="020B0400000000000000" pitchFamily="50" charset="-128"/>
              </a:rPr>
              <a:t>で開発しています。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私たちのロボットは、軽量性と高い耐久性を兼ね備えるため、機体ボディにジェラルミンを採用しています。バッテリーボックスやサイドカバーなどの外装部品は、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プリンターを活用して自作することで、</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設計の柔軟性を実現しました。基板については、スポンサーである</a:t>
            </a:r>
            <a:r>
              <a:rPr lang="en-US" altLang="ja-JP" sz="1000" dirty="0">
                <a:solidFill>
                  <a:schemeClr val="bg1"/>
                </a:solidFill>
                <a:latin typeface="游ゴシック" panose="020B0400000000000000" pitchFamily="50" charset="-128"/>
                <a:ea typeface="游ゴシック" panose="020B0400000000000000" pitchFamily="50" charset="-128"/>
              </a:rPr>
              <a:t>JLCPCB</a:t>
            </a:r>
            <a:r>
              <a:rPr lang="ja-JP" altLang="en-US" sz="1000" dirty="0">
                <a:solidFill>
                  <a:schemeClr val="bg1"/>
                </a:solidFill>
                <a:latin typeface="游ゴシック" panose="020B0400000000000000" pitchFamily="50" charset="-128"/>
                <a:ea typeface="游ゴシック" panose="020B0400000000000000" pitchFamily="50" charset="-128"/>
              </a:rPr>
              <a:t>様に高精度な製作を依頼し、安定した回路構成を実現しています。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カメラシステムにはオムニディレクショナルミラーを採用し、塩化ビニールをヒートプレスすることでミラーを自作。これにより、カメラ</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台で</a:t>
            </a:r>
            <a:r>
              <a:rPr lang="en-US" altLang="ja-JP" sz="1000" dirty="0">
                <a:solidFill>
                  <a:schemeClr val="bg1"/>
                </a:solidFill>
                <a:latin typeface="游ゴシック" panose="020B0400000000000000" pitchFamily="50" charset="-128"/>
                <a:ea typeface="游ゴシック" panose="020B0400000000000000" pitchFamily="50" charset="-128"/>
              </a:rPr>
              <a:t>360</a:t>
            </a:r>
            <a:r>
              <a:rPr lang="ja-JP" altLang="en-US" sz="1000" dirty="0">
                <a:solidFill>
                  <a:schemeClr val="bg1"/>
                </a:solidFill>
                <a:latin typeface="游ゴシック" panose="020B0400000000000000" pitchFamily="50" charset="-128"/>
                <a:ea typeface="游ゴシック" panose="020B0400000000000000" pitchFamily="50" charset="-128"/>
              </a:rPr>
              <a:t>度の視野を確保しつつ、コストを大幅に削減しています。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また、機体にはキッカー機構を搭載しており、長距離からのシュートにも対応可能です。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加えて、近年多くのチームが直面している「ラインアウト」の課題に対しては、速度制御を取り入れることで対応。ロボットが移動中にリアルタイムで速度を計測し、コートの位置に応じた最適な速度で走行することで、できるだけ速い速度でラインアウトの防止を図っています。それに加えて、オムニホイールには</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重構造型を採用。二重構造にすることで、床面との接地面積を増やし、ブレーキ能力を向上させました。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ラインセンサの</a:t>
            </a:r>
            <a:r>
              <a:rPr lang="en-US" altLang="ja-JP" sz="1000" dirty="0">
                <a:solidFill>
                  <a:schemeClr val="bg1"/>
                </a:solidFill>
                <a:latin typeface="游ゴシック" panose="020B0400000000000000" pitchFamily="50" charset="-128"/>
                <a:ea typeface="游ゴシック" panose="020B0400000000000000" pitchFamily="50" charset="-128"/>
              </a:rPr>
              <a:t>LED</a:t>
            </a:r>
            <a:r>
              <a:rPr lang="ja-JP" altLang="en-US" sz="1000" dirty="0">
                <a:solidFill>
                  <a:schemeClr val="bg1"/>
                </a:solidFill>
                <a:latin typeface="游ゴシック" panose="020B0400000000000000" pitchFamily="50" charset="-128"/>
                <a:ea typeface="游ゴシック" panose="020B0400000000000000" pitchFamily="50" charset="-128"/>
              </a:rPr>
              <a:t>には赤色を採用し、反応速度と精度を向上しました。これらの工夫によってライン周りを強化しています。</a:t>
            </a: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ボール検出には、少ないピン数でも複数の入力を処理できるようマルチプレクサを導入し、値のブレは移動平均処理により安定化させています。さらに、</a:t>
            </a:r>
            <a:r>
              <a:rPr lang="en-US" altLang="ja-JP" sz="1000" dirty="0">
                <a:solidFill>
                  <a:schemeClr val="bg1"/>
                </a:solidFill>
                <a:latin typeface="游ゴシック" panose="020B0400000000000000" pitchFamily="50" charset="-128"/>
                <a:ea typeface="游ゴシック" panose="020B0400000000000000" pitchFamily="50" charset="-128"/>
              </a:rPr>
              <a:t>LCD</a:t>
            </a:r>
            <a:r>
              <a:rPr lang="ja-JP" altLang="en-US" sz="1000" dirty="0">
                <a:solidFill>
                  <a:schemeClr val="bg1"/>
                </a:solidFill>
                <a:latin typeface="游ゴシック" panose="020B0400000000000000" pitchFamily="50" charset="-128"/>
                <a:ea typeface="游ゴシック" panose="020B0400000000000000" pitchFamily="50" charset="-128"/>
              </a:rPr>
              <a:t>モニターを搭載することで、</a:t>
            </a:r>
            <a:r>
              <a:rPr lang="en-US" altLang="ja-JP" sz="1000" dirty="0">
                <a:solidFill>
                  <a:schemeClr val="bg1"/>
                </a:solidFill>
                <a:latin typeface="游ゴシック" panose="020B0400000000000000" pitchFamily="50" charset="-128"/>
                <a:ea typeface="游ゴシック" panose="020B0400000000000000" pitchFamily="50" charset="-128"/>
              </a:rPr>
              <a:t>PC</a:t>
            </a:r>
            <a:r>
              <a:rPr lang="ja-JP" altLang="en-US" sz="1000" dirty="0">
                <a:solidFill>
                  <a:schemeClr val="bg1"/>
                </a:solidFill>
                <a:latin typeface="游ゴシック" panose="020B0400000000000000" pitchFamily="50" charset="-128"/>
                <a:ea typeface="游ゴシック" panose="020B0400000000000000" pitchFamily="50" charset="-128"/>
              </a:rPr>
              <a:t>に接続することなくリアルタイムで各種値を確認可能になりました。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世界大会を見据えた機体構成の見直しでは、これまで攻撃機とゴールキーパーで異なっていた機体形状を共通化。両者の長所を融合した共通機体を</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簡素化と保守性の向上、さらには高い互換性を実現しています。</a:t>
            </a:r>
          </a:p>
          <a:p>
            <a:r>
              <a:rPr lang="ja-JP" altLang="en-US" sz="1000" dirty="0">
                <a:solidFill>
                  <a:schemeClr val="bg1"/>
                </a:solidFill>
                <a:latin typeface="游ゴシック" panose="020B0400000000000000" pitchFamily="50" charset="-128"/>
                <a:ea typeface="游ゴシック" panose="020B0400000000000000" pitchFamily="50" charset="-128"/>
              </a:rPr>
              <a:t>私たちの活動は、</a:t>
            </a:r>
            <a:r>
              <a:rPr lang="en-US" altLang="ja-JP" sz="1000" dirty="0">
                <a:solidFill>
                  <a:schemeClr val="bg1"/>
                </a:solidFill>
                <a:latin typeface="游ゴシック" panose="020B0400000000000000" pitchFamily="50" charset="-128"/>
                <a:ea typeface="游ゴシック" panose="020B0400000000000000" pitchFamily="50" charset="-128"/>
              </a:rPr>
              <a:t>X</a:t>
            </a:r>
            <a:r>
              <a:rPr lang="ja-JP" altLang="en-US" sz="1000" dirty="0">
                <a:solidFill>
                  <a:schemeClr val="bg1"/>
                </a:solidFill>
                <a:latin typeface="游ゴシック" panose="020B0400000000000000" pitchFamily="50" charset="-128"/>
                <a:ea typeface="游ゴシック" panose="020B0400000000000000" pitchFamily="50" charset="-128"/>
              </a:rPr>
              <a:t>で確認することができます。また、使用しているデータはすべて</a:t>
            </a:r>
            <a:r>
              <a:rPr lang="en-US" altLang="ja-JP" sz="1000" dirty="0">
                <a:solidFill>
                  <a:schemeClr val="bg1"/>
                </a:solidFill>
                <a:latin typeface="游ゴシック" panose="020B0400000000000000" pitchFamily="50" charset="-128"/>
                <a:ea typeface="游ゴシック" panose="020B0400000000000000" pitchFamily="50" charset="-128"/>
              </a:rPr>
              <a:t>GitHub</a:t>
            </a:r>
            <a:r>
              <a:rPr lang="ja-JP" altLang="en-US" sz="1000" dirty="0">
                <a:solidFill>
                  <a:schemeClr val="bg1"/>
                </a:solidFill>
                <a:latin typeface="游ゴシック" panose="020B0400000000000000" pitchFamily="50" charset="-128"/>
                <a:ea typeface="游ゴシック" panose="020B0400000000000000" pitchFamily="50" charset="-128"/>
              </a:rPr>
              <a:t>にあげています。</a:t>
            </a:r>
          </a:p>
        </p:txBody>
      </p:sp>
      <p:sp>
        <p:nvSpPr>
          <p:cNvPr id="26" name="正方形/長方形 25">
            <a:extLst>
              <a:ext uri="{FF2B5EF4-FFF2-40B4-BE49-F238E27FC236}">
                <a16:creationId xmlns:a16="http://schemas.microsoft.com/office/drawing/2014/main" id="{6BBAB690-84BA-0BC6-D23D-DF73455A7D6F}"/>
              </a:ext>
            </a:extLst>
          </p:cNvPr>
          <p:cNvSpPr/>
          <p:nvPr/>
        </p:nvSpPr>
        <p:spPr>
          <a:xfrm rot="18701145">
            <a:off x="350132" y="13807872"/>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5132E3E-8145-3369-B306-136B7DD02184}"/>
              </a:ext>
            </a:extLst>
          </p:cNvPr>
          <p:cNvSpPr/>
          <p:nvPr/>
        </p:nvSpPr>
        <p:spPr>
          <a:xfrm rot="18701145">
            <a:off x="356483" y="9308538"/>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3E39E8F0-8A09-F369-DB05-20892D8A0C3D}"/>
              </a:ext>
            </a:extLst>
          </p:cNvPr>
          <p:cNvSpPr/>
          <p:nvPr/>
        </p:nvSpPr>
        <p:spPr>
          <a:xfrm rot="18701145">
            <a:off x="369231" y="12242170"/>
            <a:ext cx="215296" cy="225041"/>
          </a:xfrm>
          <a:prstGeom prst="rect">
            <a:avLst/>
          </a:prstGeom>
          <a:noFill/>
          <a:ln>
            <a:solidFill>
              <a:srgbClr val="1D5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6113F4BE-FF51-5CD7-3824-A455244F3BD5}"/>
              </a:ext>
            </a:extLst>
          </p:cNvPr>
          <p:cNvSpPr txBox="1"/>
          <p:nvPr/>
        </p:nvSpPr>
        <p:spPr>
          <a:xfrm>
            <a:off x="244634" y="9222746"/>
            <a:ext cx="5538415" cy="3123932"/>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V</a:t>
            </a:r>
            <a:r>
              <a:rPr kumimoji="1" lang="en-US" altLang="ja-JP" sz="1400" b="1" u="sng" dirty="0">
                <a:solidFill>
                  <a:schemeClr val="tx1"/>
                </a:solidFill>
                <a:latin typeface="Bahnschrift SemiCondensed" panose="020B0502040204020203" pitchFamily="34" charset="0"/>
                <a:cs typeface="Cascadia Code" panose="020B0609020000020004" pitchFamily="49" charset="0"/>
              </a:rPr>
              <a:t>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は、単体のカメラとしては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を構築しました。このミラーは、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全周囲の光をカメラに反射させる</a:t>
            </a:r>
            <a:r>
              <a:rPr lang="ja-JP" altLang="en-US" sz="800" dirty="0">
                <a:latin typeface="游ゴシック" panose="020B0400000000000000" pitchFamily="50" charset="-128"/>
                <a:ea typeface="游ゴシック" panose="020B0400000000000000" pitchFamily="50" charset="-128"/>
              </a:rPr>
              <a:t>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0" name="テキスト ボックス 29">
            <a:extLst>
              <a:ext uri="{FF2B5EF4-FFF2-40B4-BE49-F238E27FC236}">
                <a16:creationId xmlns:a16="http://schemas.microsoft.com/office/drawing/2014/main" id="{E9A540FC-666E-15CE-EE23-C20188AB3782}"/>
              </a:ext>
            </a:extLst>
          </p:cNvPr>
          <p:cNvSpPr txBox="1"/>
          <p:nvPr/>
        </p:nvSpPr>
        <p:spPr>
          <a:xfrm>
            <a:off x="669034" y="11258399"/>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31" name="テキスト ボックス 30">
            <a:extLst>
              <a:ext uri="{FF2B5EF4-FFF2-40B4-BE49-F238E27FC236}">
                <a16:creationId xmlns:a16="http://schemas.microsoft.com/office/drawing/2014/main" id="{23DD4DB5-7C78-F994-2351-8DBC3C44C0D1}"/>
              </a:ext>
            </a:extLst>
          </p:cNvPr>
          <p:cNvSpPr txBox="1"/>
          <p:nvPr/>
        </p:nvSpPr>
        <p:spPr>
          <a:xfrm>
            <a:off x="244634" y="12167050"/>
            <a:ext cx="5717764" cy="169277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モニターを搭載することで、試合中でもセンサーからの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データをリアルタイムで分かるようになりました。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また、現場でのデバッグやチューニング作業にも活用でき、開発効率の向上にも寄与しています。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2" name="正方形/長方形 31">
            <a:extLst>
              <a:ext uri="{FF2B5EF4-FFF2-40B4-BE49-F238E27FC236}">
                <a16:creationId xmlns:a16="http://schemas.microsoft.com/office/drawing/2014/main" id="{4307045A-4077-2AB2-8E73-C8720AA42837}"/>
              </a:ext>
            </a:extLst>
          </p:cNvPr>
          <p:cNvSpPr/>
          <p:nvPr/>
        </p:nvSpPr>
        <p:spPr>
          <a:xfrm>
            <a:off x="3738092" y="12316944"/>
            <a:ext cx="1771981" cy="1206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実際の画面</a:t>
            </a:r>
          </a:p>
        </p:txBody>
      </p:sp>
      <p:pic>
        <p:nvPicPr>
          <p:cNvPr id="33" name="Picture 6">
            <a:extLst>
              <a:ext uri="{FF2B5EF4-FFF2-40B4-BE49-F238E27FC236}">
                <a16:creationId xmlns:a16="http://schemas.microsoft.com/office/drawing/2014/main" id="{22E399F5-E6BD-1654-0869-67BB4B185D23}"/>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905416" y="10467516"/>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FA60A306-06EB-7275-BC33-B70D1AE214A9}"/>
              </a:ext>
            </a:extLst>
          </p:cNvPr>
          <p:cNvPicPr>
            <a:picLocks noChangeAspect="1" noChangeArrowheads="1"/>
          </p:cNvPicPr>
          <p:nvPr/>
        </p:nvPicPr>
        <p:blipFill rotWithShape="1">
          <a:blip r:embed="rId56">
            <a:extLst>
              <a:ext uri="{28A0092B-C50C-407E-A947-70E740481C1C}">
                <a14:useLocalDpi xmlns:a14="http://schemas.microsoft.com/office/drawing/2010/main" val="0"/>
              </a:ext>
            </a:extLst>
          </a:blip>
          <a:srcRect l="38754" t="17912" r="31785" b="32086"/>
          <a:stretch/>
        </p:blipFill>
        <p:spPr bwMode="auto">
          <a:xfrm>
            <a:off x="4352166" y="9219517"/>
            <a:ext cx="1046906" cy="1179434"/>
          </a:xfrm>
          <a:prstGeom prst="rect">
            <a:avLst/>
          </a:prstGeom>
          <a:noFill/>
          <a:extLst>
            <a:ext uri="{909E8E84-426E-40DD-AFC4-6F175D3DCCD1}">
              <a14:hiddenFill xmlns:a14="http://schemas.microsoft.com/office/drawing/2010/main">
                <a:solidFill>
                  <a:srgbClr val="FFFFFF"/>
                </a:solidFill>
              </a14:hiddenFill>
            </a:ext>
          </a:extLst>
        </p:spPr>
      </p:pic>
      <p:sp>
        <p:nvSpPr>
          <p:cNvPr id="35" name="正方形/長方形 34">
            <a:extLst>
              <a:ext uri="{FF2B5EF4-FFF2-40B4-BE49-F238E27FC236}">
                <a16:creationId xmlns:a16="http://schemas.microsoft.com/office/drawing/2014/main" id="{1B65688C-DFC8-5CC2-E396-6AD761780D3D}"/>
              </a:ext>
            </a:extLst>
          </p:cNvPr>
          <p:cNvSpPr/>
          <p:nvPr/>
        </p:nvSpPr>
        <p:spPr>
          <a:xfrm>
            <a:off x="400308" y="10489956"/>
            <a:ext cx="1748233" cy="1292227"/>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単独</a:t>
            </a:r>
          </a:p>
        </p:txBody>
      </p:sp>
      <p:sp>
        <p:nvSpPr>
          <p:cNvPr id="36" name="矢印: 右 35">
            <a:extLst>
              <a:ext uri="{FF2B5EF4-FFF2-40B4-BE49-F238E27FC236}">
                <a16:creationId xmlns:a16="http://schemas.microsoft.com/office/drawing/2014/main" id="{090EC84E-EDF4-FD3E-0088-0B167B95BFD7}"/>
              </a:ext>
            </a:extLst>
          </p:cNvPr>
          <p:cNvSpPr/>
          <p:nvPr/>
        </p:nvSpPr>
        <p:spPr>
          <a:xfrm>
            <a:off x="2186415" y="1070116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FF52E4BD-27FE-8E93-ACE7-3DF716AADF47}"/>
              </a:ext>
            </a:extLst>
          </p:cNvPr>
          <p:cNvSpPr txBox="1"/>
          <p:nvPr/>
        </p:nvSpPr>
        <p:spPr>
          <a:xfrm>
            <a:off x="4200993" y="9172666"/>
            <a:ext cx="1444045" cy="246221"/>
          </a:xfrm>
          <a:prstGeom prst="rect">
            <a:avLst/>
          </a:prstGeom>
          <a:noFill/>
        </p:spPr>
        <p:txBody>
          <a:bodyPr wrap="square" rtlCol="0">
            <a:spAutoFit/>
          </a:bodyPr>
          <a:lstStyle/>
          <a:p>
            <a:r>
              <a:rPr kumimoji="1" lang="en-US" altLang="ja-JP" sz="1000" b="1" dirty="0">
                <a:latin typeface="Bahnschrift SemiCondensed" panose="020B0502040204020203" pitchFamily="34" charset="0"/>
                <a:ea typeface="游ゴシック" panose="020B0400000000000000" pitchFamily="50" charset="-128"/>
              </a:rPr>
              <a:t>Omnidirectional Mirror</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38" name="テキスト ボックス 37">
            <a:extLst>
              <a:ext uri="{FF2B5EF4-FFF2-40B4-BE49-F238E27FC236}">
                <a16:creationId xmlns:a16="http://schemas.microsoft.com/office/drawing/2014/main" id="{F5ADCCE1-4011-1A80-74EF-B72EACBA864E}"/>
              </a:ext>
            </a:extLst>
          </p:cNvPr>
          <p:cNvSpPr txBox="1"/>
          <p:nvPr/>
        </p:nvSpPr>
        <p:spPr>
          <a:xfrm>
            <a:off x="3239390" y="10250854"/>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39" name="テキスト ボックス 38">
            <a:extLst>
              <a:ext uri="{FF2B5EF4-FFF2-40B4-BE49-F238E27FC236}">
                <a16:creationId xmlns:a16="http://schemas.microsoft.com/office/drawing/2014/main" id="{9FFBF1F5-E70D-39B4-8E38-EBDCBE550349}"/>
              </a:ext>
            </a:extLst>
          </p:cNvPr>
          <p:cNvSpPr txBox="1"/>
          <p:nvPr/>
        </p:nvSpPr>
        <p:spPr>
          <a:xfrm>
            <a:off x="805168" y="10312273"/>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40" name="テキスト ボックス 39">
            <a:extLst>
              <a:ext uri="{FF2B5EF4-FFF2-40B4-BE49-F238E27FC236}">
                <a16:creationId xmlns:a16="http://schemas.microsoft.com/office/drawing/2014/main" id="{88244841-984E-BB96-08FE-8817839C1923}"/>
              </a:ext>
            </a:extLst>
          </p:cNvPr>
          <p:cNvSpPr txBox="1"/>
          <p:nvPr/>
        </p:nvSpPr>
        <p:spPr>
          <a:xfrm>
            <a:off x="221494" y="13721593"/>
            <a:ext cx="5494498"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個までしか搭載できませんでした。この構成</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では角度の検出は可能でしたが、各センサー間</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の間隔が広いため、検出精度が低く、誤差が生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じるという課題がありました。そこで私たちは、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この問題を解決するために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導入しました。この技術的工夫により、ロボット</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の中央部に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を効率的に配置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sp>
        <p:nvSpPr>
          <p:cNvPr id="41" name="テキスト ボックス 14">
            <a:extLst>
              <a:ext uri="{FF2B5EF4-FFF2-40B4-BE49-F238E27FC236}">
                <a16:creationId xmlns:a16="http://schemas.microsoft.com/office/drawing/2014/main" id="{76494602-8ED0-5106-E7A8-60A59805A923}"/>
              </a:ext>
            </a:extLst>
          </p:cNvPr>
          <p:cNvSpPr txBox="1"/>
          <p:nvPr/>
        </p:nvSpPr>
        <p:spPr>
          <a:xfrm>
            <a:off x="221494" y="15560642"/>
            <a:ext cx="5471358" cy="3662541"/>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a:lstStyle>
          <a:p>
            <a:pPr>
              <a:buNone/>
            </a:pPr>
            <a:r>
              <a:rPr lang="ja-JP" altLang="en-US" sz="800" dirty="0">
                <a:latin typeface="游ゴシック" panose="020B0400000000000000" pitchFamily="50" charset="-128"/>
                <a:ea typeface="游ゴシック" panose="020B0400000000000000" pitchFamily="50" charset="-128"/>
              </a:rPr>
              <a:t>しかし、センサーの個数を増やすことで誤差はある程度減少したものの、ボールセンサーのアナログ値にブレが見られ、それが検出される角度に影響を与えることがわかりました。</a:t>
            </a:r>
          </a:p>
          <a:p>
            <a:pPr>
              <a:buNone/>
            </a:pPr>
            <a:r>
              <a:rPr lang="ja-JP" altLang="en-US" sz="800" dirty="0">
                <a:latin typeface="游ゴシック" panose="020B0400000000000000" pitchFamily="50" charset="-128"/>
                <a:ea typeface="游ゴシック" panose="020B0400000000000000" pitchFamily="50" charset="-128"/>
              </a:rPr>
              <a:t>そこで、このブレを軽減するために、ボールセンサーのアナログ値に対して</a:t>
            </a:r>
            <a:r>
              <a:rPr lang="ja-JP" altLang="en-US" sz="800" b="1" dirty="0">
                <a:latin typeface="游ゴシック" panose="020B0400000000000000" pitchFamily="50" charset="-128"/>
                <a:ea typeface="游ゴシック" panose="020B0400000000000000" pitchFamily="50" charset="-128"/>
              </a:rPr>
              <a:t>移動平均処理</a:t>
            </a:r>
            <a:r>
              <a:rPr lang="ja-JP" altLang="en-US" sz="800" dirty="0">
                <a:latin typeface="游ゴシック" panose="020B0400000000000000" pitchFamily="50" charset="-128"/>
                <a:ea typeface="游ゴシック" panose="020B0400000000000000" pitchFamily="50" charset="-128"/>
              </a:rPr>
              <a:t>を行うことにしました。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今回は移動平均の</a:t>
            </a:r>
            <a:r>
              <a:rPr lang="ja-JP" altLang="en-US" sz="800" b="1" dirty="0">
                <a:latin typeface="游ゴシック" panose="020B0400000000000000" pitchFamily="50" charset="-128"/>
                <a:ea typeface="游ゴシック" panose="020B0400000000000000" pitchFamily="50" charset="-128"/>
              </a:rPr>
              <a:t>区間数を</a:t>
            </a:r>
            <a:r>
              <a:rPr lang="en-US" altLang="ja-JP" sz="800" b="1" dirty="0">
                <a:latin typeface="游ゴシック" panose="020B0400000000000000" pitchFamily="50" charset="-128"/>
                <a:ea typeface="游ゴシック" panose="020B0400000000000000" pitchFamily="50" charset="-128"/>
              </a:rPr>
              <a:t>10</a:t>
            </a:r>
            <a:r>
              <a:rPr lang="ja-JP" altLang="en-US" sz="800" dirty="0">
                <a:latin typeface="游ゴシック" panose="020B0400000000000000" pitchFamily="50" charset="-128"/>
                <a:ea typeface="游ゴシック" panose="020B0400000000000000" pitchFamily="50" charset="-128"/>
              </a:rPr>
              <a:t>に設定した場合と、</a:t>
            </a:r>
            <a:r>
              <a:rPr lang="ja-JP" altLang="en-US" sz="800" b="1" dirty="0">
                <a:latin typeface="游ゴシック" panose="020B0400000000000000" pitchFamily="50" charset="-128"/>
                <a:ea typeface="游ゴシック" panose="020B0400000000000000" pitchFamily="50" charset="-128"/>
              </a:rPr>
              <a:t>移動平均を使用しない</a:t>
            </a:r>
            <a:r>
              <a:rPr lang="ja-JP" altLang="en-US" sz="800" dirty="0">
                <a:latin typeface="游ゴシック" panose="020B0400000000000000" pitchFamily="50" charset="-128"/>
                <a:ea typeface="游ゴシック" panose="020B0400000000000000" pitchFamily="50" charset="-128"/>
              </a:rPr>
              <a:t>場合で結果を比較しました。</a:t>
            </a:r>
          </a:p>
          <a:p>
            <a:pPr>
              <a:buNone/>
            </a:pPr>
            <a:r>
              <a:rPr lang="ja-JP" altLang="en-US" sz="800" dirty="0">
                <a:latin typeface="游ゴシック" panose="020B0400000000000000" pitchFamily="50" charset="-128"/>
                <a:ea typeface="游ゴシック" panose="020B0400000000000000" pitchFamily="50" charset="-128"/>
              </a:rPr>
              <a:t>検証方法としては、ボールセンサーから一定の速度でボールを遠ざけ、そのアナログ値の変化を観察しました。</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グラフからは、</a:t>
            </a:r>
            <a:r>
              <a:rPr lang="ja-JP" altLang="en-US" sz="800" b="1" dirty="0">
                <a:latin typeface="游ゴシック" panose="020B0400000000000000" pitchFamily="50" charset="-128"/>
                <a:ea typeface="游ゴシック" panose="020B0400000000000000" pitchFamily="50" charset="-128"/>
              </a:rPr>
              <a:t>移動平均を適用することで、値の変動が明らかに滑らかになった</a:t>
            </a:r>
            <a:r>
              <a:rPr lang="ja-JP" altLang="en-US" sz="800" dirty="0">
                <a:latin typeface="游ゴシック" panose="020B0400000000000000" pitchFamily="50" charset="-128"/>
                <a:ea typeface="游ゴシック" panose="020B0400000000000000" pitchFamily="50" charset="-128"/>
              </a:rPr>
              <a:t>ことが確認できました。</a:t>
            </a:r>
          </a:p>
          <a:p>
            <a:r>
              <a:rPr lang="ja-JP" altLang="en-US" sz="800" dirty="0">
                <a:latin typeface="游ゴシック" panose="020B0400000000000000" pitchFamily="50" charset="-128"/>
                <a:ea typeface="游ゴシック" panose="020B0400000000000000" pitchFamily="50" charset="-128"/>
              </a:rPr>
              <a:t>この結果を受けて、現在ではボールセンサーのアナログ値に対して移動平均処理を適用し、より安定した角度検出を実現しています。</a:t>
            </a:r>
          </a:p>
        </p:txBody>
      </p:sp>
      <p:pic>
        <p:nvPicPr>
          <p:cNvPr id="42" name="図 41">
            <a:extLst>
              <a:ext uri="{FF2B5EF4-FFF2-40B4-BE49-F238E27FC236}">
                <a16:creationId xmlns:a16="http://schemas.microsoft.com/office/drawing/2014/main" id="{C5404DE9-2883-5EE3-6276-F458CED3CB07}"/>
              </a:ext>
            </a:extLst>
          </p:cNvPr>
          <p:cNvPicPr>
            <a:picLocks noChangeAspect="1"/>
          </p:cNvPicPr>
          <p:nvPr/>
        </p:nvPicPr>
        <p:blipFill>
          <a:blip r:embed="rId57"/>
          <a:stretch>
            <a:fillRect/>
          </a:stretch>
        </p:blipFill>
        <p:spPr>
          <a:xfrm>
            <a:off x="4538753" y="14249946"/>
            <a:ext cx="1043402" cy="1049370"/>
          </a:xfrm>
          <a:prstGeom prst="flowChartConnector">
            <a:avLst/>
          </a:prstGeom>
        </p:spPr>
      </p:pic>
      <p:pic>
        <p:nvPicPr>
          <p:cNvPr id="43" name="図 42">
            <a:extLst>
              <a:ext uri="{FF2B5EF4-FFF2-40B4-BE49-F238E27FC236}">
                <a16:creationId xmlns:a16="http://schemas.microsoft.com/office/drawing/2014/main" id="{5C9E6D37-BB1F-5D5D-24D5-8F9DC6D79F95}"/>
              </a:ext>
            </a:extLst>
          </p:cNvPr>
          <p:cNvPicPr>
            <a:picLocks noChangeAspect="1"/>
          </p:cNvPicPr>
          <p:nvPr/>
        </p:nvPicPr>
        <p:blipFill>
          <a:blip r:embed="rId58"/>
          <a:srcRect l="13182" t="7949" r="13024" b="7378"/>
          <a:stretch/>
        </p:blipFill>
        <p:spPr>
          <a:xfrm>
            <a:off x="2835031" y="14249946"/>
            <a:ext cx="1051939" cy="1049370"/>
          </a:xfrm>
          <a:prstGeom prst="flowChartConnector">
            <a:avLst/>
          </a:prstGeom>
        </p:spPr>
      </p:pic>
      <p:pic>
        <p:nvPicPr>
          <p:cNvPr id="44" name="図 43">
            <a:extLst>
              <a:ext uri="{FF2B5EF4-FFF2-40B4-BE49-F238E27FC236}">
                <a16:creationId xmlns:a16="http://schemas.microsoft.com/office/drawing/2014/main" id="{AF51846F-4382-3C9C-332E-46A5E1C8CB78}"/>
              </a:ext>
            </a:extLst>
          </p:cNvPr>
          <p:cNvPicPr>
            <a:picLocks noChangeAspect="1"/>
          </p:cNvPicPr>
          <p:nvPr/>
        </p:nvPicPr>
        <p:blipFill>
          <a:blip r:embed="rId59"/>
          <a:stretch>
            <a:fillRect/>
          </a:stretch>
        </p:blipFill>
        <p:spPr>
          <a:xfrm>
            <a:off x="395596" y="16426373"/>
            <a:ext cx="4990981" cy="2171491"/>
          </a:xfrm>
          <a:prstGeom prst="rect">
            <a:avLst/>
          </a:prstGeom>
        </p:spPr>
      </p:pic>
      <p:sp>
        <p:nvSpPr>
          <p:cNvPr id="45" name="テキスト ボックス 44">
            <a:extLst>
              <a:ext uri="{FF2B5EF4-FFF2-40B4-BE49-F238E27FC236}">
                <a16:creationId xmlns:a16="http://schemas.microsoft.com/office/drawing/2014/main" id="{D752A26E-934E-AFE0-F786-C7237A64229F}"/>
              </a:ext>
            </a:extLst>
          </p:cNvPr>
          <p:cNvSpPr txBox="1"/>
          <p:nvPr/>
        </p:nvSpPr>
        <p:spPr>
          <a:xfrm>
            <a:off x="4213577" y="14006090"/>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46" name="テキスト ボックス 45">
            <a:extLst>
              <a:ext uri="{FF2B5EF4-FFF2-40B4-BE49-F238E27FC236}">
                <a16:creationId xmlns:a16="http://schemas.microsoft.com/office/drawing/2014/main" id="{11203801-5D30-8914-9571-A49E2581151E}"/>
              </a:ext>
            </a:extLst>
          </p:cNvPr>
          <p:cNvSpPr txBox="1"/>
          <p:nvPr/>
        </p:nvSpPr>
        <p:spPr>
          <a:xfrm>
            <a:off x="2564850" y="14004900"/>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47" name="矢印: 右 46">
            <a:extLst>
              <a:ext uri="{FF2B5EF4-FFF2-40B4-BE49-F238E27FC236}">
                <a16:creationId xmlns:a16="http://schemas.microsoft.com/office/drawing/2014/main" id="{E299D4EA-796A-61F6-50EA-31A6119ECCA0}"/>
              </a:ext>
            </a:extLst>
          </p:cNvPr>
          <p:cNvSpPr/>
          <p:nvPr/>
        </p:nvSpPr>
        <p:spPr>
          <a:xfrm>
            <a:off x="4062015" y="14456652"/>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274EAC6A-2DC6-760D-94A8-90D481C858C1}"/>
              </a:ext>
            </a:extLst>
          </p:cNvPr>
          <p:cNvSpPr txBox="1"/>
          <p:nvPr/>
        </p:nvSpPr>
        <p:spPr>
          <a:xfrm>
            <a:off x="2063478" y="16217143"/>
            <a:ext cx="1205359"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移動平均のグラフ</a:t>
            </a:r>
          </a:p>
        </p:txBody>
      </p:sp>
      <p:sp>
        <p:nvSpPr>
          <p:cNvPr id="49" name="正方形/長方形 48">
            <a:extLst>
              <a:ext uri="{FF2B5EF4-FFF2-40B4-BE49-F238E27FC236}">
                <a16:creationId xmlns:a16="http://schemas.microsoft.com/office/drawing/2014/main" id="{201F7D86-6F1A-374A-9329-3591E493CA32}"/>
              </a:ext>
            </a:extLst>
          </p:cNvPr>
          <p:cNvSpPr/>
          <p:nvPr/>
        </p:nvSpPr>
        <p:spPr>
          <a:xfrm>
            <a:off x="12300659" y="4470135"/>
            <a:ext cx="6152441"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solidFill>
                  <a:schemeClr val="bg1"/>
                </a:solidFill>
                <a:latin typeface="Bahnschrift SemiBold Condensed" panose="020B0502040204020203" pitchFamily="34" charset="0"/>
                <a:cs typeface="Cascadia Code" panose="020B0609020000020004" pitchFamily="49" charset="0"/>
              </a:rPr>
              <a:t>Robot ’</a:t>
            </a:r>
            <a:r>
              <a:rPr kumimoji="1" lang="ja-JP" altLang="en-US" sz="3200" b="1" dirty="0">
                <a:solidFill>
                  <a:schemeClr val="bg1"/>
                </a:solidFill>
                <a:latin typeface="Bahnschrift SemiBold Condensed" panose="020B0502040204020203" pitchFamily="34" charset="0"/>
                <a:cs typeface="Cascadia Code" panose="020B0609020000020004" pitchFamily="49" charset="0"/>
              </a:rPr>
              <a:t>ｓ　</a:t>
            </a:r>
            <a:r>
              <a:rPr kumimoji="1" lang="en-US" altLang="ja-JP" sz="3200" b="1" dirty="0">
                <a:solidFill>
                  <a:schemeClr val="bg1"/>
                </a:solidFill>
                <a:latin typeface="Bahnschrift SemiBold Condensed" panose="020B0502040204020203" pitchFamily="34" charset="0"/>
                <a:cs typeface="Cascadia Code" panose="020B0609020000020004" pitchFamily="49" charset="0"/>
              </a:rPr>
              <a:t>Structure</a:t>
            </a:r>
          </a:p>
        </p:txBody>
      </p:sp>
      <p:sp>
        <p:nvSpPr>
          <p:cNvPr id="52" name="正方形/長方形 51">
            <a:extLst>
              <a:ext uri="{FF2B5EF4-FFF2-40B4-BE49-F238E27FC236}">
                <a16:creationId xmlns:a16="http://schemas.microsoft.com/office/drawing/2014/main" id="{79C8D6DD-BFF8-9674-1600-DF4D48B487E3}"/>
              </a:ext>
            </a:extLst>
          </p:cNvPr>
          <p:cNvSpPr/>
          <p:nvPr/>
        </p:nvSpPr>
        <p:spPr>
          <a:xfrm>
            <a:off x="18646309" y="15130187"/>
            <a:ext cx="11628904" cy="6203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141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3953F-3B6F-74A0-8BC0-2C026B644ED5}"/>
            </a:ext>
          </a:extLst>
        </p:cNvPr>
        <p:cNvGrpSpPr/>
        <p:nvPr/>
      </p:nvGrpSpPr>
      <p:grpSpPr>
        <a:xfrm>
          <a:off x="0" y="0"/>
          <a:ext cx="0" cy="0"/>
          <a:chOff x="0" y="0"/>
          <a:chExt cx="0" cy="0"/>
        </a:xfrm>
      </p:grpSpPr>
      <p:sp>
        <p:nvSpPr>
          <p:cNvPr id="3016" name="テキスト ボックス 3015">
            <a:extLst>
              <a:ext uri="{FF2B5EF4-FFF2-40B4-BE49-F238E27FC236}">
                <a16:creationId xmlns:a16="http://schemas.microsoft.com/office/drawing/2014/main" id="{DF451B9A-AFE6-4866-9218-C3F306F4D52A}"/>
              </a:ext>
            </a:extLst>
          </p:cNvPr>
          <p:cNvSpPr txBox="1"/>
          <p:nvPr/>
        </p:nvSpPr>
        <p:spPr>
          <a:xfrm>
            <a:off x="70433" y="14131633"/>
            <a:ext cx="6592754" cy="2062103"/>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R</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obot’s </a:t>
            </a:r>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C</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oncept</a:t>
            </a:r>
          </a:p>
          <a:p>
            <a:pPr>
              <a:buNone/>
            </a:pPr>
            <a:r>
              <a:rPr lang="ja-JP" altLang="en-US" sz="800" dirty="0">
                <a:latin typeface="游ゴシック" panose="020B0400000000000000" pitchFamily="50" charset="-128"/>
                <a:ea typeface="游ゴシック" panose="020B0400000000000000" pitchFamily="50" charset="-128"/>
              </a:rPr>
              <a:t>今シーズン、私たちは「</a:t>
            </a:r>
            <a:r>
              <a:rPr lang="ja-JP" altLang="en-US" sz="800" b="1" dirty="0">
                <a:latin typeface="游ゴシック" panose="020B0400000000000000" pitchFamily="50" charset="-128"/>
                <a:ea typeface="游ゴシック" panose="020B0400000000000000" pitchFamily="50" charset="-128"/>
              </a:rPr>
              <a:t>確実に動き、勝つことができるロボット</a:t>
            </a:r>
            <a:r>
              <a:rPr lang="ja-JP" altLang="en-US" sz="800" dirty="0">
                <a:latin typeface="游ゴシック" panose="020B0400000000000000" pitchFamily="50" charset="-128"/>
                <a:ea typeface="游ゴシック" panose="020B0400000000000000" pitchFamily="50" charset="-128"/>
              </a:rPr>
              <a:t>」をテーマに掲げ、</a:t>
            </a:r>
            <a:r>
              <a:rPr lang="ja-JP" altLang="en-US" sz="800" b="1" dirty="0">
                <a:latin typeface="游ゴシック" panose="020B0400000000000000" pitchFamily="50" charset="-128"/>
                <a:ea typeface="游ゴシック" panose="020B0400000000000000" pitchFamily="50" charset="-128"/>
              </a:rPr>
              <a:t>センサー技術・構造設計・駆動性能</a:t>
            </a:r>
            <a:r>
              <a:rPr lang="ja-JP" altLang="en-US" sz="800" dirty="0">
                <a:latin typeface="游ゴシック" panose="020B0400000000000000" pitchFamily="50" charset="-128"/>
                <a:ea typeface="游ゴシック" panose="020B0400000000000000" pitchFamily="50" charset="-128"/>
              </a:rPr>
              <a:t>のすべてを徹底的に見直しました。視覚センサーには</a:t>
            </a:r>
            <a:r>
              <a:rPr lang="en-US" altLang="ja-JP" sz="800" b="1" dirty="0">
                <a:latin typeface="游ゴシック" panose="020B0400000000000000" pitchFamily="50" charset="-128"/>
                <a:ea typeface="游ゴシック" panose="020B0400000000000000" pitchFamily="50" charset="-128"/>
              </a:rPr>
              <a:t>Open</a:t>
            </a:r>
            <a:r>
              <a:rPr lang="ja-JP" altLang="en-US" sz="800" b="1" dirty="0">
                <a:latin typeface="游ゴシック" panose="020B0400000000000000" pitchFamily="50" charset="-128"/>
                <a:ea typeface="游ゴシック" panose="020B0400000000000000" pitchFamily="50" charset="-128"/>
              </a:rPr>
              <a:t> </a:t>
            </a:r>
            <a:r>
              <a:rPr lang="en-US" altLang="ja-JP" sz="800" b="1" dirty="0">
                <a:latin typeface="游ゴシック" panose="020B0400000000000000" pitchFamily="50" charset="-128"/>
                <a:ea typeface="游ゴシック" panose="020B0400000000000000" pitchFamily="50" charset="-128"/>
              </a:rPr>
              <a:t>MV</a:t>
            </a:r>
            <a:r>
              <a:rPr lang="ja-JP" altLang="en-US" sz="800" b="1" dirty="0">
                <a:latin typeface="游ゴシック" panose="020B0400000000000000" pitchFamily="50" charset="-128"/>
                <a:ea typeface="游ゴシック" panose="020B0400000000000000" pitchFamily="50" charset="-128"/>
              </a:rPr>
              <a:t>カメラと全方位ミラー</a:t>
            </a:r>
            <a:r>
              <a:rPr lang="ja-JP" altLang="en-US" sz="800" dirty="0">
                <a:latin typeface="游ゴシック" panose="020B0400000000000000" pitchFamily="50" charset="-128"/>
                <a:ea typeface="游ゴシック" panose="020B0400000000000000" pitchFamily="50" charset="-128"/>
              </a:rPr>
              <a:t>を組み合わせることで、わずか</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つのカメラで</a:t>
            </a:r>
            <a:r>
              <a:rPr lang="ja-JP" altLang="en-US" sz="800" b="1" dirty="0">
                <a:latin typeface="游ゴシック" panose="020B0400000000000000" pitchFamily="50" charset="-128"/>
                <a:ea typeface="游ゴシック" panose="020B0400000000000000" pitchFamily="50" charset="-128"/>
              </a:rPr>
              <a:t>コート全体を</a:t>
            </a: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度視認可能</a:t>
            </a:r>
            <a:r>
              <a:rPr lang="ja-JP" altLang="en-US" sz="800" dirty="0">
                <a:latin typeface="游ゴシック" panose="020B0400000000000000" pitchFamily="50" charset="-128"/>
                <a:ea typeface="游ゴシック" panose="020B0400000000000000" pitchFamily="50" charset="-128"/>
              </a:rPr>
              <a:t>としました。ボール検知には、</a:t>
            </a:r>
            <a:r>
              <a:rPr lang="ja-JP" altLang="en-US" sz="800" b="1" dirty="0">
                <a:latin typeface="游ゴシック" panose="020B0400000000000000" pitchFamily="50" charset="-128"/>
                <a:ea typeface="游ゴシック" panose="020B0400000000000000" pitchFamily="50" charset="-128"/>
              </a:rPr>
              <a:t>赤外線センサーを円形に</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個配置</a:t>
            </a:r>
            <a:r>
              <a:rPr lang="ja-JP" altLang="en-US" sz="800" dirty="0">
                <a:latin typeface="游ゴシック" panose="020B0400000000000000" pitchFamily="50" charset="-128"/>
                <a:ea typeface="游ゴシック" panose="020B0400000000000000" pitchFamily="50" charset="-128"/>
              </a:rPr>
              <a:t>したシステムを採用し、より</a:t>
            </a:r>
            <a:r>
              <a:rPr lang="ja-JP" altLang="en-US" sz="800" b="1" dirty="0">
                <a:latin typeface="游ゴシック" panose="020B0400000000000000" pitchFamily="50" charset="-128"/>
                <a:ea typeface="游ゴシック" panose="020B0400000000000000" pitchFamily="50" charset="-128"/>
              </a:rPr>
              <a:t>正確な角度検知</a:t>
            </a:r>
            <a:r>
              <a:rPr lang="ja-JP" altLang="en-US" sz="800" dirty="0">
                <a:latin typeface="游ゴシック" panose="020B0400000000000000" pitchFamily="50" charset="-128"/>
                <a:ea typeface="游ゴシック" panose="020B0400000000000000" pitchFamily="50" charset="-128"/>
              </a:rPr>
              <a:t>を実現しています。</a:t>
            </a:r>
          </a:p>
          <a:p>
            <a:pPr>
              <a:buNone/>
            </a:pPr>
            <a:r>
              <a:rPr lang="ja-JP" altLang="en-US" sz="800" dirty="0">
                <a:latin typeface="游ゴシック" panose="020B0400000000000000" pitchFamily="50" charset="-128"/>
                <a:ea typeface="游ゴシック" panose="020B0400000000000000" pitchFamily="50" charset="-128"/>
              </a:rPr>
              <a:t>特に</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システムでは、従来の</a:t>
            </a:r>
            <a:r>
              <a:rPr lang="ja-JP" altLang="en-US" sz="800" b="1" dirty="0">
                <a:latin typeface="游ゴシック" panose="020B0400000000000000" pitchFamily="50" charset="-128"/>
                <a:ea typeface="游ゴシック" panose="020B0400000000000000" pitchFamily="50" charset="-128"/>
              </a:rPr>
              <a:t>マイコンのピン数制限</a:t>
            </a:r>
            <a:r>
              <a:rPr lang="ja-JP" altLang="en-US" sz="800" dirty="0">
                <a:latin typeface="游ゴシック" panose="020B0400000000000000" pitchFamily="50" charset="-128"/>
                <a:ea typeface="游ゴシック" panose="020B0400000000000000" pitchFamily="50" charset="-128"/>
              </a:rPr>
              <a:t>を</a:t>
            </a:r>
            <a:r>
              <a:rPr lang="ja-JP" altLang="en-US" sz="800" b="1" dirty="0">
                <a:latin typeface="游ゴシック" panose="020B0400000000000000" pitchFamily="50" charset="-128"/>
                <a:ea typeface="游ゴシック" panose="020B0400000000000000" pitchFamily="50" charset="-128"/>
              </a:rPr>
              <a:t>マルチプレクサの導入</a:t>
            </a:r>
            <a:r>
              <a:rPr lang="ja-JP" altLang="en-US" sz="800" dirty="0">
                <a:latin typeface="游ゴシック" panose="020B0400000000000000" pitchFamily="50" charset="-128"/>
                <a:ea typeface="游ゴシック" panose="020B0400000000000000" pitchFamily="50" charset="-128"/>
              </a:rPr>
              <a:t>によって解消し、</a:t>
            </a:r>
            <a:r>
              <a:rPr lang="ja-JP" altLang="en-US" sz="800" b="1" dirty="0">
                <a:latin typeface="游ゴシック" panose="020B0400000000000000" pitchFamily="50" charset="-128"/>
                <a:ea typeface="游ゴシック" panose="020B0400000000000000" pitchFamily="50" charset="-128"/>
              </a:rPr>
              <a:t>柔軟かつ拡張性の高いセンサーネットワーク</a:t>
            </a:r>
            <a:r>
              <a:rPr lang="ja-JP" altLang="en-US" sz="800" dirty="0">
                <a:latin typeface="游ゴシック" panose="020B0400000000000000" pitchFamily="50" charset="-128"/>
                <a:ea typeface="游ゴシック" panose="020B0400000000000000" pitchFamily="50" charset="-128"/>
              </a:rPr>
              <a:t>を構築しました。攻撃性能にも大幅な強化を加えています。新たに設計した</a:t>
            </a:r>
            <a:r>
              <a:rPr lang="ja-JP" altLang="en-US" sz="800" b="1" dirty="0">
                <a:latin typeface="游ゴシック" panose="020B0400000000000000" pitchFamily="50" charset="-128"/>
                <a:ea typeface="游ゴシック" panose="020B0400000000000000" pitchFamily="50" charset="-128"/>
              </a:rPr>
              <a:t>キッカー</a:t>
            </a:r>
            <a:r>
              <a:rPr lang="ja-JP" altLang="en-US" sz="800" dirty="0">
                <a:latin typeface="游ゴシック" panose="020B0400000000000000" pitchFamily="50" charset="-128"/>
                <a:ea typeface="游ゴシック" panose="020B0400000000000000" pitchFamily="50" charset="-128"/>
              </a:rPr>
              <a:t>と、</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プリンターによって制作された</a:t>
            </a:r>
            <a:r>
              <a:rPr lang="ja-JP" altLang="en-US" sz="800" b="1" dirty="0">
                <a:latin typeface="游ゴシック" panose="020B0400000000000000" pitchFamily="50" charset="-128"/>
                <a:ea typeface="游ゴシック" panose="020B0400000000000000" pitchFamily="50" charset="-128"/>
              </a:rPr>
              <a:t>ボール形状にフィットする捕捉ゾーン</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キック時の不発を減少</a:t>
            </a:r>
            <a:r>
              <a:rPr lang="ja-JP" altLang="en-US" sz="800" dirty="0">
                <a:latin typeface="游ゴシック" panose="020B0400000000000000" pitchFamily="50" charset="-128"/>
                <a:ea typeface="游ゴシック" panose="020B0400000000000000" pitchFamily="50" charset="-128"/>
              </a:rPr>
              <a:t>。これにより、</a:t>
            </a:r>
            <a:r>
              <a:rPr lang="ja-JP" altLang="en-US" sz="800" b="1" dirty="0">
                <a:latin typeface="游ゴシック" panose="020B0400000000000000" pitchFamily="50" charset="-128"/>
                <a:ea typeface="游ゴシック" panose="020B0400000000000000" pitchFamily="50" charset="-128"/>
              </a:rPr>
              <a:t>シュートの安定性と威力が飛躍的に向上</a:t>
            </a:r>
            <a:r>
              <a:rPr lang="ja-JP" altLang="en-US" sz="800" dirty="0">
                <a:latin typeface="游ゴシック" panose="020B0400000000000000" pitchFamily="50" charset="-128"/>
                <a:ea typeface="游ゴシック" panose="020B0400000000000000" pitchFamily="50" charset="-128"/>
              </a:rPr>
              <a:t>し、前方への安定したボール送り出しを実現。「</a:t>
            </a:r>
            <a:r>
              <a:rPr lang="ja-JP" altLang="en-US" sz="800" b="1" dirty="0">
                <a:latin typeface="游ゴシック" panose="020B0400000000000000" pitchFamily="50" charset="-128"/>
                <a:ea typeface="游ゴシック" panose="020B0400000000000000" pitchFamily="50" charset="-128"/>
              </a:rPr>
              <a:t>確実に得点できるロボット</a:t>
            </a:r>
            <a:r>
              <a:rPr lang="ja-JP" altLang="en-US" sz="800" dirty="0">
                <a:latin typeface="游ゴシック" panose="020B0400000000000000" pitchFamily="50" charset="-128"/>
                <a:ea typeface="游ゴシック" panose="020B0400000000000000" pitchFamily="50" charset="-128"/>
              </a:rPr>
              <a:t>」としての性能を確立しました。駆動系には</a:t>
            </a:r>
            <a:r>
              <a:rPr lang="en-US" altLang="ja-JP" sz="800" b="1" dirty="0">
                <a:latin typeface="游ゴシック" panose="020B0400000000000000" pitchFamily="50" charset="-128"/>
                <a:ea typeface="游ゴシック" panose="020B0400000000000000" pitchFamily="50" charset="-128"/>
              </a:rPr>
              <a:t>DIGILENT IG22 1/19</a:t>
            </a:r>
            <a:r>
              <a:rPr lang="ja-JP" altLang="en-US" sz="800" b="1" dirty="0">
                <a:latin typeface="游ゴシック" panose="020B0400000000000000" pitchFamily="50" charset="-128"/>
                <a:ea typeface="游ゴシック" panose="020B0400000000000000" pitchFamily="50" charset="-128"/>
              </a:rPr>
              <a:t>モーター</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制御性・パワー・コスト</a:t>
            </a:r>
            <a:r>
              <a:rPr lang="ja-JP" altLang="en-US" sz="800" dirty="0">
                <a:latin typeface="游ゴシック" panose="020B0400000000000000" pitchFamily="50" charset="-128"/>
                <a:ea typeface="游ゴシック" panose="020B0400000000000000" pitchFamily="50" charset="-128"/>
              </a:rPr>
              <a:t>のバランスを最適化。さらに、</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層構造から進化した</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層オムニホイール</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高精度な回転性能とスムーズな移動</a:t>
            </a:r>
            <a:r>
              <a:rPr lang="ja-JP" altLang="en-US" sz="800" dirty="0">
                <a:latin typeface="游ゴシック" panose="020B0400000000000000" pitchFamily="50" charset="-128"/>
                <a:ea typeface="游ゴシック" panose="020B0400000000000000" pitchFamily="50" charset="-128"/>
              </a:rPr>
              <a:t>を両立。小さな旋回半径と滑らかな方向転換は、戦術的な動きを可能にする大きな武器となっています。試合中の</a:t>
            </a:r>
            <a:r>
              <a:rPr lang="ja-JP" altLang="en-US" sz="800" b="1" dirty="0">
                <a:latin typeface="游ゴシック" panose="020B0400000000000000" pitchFamily="50" charset="-128"/>
                <a:ea typeface="游ゴシック" panose="020B0400000000000000" pitchFamily="50" charset="-128"/>
              </a:rPr>
              <a:t>視認性と保守性</a:t>
            </a:r>
            <a:r>
              <a:rPr lang="ja-JP" altLang="en-US" sz="800" dirty="0">
                <a:latin typeface="游ゴシック" panose="020B0400000000000000" pitchFamily="50" charset="-128"/>
                <a:ea typeface="游ゴシック" panose="020B0400000000000000" pitchFamily="50" charset="-128"/>
              </a:rPr>
              <a:t>にもこだわりました。搭載された</a:t>
            </a:r>
            <a:r>
              <a:rPr lang="en-US" altLang="ja-JP" sz="800" b="1" dirty="0">
                <a:latin typeface="游ゴシック" panose="020B0400000000000000" pitchFamily="50" charset="-128"/>
                <a:ea typeface="游ゴシック" panose="020B0400000000000000" pitchFamily="50" charset="-128"/>
              </a:rPr>
              <a:t>LCD</a:t>
            </a:r>
            <a:r>
              <a:rPr lang="ja-JP" altLang="en-US" sz="800" b="1" dirty="0">
                <a:latin typeface="游ゴシック" panose="020B0400000000000000" pitchFamily="50" charset="-128"/>
                <a:ea typeface="游ゴシック" panose="020B0400000000000000" pitchFamily="50" charset="-128"/>
              </a:rPr>
              <a:t>モニター</a:t>
            </a:r>
            <a:r>
              <a:rPr lang="ja-JP" altLang="en-US" sz="800" dirty="0">
                <a:latin typeface="游ゴシック" panose="020B0400000000000000" pitchFamily="50" charset="-128"/>
                <a:ea typeface="游ゴシック" panose="020B0400000000000000" pitchFamily="50" charset="-128"/>
              </a:rPr>
              <a:t>により、</a:t>
            </a:r>
            <a:r>
              <a:rPr lang="ja-JP" altLang="en-US" sz="800" b="1" dirty="0">
                <a:latin typeface="游ゴシック" panose="020B0400000000000000" pitchFamily="50" charset="-128"/>
                <a:ea typeface="游ゴシック" panose="020B0400000000000000" pitchFamily="50" charset="-128"/>
              </a:rPr>
              <a:t>センサーデータをリアルタイムで表示</a:t>
            </a:r>
            <a:r>
              <a:rPr lang="ja-JP" altLang="en-US" sz="800" dirty="0">
                <a:latin typeface="游ゴシック" panose="020B0400000000000000" pitchFamily="50" charset="-128"/>
                <a:ea typeface="游ゴシック" panose="020B0400000000000000" pitchFamily="50" charset="-128"/>
              </a:rPr>
              <a:t>可能となり、現場での迅速なトラブル対応や戦術修正をサポート。</a:t>
            </a:r>
            <a:r>
              <a:rPr lang="en-US" altLang="ja-JP" sz="800" dirty="0">
                <a:latin typeface="游ゴシック" panose="020B0400000000000000" pitchFamily="50" charset="-128"/>
                <a:ea typeface="游ゴシック" panose="020B0400000000000000" pitchFamily="50" charset="-128"/>
              </a:rPr>
              <a:t>PC</a:t>
            </a:r>
            <a:r>
              <a:rPr lang="ja-JP" altLang="en-US" sz="800" dirty="0">
                <a:latin typeface="游ゴシック" panose="020B0400000000000000" pitchFamily="50" charset="-128"/>
                <a:ea typeface="游ゴシック" panose="020B0400000000000000" pitchFamily="50" charset="-128"/>
              </a:rPr>
              <a:t>接続の手間を省き、</a:t>
            </a:r>
            <a:r>
              <a:rPr lang="ja-JP" altLang="en-US" sz="800" b="1" dirty="0">
                <a:latin typeface="游ゴシック" panose="020B0400000000000000" pitchFamily="50" charset="-128"/>
                <a:ea typeface="游ゴシック" panose="020B0400000000000000" pitchFamily="50" charset="-128"/>
              </a:rPr>
              <a:t>現場対応力を大幅に向上</a:t>
            </a:r>
            <a:r>
              <a:rPr lang="ja-JP" altLang="en-US" sz="800" dirty="0">
                <a:latin typeface="游ゴシック" panose="020B0400000000000000" pitchFamily="50" charset="-128"/>
                <a:ea typeface="游ゴシック" panose="020B0400000000000000" pitchFamily="50" charset="-128"/>
              </a:rPr>
              <a:t>させています。制御基板には</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を採用し、</a:t>
            </a:r>
            <a:r>
              <a:rPr lang="ja-JP" altLang="en-US" sz="800" b="1" dirty="0">
                <a:latin typeface="游ゴシック" panose="020B0400000000000000" pitchFamily="50" charset="-128"/>
                <a:ea typeface="游ゴシック" panose="020B0400000000000000" pitchFamily="50" charset="-128"/>
              </a:rPr>
              <a:t>高速な通信と豊富な</a:t>
            </a:r>
            <a:r>
              <a:rPr lang="en-US" altLang="ja-JP" sz="800" b="1" dirty="0">
                <a:latin typeface="游ゴシック" panose="020B0400000000000000" pitchFamily="50" charset="-128"/>
                <a:ea typeface="游ゴシック" panose="020B0400000000000000" pitchFamily="50" charset="-128"/>
              </a:rPr>
              <a:t>I/O</a:t>
            </a:r>
            <a:r>
              <a:rPr lang="ja-JP" altLang="en-US" sz="800" b="1" dirty="0">
                <a:latin typeface="游ゴシック" panose="020B0400000000000000" pitchFamily="50" charset="-128"/>
                <a:ea typeface="游ゴシック" panose="020B0400000000000000" pitchFamily="50" charset="-128"/>
              </a:rPr>
              <a:t>拡張性</a:t>
            </a:r>
            <a:r>
              <a:rPr lang="ja-JP" altLang="en-US" sz="800" dirty="0">
                <a:latin typeface="游ゴシック" panose="020B0400000000000000" pitchFamily="50" charset="-128"/>
                <a:ea typeface="游ゴシック" panose="020B0400000000000000" pitchFamily="50" charset="-128"/>
              </a:rPr>
              <a:t>を確保。加えて、</a:t>
            </a:r>
            <a:r>
              <a:rPr lang="ja-JP" altLang="en-US" sz="800" b="1" dirty="0">
                <a:latin typeface="游ゴシック" panose="020B0400000000000000" pitchFamily="50" charset="-128"/>
                <a:ea typeface="游ゴシック" panose="020B0400000000000000" pitchFamily="50" charset="-128"/>
              </a:rPr>
              <a:t>フラットケーブル・</a:t>
            </a:r>
            <a:r>
              <a:rPr lang="en-US" altLang="ja-JP" sz="800" b="1" dirty="0">
                <a:latin typeface="游ゴシック" panose="020B0400000000000000" pitchFamily="50" charset="-128"/>
                <a:ea typeface="游ゴシック" panose="020B0400000000000000" pitchFamily="50" charset="-128"/>
              </a:rPr>
              <a:t>LED</a:t>
            </a:r>
            <a:r>
              <a:rPr lang="ja-JP" altLang="en-US" sz="800" b="1" dirty="0">
                <a:latin typeface="游ゴシック" panose="020B0400000000000000" pitchFamily="50" charset="-128"/>
                <a:ea typeface="游ゴシック" panose="020B0400000000000000" pitchFamily="50" charset="-128"/>
              </a:rPr>
              <a:t>・ノイズ抑制を意識した配線設計</a:t>
            </a:r>
            <a:r>
              <a:rPr lang="ja-JP" altLang="en-US" sz="800" dirty="0">
                <a:latin typeface="游ゴシック" panose="020B0400000000000000" pitchFamily="50" charset="-128"/>
                <a:ea typeface="游ゴシック" panose="020B0400000000000000" pitchFamily="50" charset="-128"/>
              </a:rPr>
              <a:t>など、実戦における整備性と安定性も重視しています。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831" name="グループ化 2830">
            <a:extLst>
              <a:ext uri="{FF2B5EF4-FFF2-40B4-BE49-F238E27FC236}">
                <a16:creationId xmlns:a16="http://schemas.microsoft.com/office/drawing/2014/main" id="{6DE24BB3-5B13-1470-E51C-EAF3525F57D5}"/>
              </a:ext>
            </a:extLst>
          </p:cNvPr>
          <p:cNvGrpSpPr/>
          <p:nvPr/>
        </p:nvGrpSpPr>
        <p:grpSpPr>
          <a:xfrm>
            <a:off x="518413" y="9153583"/>
            <a:ext cx="4491467" cy="5043391"/>
            <a:chOff x="12027744" y="4070625"/>
            <a:chExt cx="4491467" cy="5043391"/>
          </a:xfrm>
        </p:grpSpPr>
        <p:pic>
          <p:nvPicPr>
            <p:cNvPr id="2832" name="Picture 2">
              <a:extLst>
                <a:ext uri="{FF2B5EF4-FFF2-40B4-BE49-F238E27FC236}">
                  <a16:creationId xmlns:a16="http://schemas.microsoft.com/office/drawing/2014/main" id="{CBCF02E6-4A89-5712-1BCC-19CC9A8142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2" t="2050" r="13202" b="8549"/>
            <a:stretch/>
          </p:blipFill>
          <p:spPr bwMode="auto">
            <a:xfrm>
              <a:off x="12043338" y="4070625"/>
              <a:ext cx="4220538" cy="5043391"/>
            </a:xfrm>
            <a:prstGeom prst="rect">
              <a:avLst/>
            </a:prstGeom>
            <a:noFill/>
            <a:extLst>
              <a:ext uri="{909E8E84-426E-40DD-AFC4-6F175D3DCCD1}">
                <a14:hiddenFill xmlns:a14="http://schemas.microsoft.com/office/drawing/2010/main">
                  <a:solidFill>
                    <a:srgbClr val="FFFFFF"/>
                  </a:solidFill>
                </a14:hiddenFill>
              </a:ext>
            </a:extLst>
          </p:spPr>
        </p:pic>
        <p:grpSp>
          <p:nvGrpSpPr>
            <p:cNvPr id="2833" name="グループ化 2832">
              <a:extLst>
                <a:ext uri="{FF2B5EF4-FFF2-40B4-BE49-F238E27FC236}">
                  <a16:creationId xmlns:a16="http://schemas.microsoft.com/office/drawing/2014/main" id="{80AFF2E3-A08C-D5AE-8789-B4D503151737}"/>
                </a:ext>
              </a:extLst>
            </p:cNvPr>
            <p:cNvGrpSpPr/>
            <p:nvPr/>
          </p:nvGrpSpPr>
          <p:grpSpPr>
            <a:xfrm>
              <a:off x="13245283" y="4527549"/>
              <a:ext cx="989885" cy="452233"/>
              <a:chOff x="13245283" y="4727701"/>
              <a:chExt cx="989885" cy="452233"/>
            </a:xfrm>
          </p:grpSpPr>
          <p:cxnSp>
            <p:nvCxnSpPr>
              <p:cNvPr id="133" name="直線コネクタ 132">
                <a:extLst>
                  <a:ext uri="{FF2B5EF4-FFF2-40B4-BE49-F238E27FC236}">
                    <a16:creationId xmlns:a16="http://schemas.microsoft.com/office/drawing/2014/main" id="{987DAAFE-5B79-AFD0-77DD-1EC08D333A07}"/>
                  </a:ext>
                </a:extLst>
              </p:cNvPr>
              <p:cNvCxnSpPr>
                <a:cxnSpLocks/>
              </p:cNvCxnSpPr>
              <p:nvPr/>
            </p:nvCxnSpPr>
            <p:spPr>
              <a:xfrm>
                <a:off x="13392457" y="4889333"/>
                <a:ext cx="842711" cy="29060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4" name="楕円 133">
                <a:extLst>
                  <a:ext uri="{FF2B5EF4-FFF2-40B4-BE49-F238E27FC236}">
                    <a16:creationId xmlns:a16="http://schemas.microsoft.com/office/drawing/2014/main" id="{9C851B44-9BF5-5A99-6D4E-0F11DB3E0B28}"/>
                  </a:ext>
                </a:extLst>
              </p:cNvPr>
              <p:cNvSpPr/>
              <p:nvPr/>
            </p:nvSpPr>
            <p:spPr>
              <a:xfrm>
                <a:off x="13245283" y="4727701"/>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a:t>
                </a:r>
                <a:endParaRPr kumimoji="1" lang="ja-JP" altLang="en-US" b="1" dirty="0"/>
              </a:p>
            </p:txBody>
          </p:sp>
        </p:grpSp>
        <p:grpSp>
          <p:nvGrpSpPr>
            <p:cNvPr id="2834" name="グループ化 2833">
              <a:extLst>
                <a:ext uri="{FF2B5EF4-FFF2-40B4-BE49-F238E27FC236}">
                  <a16:creationId xmlns:a16="http://schemas.microsoft.com/office/drawing/2014/main" id="{2CE2A206-2220-8DAB-9A71-3EE9E9A84615}"/>
                </a:ext>
              </a:extLst>
            </p:cNvPr>
            <p:cNvGrpSpPr/>
            <p:nvPr/>
          </p:nvGrpSpPr>
          <p:grpSpPr>
            <a:xfrm>
              <a:off x="14411526" y="5035121"/>
              <a:ext cx="778696" cy="622267"/>
              <a:chOff x="12753269" y="4812048"/>
              <a:chExt cx="778696" cy="622267"/>
            </a:xfrm>
          </p:grpSpPr>
          <p:cxnSp>
            <p:nvCxnSpPr>
              <p:cNvPr id="131" name="直線コネクタ 130">
                <a:extLst>
                  <a:ext uri="{FF2B5EF4-FFF2-40B4-BE49-F238E27FC236}">
                    <a16:creationId xmlns:a16="http://schemas.microsoft.com/office/drawing/2014/main" id="{02A32160-1FFA-1667-6CC5-E3ADFBB7733C}"/>
                  </a:ext>
                </a:extLst>
              </p:cNvPr>
              <p:cNvCxnSpPr>
                <a:cxnSpLocks/>
              </p:cNvCxnSpPr>
              <p:nvPr/>
            </p:nvCxnSpPr>
            <p:spPr>
              <a:xfrm flipH="1">
                <a:off x="12753269" y="4981575"/>
                <a:ext cx="648332" cy="452740"/>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2" name="楕円 131">
                <a:extLst>
                  <a:ext uri="{FF2B5EF4-FFF2-40B4-BE49-F238E27FC236}">
                    <a16:creationId xmlns:a16="http://schemas.microsoft.com/office/drawing/2014/main" id="{911BAD1F-1716-3537-3F71-701AA583C619}"/>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2</a:t>
                </a:r>
                <a:endParaRPr kumimoji="1" lang="ja-JP" altLang="en-US" b="1" dirty="0"/>
              </a:p>
            </p:txBody>
          </p:sp>
        </p:grpSp>
        <p:grpSp>
          <p:nvGrpSpPr>
            <p:cNvPr id="2835" name="グループ化 2834">
              <a:extLst>
                <a:ext uri="{FF2B5EF4-FFF2-40B4-BE49-F238E27FC236}">
                  <a16:creationId xmlns:a16="http://schemas.microsoft.com/office/drawing/2014/main" id="{23E1CE6D-D356-3267-3241-B764C3A00E6E}"/>
                </a:ext>
              </a:extLst>
            </p:cNvPr>
            <p:cNvGrpSpPr/>
            <p:nvPr/>
          </p:nvGrpSpPr>
          <p:grpSpPr>
            <a:xfrm>
              <a:off x="12105183" y="7204637"/>
              <a:ext cx="1072860" cy="1026690"/>
              <a:chOff x="12164757" y="7404789"/>
              <a:chExt cx="1072860" cy="1026690"/>
            </a:xfrm>
          </p:grpSpPr>
          <p:cxnSp>
            <p:nvCxnSpPr>
              <p:cNvPr id="128" name="直線コネクタ 127">
                <a:extLst>
                  <a:ext uri="{FF2B5EF4-FFF2-40B4-BE49-F238E27FC236}">
                    <a16:creationId xmlns:a16="http://schemas.microsoft.com/office/drawing/2014/main" id="{E03A35E4-D670-388A-30CE-740E56FCD728}"/>
                  </a:ext>
                </a:extLst>
              </p:cNvPr>
              <p:cNvCxnSpPr>
                <a:cxnSpLocks/>
                <a:stCxn id="130" idx="5"/>
              </p:cNvCxnSpPr>
              <p:nvPr/>
            </p:nvCxnSpPr>
            <p:spPr>
              <a:xfrm>
                <a:off x="12415999" y="7656031"/>
                <a:ext cx="182723" cy="35131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129" name="直線コネクタ 128">
                <a:extLst>
                  <a:ext uri="{FF2B5EF4-FFF2-40B4-BE49-F238E27FC236}">
                    <a16:creationId xmlns:a16="http://schemas.microsoft.com/office/drawing/2014/main" id="{70C0ED00-0783-206B-C5EF-7380B8B93636}"/>
                  </a:ext>
                </a:extLst>
              </p:cNvPr>
              <p:cNvCxnSpPr>
                <a:cxnSpLocks/>
                <a:stCxn id="130" idx="5"/>
              </p:cNvCxnSpPr>
              <p:nvPr/>
            </p:nvCxnSpPr>
            <p:spPr>
              <a:xfrm>
                <a:off x="12415999" y="7656031"/>
                <a:ext cx="821618" cy="775448"/>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130" name="楕円 129">
                <a:extLst>
                  <a:ext uri="{FF2B5EF4-FFF2-40B4-BE49-F238E27FC236}">
                    <a16:creationId xmlns:a16="http://schemas.microsoft.com/office/drawing/2014/main" id="{3E52878B-C407-A95F-270E-DEF5B03FCAA3}"/>
                  </a:ext>
                </a:extLst>
              </p:cNvPr>
              <p:cNvSpPr/>
              <p:nvPr/>
            </p:nvSpPr>
            <p:spPr>
              <a:xfrm>
                <a:off x="12164757" y="740478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3</a:t>
                </a:r>
                <a:endParaRPr kumimoji="1" lang="ja-JP" altLang="en-US" b="1" dirty="0"/>
              </a:p>
            </p:txBody>
          </p:sp>
        </p:grpSp>
        <p:grpSp>
          <p:nvGrpSpPr>
            <p:cNvPr id="2836" name="グループ化 2835">
              <a:extLst>
                <a:ext uri="{FF2B5EF4-FFF2-40B4-BE49-F238E27FC236}">
                  <a16:creationId xmlns:a16="http://schemas.microsoft.com/office/drawing/2014/main" id="{AEE16642-E567-2FC5-5C75-8DA1D3C3C776}"/>
                </a:ext>
              </a:extLst>
            </p:cNvPr>
            <p:cNvGrpSpPr/>
            <p:nvPr/>
          </p:nvGrpSpPr>
          <p:grpSpPr>
            <a:xfrm>
              <a:off x="14464526" y="5586623"/>
              <a:ext cx="1132396" cy="1317616"/>
              <a:chOff x="14464526" y="5786775"/>
              <a:chExt cx="1132396" cy="1317616"/>
            </a:xfrm>
          </p:grpSpPr>
          <p:cxnSp>
            <p:nvCxnSpPr>
              <p:cNvPr id="2878" name="直線コネクタ 2877">
                <a:extLst>
                  <a:ext uri="{FF2B5EF4-FFF2-40B4-BE49-F238E27FC236}">
                    <a16:creationId xmlns:a16="http://schemas.microsoft.com/office/drawing/2014/main" id="{ABB93F6B-6002-C8C8-296B-355454CCB081}"/>
                  </a:ext>
                </a:extLst>
              </p:cNvPr>
              <p:cNvCxnSpPr>
                <a:cxnSpLocks/>
              </p:cNvCxnSpPr>
              <p:nvPr/>
            </p:nvCxnSpPr>
            <p:spPr>
              <a:xfrm flipH="1">
                <a:off x="14464526" y="5954052"/>
                <a:ext cx="985222" cy="1150339"/>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9" name="楕円 2878">
                <a:extLst>
                  <a:ext uri="{FF2B5EF4-FFF2-40B4-BE49-F238E27FC236}">
                    <a16:creationId xmlns:a16="http://schemas.microsoft.com/office/drawing/2014/main" id="{AD9229B5-A61C-3779-D955-6000931E9267}"/>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4</a:t>
                </a:r>
                <a:endParaRPr kumimoji="1" lang="ja-JP" altLang="en-US" b="1" dirty="0"/>
              </a:p>
            </p:txBody>
          </p:sp>
        </p:grpSp>
        <p:grpSp>
          <p:nvGrpSpPr>
            <p:cNvPr id="2837" name="グループ化 2836">
              <a:extLst>
                <a:ext uri="{FF2B5EF4-FFF2-40B4-BE49-F238E27FC236}">
                  <a16:creationId xmlns:a16="http://schemas.microsoft.com/office/drawing/2014/main" id="{979980D2-4343-D476-8386-5B4E42DA0B16}"/>
                </a:ext>
              </a:extLst>
            </p:cNvPr>
            <p:cNvGrpSpPr/>
            <p:nvPr/>
          </p:nvGrpSpPr>
          <p:grpSpPr>
            <a:xfrm>
              <a:off x="14679964" y="8493041"/>
              <a:ext cx="1721008" cy="337518"/>
              <a:chOff x="14679964" y="8693193"/>
              <a:chExt cx="1721008" cy="337518"/>
            </a:xfrm>
          </p:grpSpPr>
          <p:cxnSp>
            <p:nvCxnSpPr>
              <p:cNvPr id="2875" name="直線コネクタ 2874">
                <a:extLst>
                  <a:ext uri="{FF2B5EF4-FFF2-40B4-BE49-F238E27FC236}">
                    <a16:creationId xmlns:a16="http://schemas.microsoft.com/office/drawing/2014/main" id="{13F4899C-F3AC-F9C3-AC12-52EE49EBB274}"/>
                  </a:ext>
                </a:extLst>
              </p:cNvPr>
              <p:cNvCxnSpPr>
                <a:cxnSpLocks/>
              </p:cNvCxnSpPr>
              <p:nvPr/>
            </p:nvCxnSpPr>
            <p:spPr>
              <a:xfrm flipH="1">
                <a:off x="15441305" y="8798365"/>
                <a:ext cx="811935" cy="232346"/>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876" name="直線コネクタ 2875">
                <a:extLst>
                  <a:ext uri="{FF2B5EF4-FFF2-40B4-BE49-F238E27FC236}">
                    <a16:creationId xmlns:a16="http://schemas.microsoft.com/office/drawing/2014/main" id="{FA59111D-D1C5-BE75-52F3-C9817E7C6DE7}"/>
                  </a:ext>
                </a:extLst>
              </p:cNvPr>
              <p:cNvCxnSpPr>
                <a:cxnSpLocks/>
              </p:cNvCxnSpPr>
              <p:nvPr/>
            </p:nvCxnSpPr>
            <p:spPr>
              <a:xfrm flipH="1">
                <a:off x="14679964" y="8798365"/>
                <a:ext cx="1573276" cy="5936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7" name="楕円 2876">
                <a:extLst>
                  <a:ext uri="{FF2B5EF4-FFF2-40B4-BE49-F238E27FC236}">
                    <a16:creationId xmlns:a16="http://schemas.microsoft.com/office/drawing/2014/main" id="{825EBAF2-2D44-769D-EC57-5E031CC1562D}"/>
                  </a:ext>
                </a:extLst>
              </p:cNvPr>
              <p:cNvSpPr/>
              <p:nvPr/>
            </p:nvSpPr>
            <p:spPr>
              <a:xfrm>
                <a:off x="16106624" y="86931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5</a:t>
                </a:r>
                <a:endParaRPr kumimoji="1" lang="ja-JP" altLang="en-US" b="1" dirty="0"/>
              </a:p>
            </p:txBody>
          </p:sp>
        </p:grpSp>
        <p:grpSp>
          <p:nvGrpSpPr>
            <p:cNvPr id="2838" name="グループ化 2837">
              <a:extLst>
                <a:ext uri="{FF2B5EF4-FFF2-40B4-BE49-F238E27FC236}">
                  <a16:creationId xmlns:a16="http://schemas.microsoft.com/office/drawing/2014/main" id="{6B8391A5-7AD1-30C8-8BE9-13AEA94819FB}"/>
                </a:ext>
              </a:extLst>
            </p:cNvPr>
            <p:cNvGrpSpPr/>
            <p:nvPr/>
          </p:nvGrpSpPr>
          <p:grpSpPr>
            <a:xfrm>
              <a:off x="15042971" y="5944147"/>
              <a:ext cx="872792" cy="1065264"/>
              <a:chOff x="14724130" y="5786775"/>
              <a:chExt cx="872792" cy="1065264"/>
            </a:xfrm>
          </p:grpSpPr>
          <p:cxnSp>
            <p:nvCxnSpPr>
              <p:cNvPr id="2873" name="直線コネクタ 2872">
                <a:extLst>
                  <a:ext uri="{FF2B5EF4-FFF2-40B4-BE49-F238E27FC236}">
                    <a16:creationId xmlns:a16="http://schemas.microsoft.com/office/drawing/2014/main" id="{70CCCE45-C58A-1B98-1E77-7027C3CE545F}"/>
                  </a:ext>
                </a:extLst>
              </p:cNvPr>
              <p:cNvCxnSpPr>
                <a:cxnSpLocks/>
              </p:cNvCxnSpPr>
              <p:nvPr/>
            </p:nvCxnSpPr>
            <p:spPr>
              <a:xfrm flipH="1">
                <a:off x="14724130" y="5954052"/>
                <a:ext cx="725618" cy="89798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4" name="楕円 2873">
                <a:extLst>
                  <a:ext uri="{FF2B5EF4-FFF2-40B4-BE49-F238E27FC236}">
                    <a16:creationId xmlns:a16="http://schemas.microsoft.com/office/drawing/2014/main" id="{37F03F51-F7B5-0C55-5CE4-38A6890BD7ED}"/>
                  </a:ext>
                </a:extLst>
              </p:cNvPr>
              <p:cNvSpPr/>
              <p:nvPr/>
            </p:nvSpPr>
            <p:spPr>
              <a:xfrm>
                <a:off x="15302574" y="5786775"/>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6</a:t>
                </a:r>
                <a:endParaRPr kumimoji="1" lang="ja-JP" altLang="en-US" b="1" dirty="0"/>
              </a:p>
            </p:txBody>
          </p:sp>
        </p:grpSp>
        <p:grpSp>
          <p:nvGrpSpPr>
            <p:cNvPr id="2839" name="グループ化 2838">
              <a:extLst>
                <a:ext uri="{FF2B5EF4-FFF2-40B4-BE49-F238E27FC236}">
                  <a16:creationId xmlns:a16="http://schemas.microsoft.com/office/drawing/2014/main" id="{98A342F9-173E-EACB-CA03-74955FFB6AEF}"/>
                </a:ext>
              </a:extLst>
            </p:cNvPr>
            <p:cNvGrpSpPr/>
            <p:nvPr/>
          </p:nvGrpSpPr>
          <p:grpSpPr>
            <a:xfrm>
              <a:off x="12484209" y="5698944"/>
              <a:ext cx="1047756" cy="1690194"/>
              <a:chOff x="15110729" y="5732093"/>
              <a:chExt cx="1047756" cy="1690194"/>
            </a:xfrm>
          </p:grpSpPr>
          <p:cxnSp>
            <p:nvCxnSpPr>
              <p:cNvPr id="2871" name="直線コネクタ 2870">
                <a:extLst>
                  <a:ext uri="{FF2B5EF4-FFF2-40B4-BE49-F238E27FC236}">
                    <a16:creationId xmlns:a16="http://schemas.microsoft.com/office/drawing/2014/main" id="{24BCC98A-EB35-0185-CB2C-32D39DF4E943}"/>
                  </a:ext>
                </a:extLst>
              </p:cNvPr>
              <p:cNvCxnSpPr>
                <a:cxnSpLocks/>
              </p:cNvCxnSpPr>
              <p:nvPr/>
            </p:nvCxnSpPr>
            <p:spPr>
              <a:xfrm>
                <a:off x="15277835" y="5897896"/>
                <a:ext cx="880650" cy="15243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2" name="楕円 2871">
                <a:extLst>
                  <a:ext uri="{FF2B5EF4-FFF2-40B4-BE49-F238E27FC236}">
                    <a16:creationId xmlns:a16="http://schemas.microsoft.com/office/drawing/2014/main" id="{64FC7322-B5F8-1E0C-3B54-9861DB4DCF06}"/>
                  </a:ext>
                </a:extLst>
              </p:cNvPr>
              <p:cNvSpPr/>
              <p:nvPr/>
            </p:nvSpPr>
            <p:spPr>
              <a:xfrm>
                <a:off x="15110729" y="5732093"/>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2840" name="グループ化 2839">
              <a:extLst>
                <a:ext uri="{FF2B5EF4-FFF2-40B4-BE49-F238E27FC236}">
                  <a16:creationId xmlns:a16="http://schemas.microsoft.com/office/drawing/2014/main" id="{335F9E46-7200-2384-4922-4D286F551309}"/>
                </a:ext>
              </a:extLst>
            </p:cNvPr>
            <p:cNvGrpSpPr/>
            <p:nvPr/>
          </p:nvGrpSpPr>
          <p:grpSpPr>
            <a:xfrm>
              <a:off x="14345621" y="6324787"/>
              <a:ext cx="1974875" cy="1405230"/>
              <a:chOff x="14345621" y="6524939"/>
              <a:chExt cx="1974875" cy="1405230"/>
            </a:xfrm>
          </p:grpSpPr>
          <p:cxnSp>
            <p:nvCxnSpPr>
              <p:cNvPr id="2868" name="直線コネクタ 2867">
                <a:extLst>
                  <a:ext uri="{FF2B5EF4-FFF2-40B4-BE49-F238E27FC236}">
                    <a16:creationId xmlns:a16="http://schemas.microsoft.com/office/drawing/2014/main" id="{B562ACF5-33DC-5E66-B261-29994734E376}"/>
                  </a:ext>
                </a:extLst>
              </p:cNvPr>
              <p:cNvCxnSpPr>
                <a:cxnSpLocks/>
              </p:cNvCxnSpPr>
              <p:nvPr/>
            </p:nvCxnSpPr>
            <p:spPr>
              <a:xfrm flipH="1">
                <a:off x="15337149" y="6692216"/>
                <a:ext cx="836173" cy="82682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869" name="直線コネクタ 2868">
                <a:extLst>
                  <a:ext uri="{FF2B5EF4-FFF2-40B4-BE49-F238E27FC236}">
                    <a16:creationId xmlns:a16="http://schemas.microsoft.com/office/drawing/2014/main" id="{E26659E7-6F8C-49B1-9BEE-3953C8524608}"/>
                  </a:ext>
                </a:extLst>
              </p:cNvPr>
              <p:cNvCxnSpPr>
                <a:cxnSpLocks/>
              </p:cNvCxnSpPr>
              <p:nvPr/>
            </p:nvCxnSpPr>
            <p:spPr>
              <a:xfrm flipH="1">
                <a:off x="14345621" y="6684662"/>
                <a:ext cx="1825135" cy="1245507"/>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70" name="楕円 2869">
                <a:extLst>
                  <a:ext uri="{FF2B5EF4-FFF2-40B4-BE49-F238E27FC236}">
                    <a16:creationId xmlns:a16="http://schemas.microsoft.com/office/drawing/2014/main" id="{503866DD-356C-A040-553B-FE75641D94D0}"/>
                  </a:ext>
                </a:extLst>
              </p:cNvPr>
              <p:cNvSpPr/>
              <p:nvPr/>
            </p:nvSpPr>
            <p:spPr>
              <a:xfrm>
                <a:off x="16026148" y="6524939"/>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a:t>
                </a:r>
                <a:endParaRPr kumimoji="1" lang="ja-JP" altLang="en-US" b="1" dirty="0"/>
              </a:p>
            </p:txBody>
          </p:sp>
        </p:grpSp>
        <p:grpSp>
          <p:nvGrpSpPr>
            <p:cNvPr id="2841" name="グループ化 2840">
              <a:extLst>
                <a:ext uri="{FF2B5EF4-FFF2-40B4-BE49-F238E27FC236}">
                  <a16:creationId xmlns:a16="http://schemas.microsoft.com/office/drawing/2014/main" id="{1103965D-E1C5-3588-6548-AC50B7C87C2B}"/>
                </a:ext>
              </a:extLst>
            </p:cNvPr>
            <p:cNvGrpSpPr/>
            <p:nvPr/>
          </p:nvGrpSpPr>
          <p:grpSpPr>
            <a:xfrm>
              <a:off x="12175040" y="6390168"/>
              <a:ext cx="1125641" cy="1282847"/>
              <a:chOff x="13329658" y="4862842"/>
              <a:chExt cx="1125641" cy="1282847"/>
            </a:xfrm>
          </p:grpSpPr>
          <p:cxnSp>
            <p:nvCxnSpPr>
              <p:cNvPr id="2866" name="直線コネクタ 2865">
                <a:extLst>
                  <a:ext uri="{FF2B5EF4-FFF2-40B4-BE49-F238E27FC236}">
                    <a16:creationId xmlns:a16="http://schemas.microsoft.com/office/drawing/2014/main" id="{27F7C6F8-6C19-9F57-DEEB-2C142361F124}"/>
                  </a:ext>
                </a:extLst>
              </p:cNvPr>
              <p:cNvCxnSpPr>
                <a:cxnSpLocks/>
              </p:cNvCxnSpPr>
              <p:nvPr/>
            </p:nvCxnSpPr>
            <p:spPr>
              <a:xfrm>
                <a:off x="13471865" y="4996985"/>
                <a:ext cx="983434" cy="1148704"/>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67" name="楕円 2866">
                <a:extLst>
                  <a:ext uri="{FF2B5EF4-FFF2-40B4-BE49-F238E27FC236}">
                    <a16:creationId xmlns:a16="http://schemas.microsoft.com/office/drawing/2014/main" id="{98B8C40D-F744-BDB1-7242-58E2D7FAB834}"/>
                  </a:ext>
                </a:extLst>
              </p:cNvPr>
              <p:cNvSpPr/>
              <p:nvPr/>
            </p:nvSpPr>
            <p:spPr>
              <a:xfrm>
                <a:off x="13329658" y="4862842"/>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8</a:t>
                </a:r>
                <a:endParaRPr kumimoji="1" lang="ja-JP" altLang="en-US" b="1" dirty="0"/>
              </a:p>
            </p:txBody>
          </p:sp>
        </p:grpSp>
        <p:grpSp>
          <p:nvGrpSpPr>
            <p:cNvPr id="2842" name="グループ化 2841">
              <a:extLst>
                <a:ext uri="{FF2B5EF4-FFF2-40B4-BE49-F238E27FC236}">
                  <a16:creationId xmlns:a16="http://schemas.microsoft.com/office/drawing/2014/main" id="{AC011AE6-90A8-E573-BF49-4E5B8C281991}"/>
                </a:ext>
              </a:extLst>
            </p:cNvPr>
            <p:cNvGrpSpPr/>
            <p:nvPr/>
          </p:nvGrpSpPr>
          <p:grpSpPr>
            <a:xfrm>
              <a:off x="12427832" y="7464486"/>
              <a:ext cx="2406076" cy="1393490"/>
              <a:chOff x="12427832" y="7664638"/>
              <a:chExt cx="2406076" cy="1393490"/>
            </a:xfrm>
          </p:grpSpPr>
          <p:cxnSp>
            <p:nvCxnSpPr>
              <p:cNvPr id="2853" name="直線コネクタ 2852">
                <a:extLst>
                  <a:ext uri="{FF2B5EF4-FFF2-40B4-BE49-F238E27FC236}">
                    <a16:creationId xmlns:a16="http://schemas.microsoft.com/office/drawing/2014/main" id="{6A79860D-7C9B-BC30-1677-FF36F8FB4AE4}"/>
                  </a:ext>
                </a:extLst>
              </p:cNvPr>
              <p:cNvCxnSpPr>
                <a:cxnSpLocks/>
              </p:cNvCxnSpPr>
              <p:nvPr/>
            </p:nvCxnSpPr>
            <p:spPr>
              <a:xfrm flipV="1">
                <a:off x="12570039" y="7664638"/>
                <a:ext cx="1210630" cy="1233285"/>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861" name="直線コネクタ 2860">
                <a:extLst>
                  <a:ext uri="{FF2B5EF4-FFF2-40B4-BE49-F238E27FC236}">
                    <a16:creationId xmlns:a16="http://schemas.microsoft.com/office/drawing/2014/main" id="{18F2FE22-B96C-CD95-73F0-3D4CF6726CA9}"/>
                  </a:ext>
                </a:extLst>
              </p:cNvPr>
              <p:cNvCxnSpPr>
                <a:cxnSpLocks/>
              </p:cNvCxnSpPr>
              <p:nvPr/>
            </p:nvCxnSpPr>
            <p:spPr>
              <a:xfrm flipV="1">
                <a:off x="12591453" y="8565175"/>
                <a:ext cx="2242455" cy="356502"/>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62" name="楕円 2861">
                <a:extLst>
                  <a:ext uri="{FF2B5EF4-FFF2-40B4-BE49-F238E27FC236}">
                    <a16:creationId xmlns:a16="http://schemas.microsoft.com/office/drawing/2014/main" id="{C26C91EC-7B96-5343-AB76-362A17C75871}"/>
                  </a:ext>
                </a:extLst>
              </p:cNvPr>
              <p:cNvSpPr/>
              <p:nvPr/>
            </p:nvSpPr>
            <p:spPr>
              <a:xfrm>
                <a:off x="12427832" y="8763780"/>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a:t>
                </a:r>
                <a:endParaRPr kumimoji="1" lang="ja-JP" altLang="en-US" b="1" dirty="0"/>
              </a:p>
            </p:txBody>
          </p:sp>
        </p:grpSp>
        <p:grpSp>
          <p:nvGrpSpPr>
            <p:cNvPr id="2843" name="グループ化 2842">
              <a:extLst>
                <a:ext uri="{FF2B5EF4-FFF2-40B4-BE49-F238E27FC236}">
                  <a16:creationId xmlns:a16="http://schemas.microsoft.com/office/drawing/2014/main" id="{5B8F612E-0485-BA5E-F5A3-9AAAD5B3D130}"/>
                </a:ext>
              </a:extLst>
            </p:cNvPr>
            <p:cNvGrpSpPr/>
            <p:nvPr/>
          </p:nvGrpSpPr>
          <p:grpSpPr>
            <a:xfrm>
              <a:off x="15302574" y="7002929"/>
              <a:ext cx="1216637" cy="760770"/>
              <a:chOff x="12315328" y="4812048"/>
              <a:chExt cx="1216637" cy="760770"/>
            </a:xfrm>
          </p:grpSpPr>
          <p:cxnSp>
            <p:nvCxnSpPr>
              <p:cNvPr id="2848" name="直線コネクタ 2847">
                <a:extLst>
                  <a:ext uri="{FF2B5EF4-FFF2-40B4-BE49-F238E27FC236}">
                    <a16:creationId xmlns:a16="http://schemas.microsoft.com/office/drawing/2014/main" id="{9649DF59-DB3F-E2E9-E620-03A3928B0F13}"/>
                  </a:ext>
                </a:extLst>
              </p:cNvPr>
              <p:cNvCxnSpPr>
                <a:cxnSpLocks/>
              </p:cNvCxnSpPr>
              <p:nvPr/>
            </p:nvCxnSpPr>
            <p:spPr>
              <a:xfrm flipH="1">
                <a:off x="12315328" y="4981575"/>
                <a:ext cx="1086273" cy="591243"/>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49" name="楕円 2848">
                <a:extLst>
                  <a:ext uri="{FF2B5EF4-FFF2-40B4-BE49-F238E27FC236}">
                    <a16:creationId xmlns:a16="http://schemas.microsoft.com/office/drawing/2014/main" id="{25802CEA-D7CD-326E-56DD-4C26341B7F94}"/>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A</a:t>
                </a:r>
                <a:endParaRPr kumimoji="1" lang="ja-JP" altLang="en-US" b="1" dirty="0"/>
              </a:p>
            </p:txBody>
          </p:sp>
        </p:grpSp>
        <p:grpSp>
          <p:nvGrpSpPr>
            <p:cNvPr id="2844" name="グループ化 2843">
              <a:extLst>
                <a:ext uri="{FF2B5EF4-FFF2-40B4-BE49-F238E27FC236}">
                  <a16:creationId xmlns:a16="http://schemas.microsoft.com/office/drawing/2014/main" id="{141D955A-D34C-26BC-8CF1-2ED18F2CCD82}"/>
                </a:ext>
              </a:extLst>
            </p:cNvPr>
            <p:cNvGrpSpPr/>
            <p:nvPr/>
          </p:nvGrpSpPr>
          <p:grpSpPr>
            <a:xfrm>
              <a:off x="12899464" y="5099674"/>
              <a:ext cx="605244" cy="1895818"/>
              <a:chOff x="13237617" y="4812048"/>
              <a:chExt cx="605244" cy="1895818"/>
            </a:xfrm>
          </p:grpSpPr>
          <p:cxnSp>
            <p:nvCxnSpPr>
              <p:cNvPr id="2846" name="直線コネクタ 2845">
                <a:extLst>
                  <a:ext uri="{FF2B5EF4-FFF2-40B4-BE49-F238E27FC236}">
                    <a16:creationId xmlns:a16="http://schemas.microsoft.com/office/drawing/2014/main" id="{2F52788B-5E7D-D47C-410F-CD9E4DCC54D2}"/>
                  </a:ext>
                </a:extLst>
              </p:cNvPr>
              <p:cNvCxnSpPr>
                <a:cxnSpLocks/>
              </p:cNvCxnSpPr>
              <p:nvPr/>
            </p:nvCxnSpPr>
            <p:spPr>
              <a:xfrm>
                <a:off x="13401601" y="4981575"/>
                <a:ext cx="441260" cy="1726291"/>
              </a:xfrm>
              <a:prstGeom prst="line">
                <a:avLst/>
              </a:prstGeom>
              <a:ln w="19050">
                <a:solidFill>
                  <a:schemeClr val="accent5">
                    <a:lumMod val="60000"/>
                    <a:lumOff val="40000"/>
                  </a:schemeClr>
                </a:solidFill>
                <a:headEnd type="oval"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847" name="楕円 2846">
                <a:extLst>
                  <a:ext uri="{FF2B5EF4-FFF2-40B4-BE49-F238E27FC236}">
                    <a16:creationId xmlns:a16="http://schemas.microsoft.com/office/drawing/2014/main" id="{C9091AEC-FA23-D85A-0784-ADEC55788A57}"/>
                  </a:ext>
                </a:extLst>
              </p:cNvPr>
              <p:cNvSpPr/>
              <p:nvPr/>
            </p:nvSpPr>
            <p:spPr>
              <a:xfrm>
                <a:off x="13237617" y="4812048"/>
                <a:ext cx="294348" cy="294348"/>
              </a:xfrm>
              <a:prstGeom prst="ellipse">
                <a:avLst/>
              </a:prstGeom>
              <a:solidFill>
                <a:schemeClr val="accent5">
                  <a:lumMod val="60000"/>
                  <a:lumOff val="40000"/>
                </a:schemeClr>
              </a:solidFill>
              <a:ln>
                <a:solidFill>
                  <a:schemeClr val="accent5">
                    <a:lumMod val="50000"/>
                  </a:schemeClr>
                </a:solidFill>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B</a:t>
                </a:r>
                <a:endParaRPr kumimoji="1" lang="ja-JP" altLang="en-US" b="1" dirty="0"/>
              </a:p>
            </p:txBody>
          </p:sp>
        </p:grpSp>
        <p:sp>
          <p:nvSpPr>
            <p:cNvPr id="2845" name="テキスト ボックス 2844">
              <a:extLst>
                <a:ext uri="{FF2B5EF4-FFF2-40B4-BE49-F238E27FC236}">
                  <a16:creationId xmlns:a16="http://schemas.microsoft.com/office/drawing/2014/main" id="{F72AA6F1-CF37-3D99-2CF0-8EEABDDDF6FC}"/>
                </a:ext>
              </a:extLst>
            </p:cNvPr>
            <p:cNvSpPr txBox="1"/>
            <p:nvPr/>
          </p:nvSpPr>
          <p:spPr>
            <a:xfrm>
              <a:off x="12027744" y="4246247"/>
              <a:ext cx="971672" cy="338554"/>
            </a:xfrm>
            <a:prstGeom prst="rect">
              <a:avLst/>
            </a:prstGeom>
            <a:noFill/>
          </p:spPr>
          <p:txBody>
            <a:bodyPr wrap="square" rtlCol="0">
              <a:spAutoFit/>
            </a:bodyPr>
            <a:lstStyle/>
            <a:p>
              <a:r>
                <a:rPr kumimoji="1" lang="en-US" altLang="ja-JP" sz="1600" b="1" dirty="0">
                  <a:latin typeface="Cascadia Code" panose="020B0609020000020004" pitchFamily="49" charset="0"/>
                  <a:ea typeface="Cascadia Code" panose="020B0609020000020004" pitchFamily="49" charset="0"/>
                  <a:cs typeface="Cascadia Code" panose="020B0609020000020004" pitchFamily="49" charset="0"/>
                </a:rPr>
                <a:t>Robo.1</a:t>
              </a:r>
              <a:endParaRPr kumimoji="1" lang="en-US" altLang="ja-JP" sz="1000" dirty="0">
                <a:latin typeface="+mj-ea"/>
                <a:ea typeface="+mj-ea"/>
                <a:cs typeface="Cascadia Code" panose="020B0609020000020004" pitchFamily="49" charset="0"/>
              </a:endParaRPr>
            </a:p>
          </p:txBody>
        </p:sp>
      </p:grpSp>
      <p:sp>
        <p:nvSpPr>
          <p:cNvPr id="208" name="正方形/長方形 207">
            <a:extLst>
              <a:ext uri="{FF2B5EF4-FFF2-40B4-BE49-F238E27FC236}">
                <a16:creationId xmlns:a16="http://schemas.microsoft.com/office/drawing/2014/main" id="{0BC38990-973D-BE10-8D77-B01A7C4DED89}"/>
              </a:ext>
            </a:extLst>
          </p:cNvPr>
          <p:cNvSpPr/>
          <p:nvPr/>
        </p:nvSpPr>
        <p:spPr>
          <a:xfrm rot="16200000">
            <a:off x="3568749" y="19433185"/>
            <a:ext cx="156538" cy="364728"/>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09" name="正方形/長方形 208">
            <a:extLst>
              <a:ext uri="{FF2B5EF4-FFF2-40B4-BE49-F238E27FC236}">
                <a16:creationId xmlns:a16="http://schemas.microsoft.com/office/drawing/2014/main" id="{091FEC56-8620-96B5-54AD-B8A9F7A251C9}"/>
              </a:ext>
            </a:extLst>
          </p:cNvPr>
          <p:cNvSpPr/>
          <p:nvPr/>
        </p:nvSpPr>
        <p:spPr>
          <a:xfrm rot="16200000">
            <a:off x="3491317" y="18821957"/>
            <a:ext cx="311799" cy="377823"/>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10" name="四角形: 角を丸くする 209">
            <a:extLst>
              <a:ext uri="{FF2B5EF4-FFF2-40B4-BE49-F238E27FC236}">
                <a16:creationId xmlns:a16="http://schemas.microsoft.com/office/drawing/2014/main" id="{68C52D9E-D44C-DC5D-CAC9-DCAA6D8438D6}"/>
              </a:ext>
            </a:extLst>
          </p:cNvPr>
          <p:cNvSpPr/>
          <p:nvPr/>
        </p:nvSpPr>
        <p:spPr>
          <a:xfrm>
            <a:off x="3068719" y="19097895"/>
            <a:ext cx="1235296" cy="447782"/>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36000" rtlCol="0" anchor="t" anchorCtr="0"/>
          <a:lstStyle/>
          <a:p>
            <a:r>
              <a:rPr kumimoji="1" lang="en-US" altLang="ja-JP" sz="1000" b="1" dirty="0">
                <a:solidFill>
                  <a:schemeClr val="tx1"/>
                </a:solidFill>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＞ピンを増やす</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　ことが可能</a:t>
            </a:r>
            <a:endParaRPr lang="en-US" altLang="ja-JP" sz="700" dirty="0">
              <a:solidFill>
                <a:schemeClr val="tx1"/>
              </a:solidFill>
              <a:latin typeface="游ゴシック" panose="020B0400000000000000" pitchFamily="50" charset="-128"/>
              <a:ea typeface="游ゴシック" panose="020B0400000000000000" pitchFamily="50" charset="-128"/>
            </a:endParaRPr>
          </a:p>
          <a:p>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211" name="テキスト ボックス 210">
            <a:extLst>
              <a:ext uri="{FF2B5EF4-FFF2-40B4-BE49-F238E27FC236}">
                <a16:creationId xmlns:a16="http://schemas.microsoft.com/office/drawing/2014/main" id="{752A0B48-98B1-64C6-8F26-7FF64916B0AC}"/>
              </a:ext>
            </a:extLst>
          </p:cNvPr>
          <p:cNvSpPr txBox="1"/>
          <p:nvPr/>
        </p:nvSpPr>
        <p:spPr>
          <a:xfrm>
            <a:off x="3459645" y="18968497"/>
            <a:ext cx="37474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12" name="テキスト ボックス 211">
            <a:extLst>
              <a:ext uri="{FF2B5EF4-FFF2-40B4-BE49-F238E27FC236}">
                <a16:creationId xmlns:a16="http://schemas.microsoft.com/office/drawing/2014/main" id="{9C0FC153-D8D3-34EE-42EA-FDCE8282F793}"/>
              </a:ext>
            </a:extLst>
          </p:cNvPr>
          <p:cNvSpPr txBox="1"/>
          <p:nvPr/>
        </p:nvSpPr>
        <p:spPr>
          <a:xfrm>
            <a:off x="3470609" y="19539292"/>
            <a:ext cx="377822"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01" name="正方形/長方形 200">
            <a:extLst>
              <a:ext uri="{FF2B5EF4-FFF2-40B4-BE49-F238E27FC236}">
                <a16:creationId xmlns:a16="http://schemas.microsoft.com/office/drawing/2014/main" id="{E01577E3-9D9E-C99A-EC00-47C999BCB8D0}"/>
              </a:ext>
            </a:extLst>
          </p:cNvPr>
          <p:cNvSpPr/>
          <p:nvPr/>
        </p:nvSpPr>
        <p:spPr>
          <a:xfrm rot="14229013">
            <a:off x="2950393" y="18244742"/>
            <a:ext cx="567206" cy="306075"/>
          </a:xfrm>
          <a:prstGeom prst="rect">
            <a:avLst/>
          </a:prstGeom>
          <a:solidFill>
            <a:schemeClr val="accent6"/>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98" name="正方形/長方形 197">
            <a:extLst>
              <a:ext uri="{FF2B5EF4-FFF2-40B4-BE49-F238E27FC236}">
                <a16:creationId xmlns:a16="http://schemas.microsoft.com/office/drawing/2014/main" id="{79204DD9-B832-BD2F-7D5C-7EFAE8DCA2E5}"/>
              </a:ext>
            </a:extLst>
          </p:cNvPr>
          <p:cNvSpPr/>
          <p:nvPr/>
        </p:nvSpPr>
        <p:spPr>
          <a:xfrm rot="16200000">
            <a:off x="2254296" y="19442718"/>
            <a:ext cx="156538" cy="364728"/>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pic>
        <p:nvPicPr>
          <p:cNvPr id="174" name="図 173">
            <a:extLst>
              <a:ext uri="{FF2B5EF4-FFF2-40B4-BE49-F238E27FC236}">
                <a16:creationId xmlns:a16="http://schemas.microsoft.com/office/drawing/2014/main" id="{0F926F64-EEAC-7892-C31E-076751461C69}"/>
              </a:ext>
            </a:extLst>
          </p:cNvPr>
          <p:cNvPicPr>
            <a:picLocks noChangeAspect="1"/>
          </p:cNvPicPr>
          <p:nvPr/>
        </p:nvPicPr>
        <p:blipFill>
          <a:blip r:embed="rId4">
            <a:extLst>
              <a:ext uri="{28A0092B-C50C-407E-A947-70E740481C1C}">
                <a14:useLocalDpi xmlns:a14="http://schemas.microsoft.com/office/drawing/2010/main" val="0"/>
              </a:ext>
            </a:extLst>
          </a:blip>
          <a:srcRect l="21396" t="16634" r="4657" b="23065"/>
          <a:stretch/>
        </p:blipFill>
        <p:spPr>
          <a:xfrm>
            <a:off x="5588723" y="16927949"/>
            <a:ext cx="548369" cy="418261"/>
          </a:xfrm>
          <a:prstGeom prst="rect">
            <a:avLst/>
          </a:prstGeom>
        </p:spPr>
      </p:pic>
      <p:sp>
        <p:nvSpPr>
          <p:cNvPr id="194" name="正方形/長方形 193">
            <a:extLst>
              <a:ext uri="{FF2B5EF4-FFF2-40B4-BE49-F238E27FC236}">
                <a16:creationId xmlns:a16="http://schemas.microsoft.com/office/drawing/2014/main" id="{D372C332-1167-9D4A-2A31-2138A142C63A}"/>
              </a:ext>
            </a:extLst>
          </p:cNvPr>
          <p:cNvSpPr/>
          <p:nvPr/>
        </p:nvSpPr>
        <p:spPr>
          <a:xfrm>
            <a:off x="1607484" y="17861851"/>
            <a:ext cx="485564" cy="169545"/>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917" name="正方形/長方形 2916">
            <a:extLst>
              <a:ext uri="{FF2B5EF4-FFF2-40B4-BE49-F238E27FC236}">
                <a16:creationId xmlns:a16="http://schemas.microsoft.com/office/drawing/2014/main" id="{B363D309-2390-9287-6A81-0B1EF96F486B}"/>
              </a:ext>
            </a:extLst>
          </p:cNvPr>
          <p:cNvSpPr/>
          <p:nvPr/>
        </p:nvSpPr>
        <p:spPr>
          <a:xfrm rot="5400000">
            <a:off x="795691" y="19062823"/>
            <a:ext cx="226718" cy="211020"/>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dirty="0"/>
          </a:p>
        </p:txBody>
      </p:sp>
      <p:sp>
        <p:nvSpPr>
          <p:cNvPr id="2915" name="正方形/長方形 2914">
            <a:extLst>
              <a:ext uri="{FF2B5EF4-FFF2-40B4-BE49-F238E27FC236}">
                <a16:creationId xmlns:a16="http://schemas.microsoft.com/office/drawing/2014/main" id="{3731C31E-9462-C7E2-B3C6-9FE1AC52A359}"/>
              </a:ext>
            </a:extLst>
          </p:cNvPr>
          <p:cNvSpPr/>
          <p:nvPr/>
        </p:nvSpPr>
        <p:spPr>
          <a:xfrm rot="5400000">
            <a:off x="819001" y="18230565"/>
            <a:ext cx="180098" cy="211020"/>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a:p>
        </p:txBody>
      </p:sp>
      <p:sp>
        <p:nvSpPr>
          <p:cNvPr id="2916" name="テキスト ボックス 2915">
            <a:extLst>
              <a:ext uri="{FF2B5EF4-FFF2-40B4-BE49-F238E27FC236}">
                <a16:creationId xmlns:a16="http://schemas.microsoft.com/office/drawing/2014/main" id="{EA90ADEF-E169-B506-B6D1-430634F33408}"/>
              </a:ext>
            </a:extLst>
          </p:cNvPr>
          <p:cNvSpPr txBox="1"/>
          <p:nvPr/>
        </p:nvSpPr>
        <p:spPr>
          <a:xfrm>
            <a:off x="738348" y="18274534"/>
            <a:ext cx="366804"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pic>
        <p:nvPicPr>
          <p:cNvPr id="2914" name="Picture 4" descr="Amazon.co.jp: Kypom K6 11.1V 1300mAh 35C70C リポ バッテリー : おもちゃ">
            <a:extLst>
              <a:ext uri="{FF2B5EF4-FFF2-40B4-BE49-F238E27FC236}">
                <a16:creationId xmlns:a16="http://schemas.microsoft.com/office/drawing/2014/main" id="{8348882D-27EA-508A-6CD6-22E109FD8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454" y="16851245"/>
            <a:ext cx="707036" cy="510891"/>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2669" name="図 2668">
            <a:extLst>
              <a:ext uri="{FF2B5EF4-FFF2-40B4-BE49-F238E27FC236}">
                <a16:creationId xmlns:a16="http://schemas.microsoft.com/office/drawing/2014/main" id="{72DD6925-211B-D243-9CA4-C2274B334B88}"/>
              </a:ext>
            </a:extLst>
          </p:cNvPr>
          <p:cNvPicPr>
            <a:picLocks noChangeAspect="1"/>
          </p:cNvPicPr>
          <p:nvPr/>
        </p:nvPicPr>
        <p:blipFill>
          <a:blip r:embed="rId6"/>
          <a:srcRect l="6036" t="6149" r="5541" b="7143"/>
          <a:stretch/>
        </p:blipFill>
        <p:spPr>
          <a:xfrm>
            <a:off x="22360224" y="5439708"/>
            <a:ext cx="2127236" cy="1931288"/>
          </a:xfrm>
          <a:prstGeom prst="rect">
            <a:avLst/>
          </a:prstGeom>
        </p:spPr>
      </p:pic>
      <p:sp>
        <p:nvSpPr>
          <p:cNvPr id="251" name="Google Shape;276;p13">
            <a:extLst>
              <a:ext uri="{FF2B5EF4-FFF2-40B4-BE49-F238E27FC236}">
                <a16:creationId xmlns:a16="http://schemas.microsoft.com/office/drawing/2014/main" id="{D89A3C30-DBE6-6868-2293-F52E94445EC5}"/>
              </a:ext>
            </a:extLst>
          </p:cNvPr>
          <p:cNvSpPr txBox="1"/>
          <p:nvPr/>
        </p:nvSpPr>
        <p:spPr>
          <a:xfrm>
            <a:off x="18600472" y="5405132"/>
            <a:ext cx="6342691" cy="10018046"/>
          </a:xfrm>
          <a:prstGeom prst="rect">
            <a:avLst/>
          </a:prstGeom>
          <a:noFill/>
          <a:ln>
            <a:noFill/>
          </a:ln>
        </p:spPr>
        <p:txBody>
          <a:bodyPr spcFirstLastPara="1" wrap="square" lIns="182850" tIns="91400" rIns="182850" bIns="91400" anchor="t" anchorCtr="0">
            <a:spAutoFit/>
          </a:bodyPr>
          <a:lstStyle/>
          <a:p>
            <a:r>
              <a:rPr lang="ja-JP" altLang="en-US" sz="900" dirty="0">
                <a:latin typeface="游ゴシック" panose="020B0400000000000000" pitchFamily="50" charset="-128"/>
                <a:ea typeface="游ゴシック" panose="020B0400000000000000" pitchFamily="50" charset="-128"/>
              </a:rPr>
              <a:t>　昨シーズンに使用していたロボットのモーターは</a:t>
            </a:r>
            <a:r>
              <a:rPr lang="en-US" altLang="ja-JP" sz="900" dirty="0">
                <a:latin typeface="游ゴシック" panose="020B0400000000000000" pitchFamily="50" charset="-128"/>
                <a:ea typeface="游ゴシック" panose="020B0400000000000000" pitchFamily="50" charset="-128"/>
              </a:rPr>
              <a:t>6V</a:t>
            </a:r>
            <a:r>
              <a:rPr lang="ja-JP" altLang="en-US" sz="900" dirty="0">
                <a:latin typeface="游ゴシック" panose="020B0400000000000000" pitchFamily="50" charset="-128"/>
                <a:ea typeface="游ゴシック" panose="020B0400000000000000" pitchFamily="50" charset="-128"/>
              </a:rPr>
              <a:t>駆動だったため、</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スピードがあまり出ないという問題がありました。そこで、もっと速くて</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効率的なモーターを探すことにしました。できるだけ費用を抑えつつ、</a:t>
            </a: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12V</a:t>
            </a:r>
            <a:r>
              <a:rPr lang="ja-JP" altLang="en-US" sz="900" dirty="0">
                <a:latin typeface="游ゴシック" panose="020B0400000000000000" pitchFamily="50" charset="-128"/>
                <a:ea typeface="游ゴシック" panose="020B0400000000000000" pitchFamily="50" charset="-128"/>
              </a:rPr>
              <a:t>駆動のモーターを選びました。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その結果、以下のモーターが挙がりました。 </a:t>
            </a:r>
            <a:endParaRPr lang="en-US" altLang="ja-JP" sz="900" dirty="0">
              <a:latin typeface="游ゴシック" panose="020B0400000000000000" pitchFamily="50" charset="-128"/>
              <a:ea typeface="游ゴシック" panose="020B0400000000000000" pitchFamily="50" charset="-128"/>
            </a:endParaRPr>
          </a:p>
          <a:p>
            <a:r>
              <a:rPr lang="ja-JP" altLang="en-US" sz="900" b="1" dirty="0">
                <a:latin typeface="游ゴシック" panose="020B0400000000000000" pitchFamily="50" charset="-128"/>
                <a:ea typeface="游ゴシック" panose="020B0400000000000000" pitchFamily="50" charset="-128"/>
              </a:rPr>
              <a:t>・秋月モーター（</a:t>
            </a:r>
            <a:r>
              <a:rPr lang="en-US" altLang="ja-JP" sz="900" b="1" dirty="0">
                <a:latin typeface="游ゴシック" panose="020B0400000000000000" pitchFamily="50" charset="-128"/>
                <a:ea typeface="游ゴシック" panose="020B0400000000000000" pitchFamily="50" charset="-128"/>
              </a:rPr>
              <a:t>DIGILENT IG22 1/19</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b="1" dirty="0">
                <a:latin typeface="游ゴシック" panose="020B0400000000000000" pitchFamily="50" charset="-128"/>
                <a:ea typeface="游ゴシック" panose="020B0400000000000000" pitchFamily="50" charset="-128"/>
              </a:rPr>
              <a:t>　</a:t>
            </a:r>
            <a:r>
              <a:rPr lang="ja-JP" altLang="en-US" sz="900" dirty="0">
                <a:latin typeface="游ゴシック" panose="020B0400000000000000" pitchFamily="50" charset="-128"/>
                <a:ea typeface="游ゴシック" panose="020B0400000000000000" pitchFamily="50" charset="-128"/>
              </a:rPr>
              <a:t>（約</a:t>
            </a:r>
            <a:r>
              <a:rPr lang="en-US" altLang="ja-JP" sz="900" dirty="0">
                <a:latin typeface="游ゴシック" panose="020B0400000000000000" pitchFamily="50" charset="-128"/>
                <a:ea typeface="游ゴシック" panose="020B0400000000000000" pitchFamily="50" charset="-128"/>
              </a:rPr>
              <a:t>3000</a:t>
            </a:r>
            <a:r>
              <a:rPr lang="ja-JP" altLang="en-US" sz="900" dirty="0">
                <a:latin typeface="游ゴシック" panose="020B0400000000000000" pitchFamily="50" charset="-128"/>
                <a:ea typeface="游ゴシック" panose="020B0400000000000000" pitchFamily="50" charset="-128"/>
              </a:rPr>
              <a:t>円）</a:t>
            </a:r>
            <a:r>
              <a:rPr lang="en-US" altLang="ja-JP" sz="900" dirty="0">
                <a:latin typeface="游ゴシック" panose="020B0400000000000000" pitchFamily="50" charset="-128"/>
                <a:ea typeface="游ゴシック" panose="020B0400000000000000" pitchFamily="50" charset="-128"/>
              </a:rPr>
              <a:t>2024</a:t>
            </a:r>
            <a:r>
              <a:rPr lang="ja-JP" altLang="en-US" sz="900" dirty="0">
                <a:latin typeface="游ゴシック" panose="020B0400000000000000" pitchFamily="50" charset="-128"/>
                <a:ea typeface="游ゴシック" panose="020B0400000000000000" pitchFamily="50" charset="-128"/>
              </a:rPr>
              <a:t>年</a:t>
            </a:r>
            <a:r>
              <a:rPr lang="en-US" altLang="ja-JP" sz="900" dirty="0">
                <a:latin typeface="游ゴシック" panose="020B0400000000000000" pitchFamily="50" charset="-128"/>
                <a:ea typeface="游ゴシック" panose="020B0400000000000000" pitchFamily="50" charset="-128"/>
              </a:rPr>
              <a:t>6</a:t>
            </a:r>
            <a:r>
              <a:rPr lang="ja-JP" altLang="en-US" sz="900" dirty="0">
                <a:latin typeface="游ゴシック" panose="020B0400000000000000" pitchFamily="50" charset="-128"/>
                <a:ea typeface="游ゴシック" panose="020B0400000000000000" pitchFamily="50" charset="-128"/>
              </a:rPr>
              <a:t>月</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このモーターは、私たちが求めていた性能を持っており、</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良い選択だと思いました。しかし、このモーターを採用したことで</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速度は上がったものの、ラインアウトの回数が増えるという問題が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発生しました。そこで、速度が速くてもラインアウトしてしまっては</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意味がありません。以前はラインアウトを防ぐためにモーターの回転数を</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落としていましたが、そのままでは加速し続けてしまう問題がありました。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この問題を解決するために、</a:t>
            </a:r>
            <a:r>
              <a:rPr lang="en-US" altLang="ja-JP" sz="900" dirty="0">
                <a:latin typeface="游ゴシック" panose="020B0400000000000000" pitchFamily="50" charset="-128"/>
                <a:ea typeface="游ゴシック" panose="020B0400000000000000" pitchFamily="50" charset="-128"/>
              </a:rPr>
              <a:t>BNO055</a:t>
            </a:r>
            <a:r>
              <a:rPr lang="ja-JP" altLang="en-US" sz="900" dirty="0">
                <a:latin typeface="游ゴシック" panose="020B0400000000000000" pitchFamily="50" charset="-128"/>
                <a:ea typeface="游ゴシック" panose="020B0400000000000000" pitchFamily="50" charset="-128"/>
              </a:rPr>
              <a:t>を使用して機体の速度を測定し、ライン付近ではロボットの速度を</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下げることでラインアウトを防ぎ、コートの中心では最高速度を出せるようにすることを考えました。</a:t>
            </a:r>
            <a:endParaRPr lang="en-US" altLang="ja-JP" sz="900" dirty="0">
              <a:latin typeface="游ゴシック" panose="020B0400000000000000" pitchFamily="50" charset="-128"/>
              <a:ea typeface="游ゴシック" panose="020B0400000000000000" pitchFamily="50" charset="-128"/>
            </a:endParaRPr>
          </a:p>
          <a:p>
            <a:endParaRPr lang="en-US" altLang="ja-JP" sz="900" b="1" dirty="0">
              <a:latin typeface="游ゴシック" panose="020B0400000000000000" pitchFamily="50" charset="-128"/>
              <a:ea typeface="游ゴシック" panose="020B0400000000000000" pitchFamily="50" charset="-128"/>
            </a:endParaRPr>
          </a:p>
          <a:p>
            <a:r>
              <a:rPr lang="ja-JP" altLang="en-US" sz="900" b="1" dirty="0">
                <a:latin typeface="游ゴシック" panose="020B0400000000000000" pitchFamily="50" charset="-128"/>
                <a:ea typeface="游ゴシック" panose="020B0400000000000000" pitchFamily="50" charset="-128"/>
              </a:rPr>
              <a:t>実験環境</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検証１、検証２の実験は、コートの端から端までを走らせ、記録タイマーを用いて実験しました。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（写真</a:t>
            </a:r>
            <a:r>
              <a:rPr lang="en-US" altLang="ja-JP" sz="900" dirty="0">
                <a:latin typeface="游ゴシック" panose="020B0400000000000000" pitchFamily="50" charset="-128"/>
                <a:ea typeface="游ゴシック" panose="020B0400000000000000" pitchFamily="50" charset="-128"/>
              </a:rPr>
              <a:t>1,2</a:t>
            </a:r>
            <a:r>
              <a:rPr lang="ja-JP" altLang="en-US" sz="900" dirty="0">
                <a:latin typeface="游ゴシック" panose="020B0400000000000000" pitchFamily="50" charset="-128"/>
                <a:ea typeface="游ゴシック" panose="020B0400000000000000" pitchFamily="50" charset="-128"/>
              </a:rPr>
              <a:t>参照）</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b="1" dirty="0">
                <a:latin typeface="游ゴシック" panose="020B0400000000000000" pitchFamily="50" charset="-128"/>
                <a:ea typeface="游ゴシック" panose="020B0400000000000000" pitchFamily="50" charset="-128"/>
                <a:cs typeface="Aharoni" panose="020F0502020204030204" pitchFamily="2" charset="-79"/>
              </a:rPr>
              <a:t>「加速度制御」</a:t>
            </a: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　速度の基準を設定し、得られた速度が</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基準を下回る場合はモーターの回転数を上げ、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逆に基準を上回る場合はモーター回転数を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下げるように調整します。この方法を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「加速度制御」と呼びます。（図１参照）</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私たちは、この方法が機能し、ラインアウトを</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防げるかを確認するために、次の検証しました。</a:t>
            </a: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b="1" dirty="0">
                <a:latin typeface="游ゴシック" panose="020B0400000000000000" pitchFamily="50" charset="-128"/>
                <a:ea typeface="游ゴシック" panose="020B0400000000000000" pitchFamily="50" charset="-128"/>
                <a:cs typeface="Aharoni" panose="020F0502020204030204" pitchFamily="2" charset="-79"/>
              </a:rPr>
              <a:t>検証１：</a:t>
            </a:r>
            <a:r>
              <a:rPr lang="ja-JP" altLang="en-US" sz="900" b="1" dirty="0">
                <a:latin typeface="游ゴシック" panose="020B0400000000000000" pitchFamily="50" charset="-128"/>
                <a:ea typeface="游ゴシック" panose="020B0400000000000000" pitchFamily="50" charset="-128"/>
              </a:rPr>
              <a:t>速度制御との違いを探る</a:t>
            </a: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solidFill>
                  <a:schemeClr val="tx1"/>
                </a:solidFill>
                <a:latin typeface="游ゴシック" panose="020B0400000000000000" pitchFamily="50" charset="-128"/>
                <a:ea typeface="游ゴシック" panose="020B0400000000000000" pitchFamily="50" charset="-128"/>
              </a:rPr>
              <a:t>　加速度制御が正常に動作しているかを確認するために、加速度制御を使用して制御している場合と加速度制御をしていない場合を実験しました。</a:t>
            </a:r>
            <a:endParaRPr lang="en-US" altLang="ja-JP" sz="900" dirty="0">
              <a:solidFill>
                <a:schemeClr val="tx1"/>
              </a:solidFill>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その後、速度（</a:t>
            </a:r>
            <a:r>
              <a:rPr lang="en-US" altLang="ja-JP" sz="900" dirty="0">
                <a:latin typeface="游ゴシック" panose="020B0400000000000000" pitchFamily="50" charset="-128"/>
                <a:ea typeface="游ゴシック" panose="020B0400000000000000" pitchFamily="50" charset="-128"/>
              </a:rPr>
              <a:t>v</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cm/s</a:t>
            </a:r>
            <a:r>
              <a:rPr lang="ja-JP" altLang="en-US" sz="900" dirty="0">
                <a:latin typeface="游ゴシック" panose="020B0400000000000000" pitchFamily="50" charset="-128"/>
                <a:ea typeface="游ゴシック" panose="020B0400000000000000" pitchFamily="50" charset="-128"/>
              </a:rPr>
              <a:t>）と時間（</a:t>
            </a:r>
            <a:r>
              <a:rPr lang="en-US" altLang="ja-JP" sz="900" dirty="0">
                <a:latin typeface="游ゴシック" panose="020B0400000000000000" pitchFamily="50" charset="-128"/>
                <a:ea typeface="游ゴシック" panose="020B0400000000000000" pitchFamily="50" charset="-128"/>
              </a:rPr>
              <a:t>t</a:t>
            </a:r>
            <a:r>
              <a:rPr lang="ja-JP" altLang="en-US" sz="900" dirty="0">
                <a:latin typeface="游ゴシック" panose="020B0400000000000000" pitchFamily="50" charset="-128"/>
                <a:ea typeface="游ゴシック" panose="020B0400000000000000" pitchFamily="50" charset="-128"/>
              </a:rPr>
              <a:t>：秒）の関係をグラフにして比較しました。</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cs typeface="Meiryo"/>
                <a:sym typeface="Meiryo"/>
              </a:rPr>
              <a:t>結果：</a:t>
            </a: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Aharoni" panose="020F0502020204030204" pitchFamily="2" charset="-79"/>
              <a:sym typeface="Meiryo"/>
            </a:endParaRPr>
          </a:p>
          <a:p>
            <a:pPr>
              <a:buSzPts val="900"/>
            </a:pPr>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endParaRPr lang="en-US" altLang="ja-JP" sz="900" dirty="0">
              <a:latin typeface="游ゴシック" panose="020B0400000000000000" pitchFamily="50" charset="-128"/>
              <a:ea typeface="游ゴシック" panose="020B0400000000000000" pitchFamily="50" charset="-128"/>
              <a:cs typeface="Aharoni" panose="020F0502020204030204" pitchFamily="2" charset="-79"/>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グラフから加速度制御をしている場合は、してない場合に比べて速度</a:t>
            </a:r>
            <a:r>
              <a:rPr lang="en-US" altLang="ja-JP" sz="900" dirty="0">
                <a:latin typeface="游ゴシック" panose="020B0400000000000000" pitchFamily="50" charset="-128"/>
                <a:ea typeface="游ゴシック" panose="020B0400000000000000" pitchFamily="50" charset="-128"/>
                <a:cs typeface="Aharoni" panose="020F0502020204030204" pitchFamily="2" charset="-79"/>
              </a:rPr>
              <a:t>80</a:t>
            </a:r>
            <a:r>
              <a:rPr lang="en-US" altLang="ja-JP" sz="900" dirty="0">
                <a:solidFill>
                  <a:schemeClr val="tx1"/>
                </a:solidFill>
                <a:latin typeface="游ゴシック" panose="020B0400000000000000" pitchFamily="50" charset="-128"/>
                <a:ea typeface="游ゴシック" panose="020B0400000000000000" pitchFamily="50" charset="-128"/>
              </a:rPr>
              <a:t>cm/s</a:t>
            </a:r>
            <a:r>
              <a:rPr lang="ja-JP" altLang="en-US" sz="900" dirty="0">
                <a:solidFill>
                  <a:schemeClr val="tx1"/>
                </a:solidFill>
                <a:latin typeface="游ゴシック" panose="020B0400000000000000" pitchFamily="50" charset="-128"/>
                <a:ea typeface="游ゴシック" panose="020B0400000000000000" pitchFamily="50" charset="-128"/>
              </a:rPr>
              <a:t>で</a:t>
            </a:r>
            <a:r>
              <a:rPr lang="ja-JP" altLang="en-US" sz="900" dirty="0">
                <a:solidFill>
                  <a:schemeClr val="tx1"/>
                </a:solidFill>
                <a:latin typeface="游ゴシック" panose="020B0400000000000000" pitchFamily="50" charset="-128"/>
                <a:ea typeface="游ゴシック" panose="020B0400000000000000" pitchFamily="50" charset="-128"/>
                <a:cs typeface="Aharoni" panose="020F0502020204030204" pitchFamily="2" charset="-79"/>
              </a:rPr>
              <a:t>一定になっていることが分かります。</a:t>
            </a:r>
            <a:endParaRPr lang="en-US" altLang="ja-JP" sz="900" dirty="0">
              <a:solidFill>
                <a:schemeClr val="tx1"/>
              </a:solidFill>
              <a:latin typeface="游ゴシック" panose="020B0400000000000000" pitchFamily="50" charset="-128"/>
              <a:ea typeface="游ゴシック" panose="020B0400000000000000" pitchFamily="50" charset="-128"/>
              <a:cs typeface="Aharoni" panose="020F0502020204030204" pitchFamily="2" charset="-79"/>
            </a:endParaRPr>
          </a:p>
        </p:txBody>
      </p:sp>
      <p:sp>
        <p:nvSpPr>
          <p:cNvPr id="2812" name="正方形/長方形 2811">
            <a:extLst>
              <a:ext uri="{FF2B5EF4-FFF2-40B4-BE49-F238E27FC236}">
                <a16:creationId xmlns:a16="http://schemas.microsoft.com/office/drawing/2014/main" id="{26330D25-A586-FB8E-84B6-C9770F7CA677}"/>
              </a:ext>
            </a:extLst>
          </p:cNvPr>
          <p:cNvSpPr/>
          <p:nvPr/>
        </p:nvSpPr>
        <p:spPr>
          <a:xfrm>
            <a:off x="32333" y="8349140"/>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Method / Production / Design</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695" name="Picture 4">
            <a:extLst>
              <a:ext uri="{FF2B5EF4-FFF2-40B4-BE49-F238E27FC236}">
                <a16:creationId xmlns:a16="http://schemas.microsoft.com/office/drawing/2014/main" id="{01A86B6F-AF5F-D15A-E42F-4AF9AFEAEC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03" t="5086" r="7729" b="4812"/>
          <a:stretch/>
        </p:blipFill>
        <p:spPr bwMode="auto">
          <a:xfrm>
            <a:off x="21477663" y="10317360"/>
            <a:ext cx="2461915" cy="1309741"/>
          </a:xfrm>
          <a:prstGeom prst="rect">
            <a:avLst/>
          </a:prstGeom>
          <a:noFill/>
          <a:extLst>
            <a:ext uri="{909E8E84-426E-40DD-AFC4-6F175D3DCCD1}">
              <a14:hiddenFill xmlns:a14="http://schemas.microsoft.com/office/drawing/2010/main">
                <a:solidFill>
                  <a:srgbClr val="FFFFFF"/>
                </a:solidFill>
              </a14:hiddenFill>
            </a:ext>
          </a:extLst>
        </p:spPr>
      </p:pic>
      <p:sp>
        <p:nvSpPr>
          <p:cNvPr id="1068" name="正方形/長方形 1067">
            <a:extLst>
              <a:ext uri="{FF2B5EF4-FFF2-40B4-BE49-F238E27FC236}">
                <a16:creationId xmlns:a16="http://schemas.microsoft.com/office/drawing/2014/main" id="{D8C7A741-4A33-40AD-6834-C8F2C4A107FD}"/>
              </a:ext>
            </a:extLst>
          </p:cNvPr>
          <p:cNvSpPr/>
          <p:nvPr/>
        </p:nvSpPr>
        <p:spPr>
          <a:xfrm>
            <a:off x="1" y="0"/>
            <a:ext cx="3027521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74" name="図 1073"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18A0769E-9A65-3CBB-AFB2-F142D003E791}"/>
              </a:ext>
            </a:extLst>
          </p:cNvPr>
          <p:cNvPicPr>
            <a:picLocks noChangeAspect="1"/>
          </p:cNvPicPr>
          <p:nvPr/>
        </p:nvPicPr>
        <p:blipFill>
          <a:blip r:embed="rId8"/>
          <a:srcRect l="23780" t="7468" r="27898"/>
          <a:stretch/>
        </p:blipFill>
        <p:spPr>
          <a:xfrm>
            <a:off x="10102259" y="11147"/>
            <a:ext cx="4135188" cy="4386433"/>
          </a:xfrm>
          <a:prstGeom prst="rect">
            <a:avLst/>
          </a:prstGeom>
        </p:spPr>
      </p:pic>
      <p:sp>
        <p:nvSpPr>
          <p:cNvPr id="18" name="Google Shape;110;p13">
            <a:extLst>
              <a:ext uri="{FF2B5EF4-FFF2-40B4-BE49-F238E27FC236}">
                <a16:creationId xmlns:a16="http://schemas.microsoft.com/office/drawing/2014/main" id="{832EA1F5-74C3-4321-F378-83E341D5566C}"/>
              </a:ext>
            </a:extLst>
          </p:cNvPr>
          <p:cNvSpPr/>
          <p:nvPr/>
        </p:nvSpPr>
        <p:spPr>
          <a:xfrm>
            <a:off x="1381407" y="0"/>
            <a:ext cx="30240000" cy="0"/>
          </a:xfrm>
          <a:prstGeom prst="rect">
            <a:avLst/>
          </a:prstGeom>
          <a:noFill/>
          <a:ln>
            <a:noFill/>
          </a:ln>
        </p:spPr>
        <p:txBody>
          <a:bodyPr spcFirstLastPara="1" wrap="square" lIns="246200" tIns="123050" rIns="246200" bIns="123050" anchor="ctr" anchorCtr="0">
            <a:noAutofit/>
          </a:bodyPr>
          <a:lstStyle/>
          <a:p>
            <a:pPr>
              <a:buSzPts val="1600"/>
            </a:pPr>
            <a:endParaRPr sz="3200"/>
          </a:p>
          <a:p>
            <a:pPr>
              <a:buSzPts val="2400"/>
            </a:pPr>
            <a:endParaRPr sz="4800"/>
          </a:p>
        </p:txBody>
      </p:sp>
      <p:sp>
        <p:nvSpPr>
          <p:cNvPr id="63" name="テキスト ボックス 62">
            <a:extLst>
              <a:ext uri="{FF2B5EF4-FFF2-40B4-BE49-F238E27FC236}">
                <a16:creationId xmlns:a16="http://schemas.microsoft.com/office/drawing/2014/main" id="{0E6AA72C-B727-9856-04B7-DFFD6CCF1247}"/>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Bahnschrift SemiCondensed" panose="020B0502040204020203" pitchFamily="34" charset="0"/>
                <a:cs typeface="Cascadia Code" panose="020B0609020000020004" pitchFamily="49" charset="0"/>
              </a:rPr>
              <a:t>Munako  Aegis</a:t>
            </a:r>
          </a:p>
        </p:txBody>
      </p:sp>
      <p:sp>
        <p:nvSpPr>
          <p:cNvPr id="1028" name="テキスト ボックス 1027">
            <a:extLst>
              <a:ext uri="{FF2B5EF4-FFF2-40B4-BE49-F238E27FC236}">
                <a16:creationId xmlns:a16="http://schemas.microsoft.com/office/drawing/2014/main" id="{8540ECEE-1831-9817-9D34-B3D19948EBF4}"/>
              </a:ext>
            </a:extLst>
          </p:cNvPr>
          <p:cNvSpPr txBox="1"/>
          <p:nvPr/>
        </p:nvSpPr>
        <p:spPr>
          <a:xfrm>
            <a:off x="5655409" y="3370231"/>
            <a:ext cx="3840773" cy="830997"/>
          </a:xfrm>
          <a:prstGeom prst="rect">
            <a:avLst/>
          </a:prstGeom>
          <a:noFill/>
        </p:spPr>
        <p:txBody>
          <a:bodyPr wrap="square" rtlCol="0">
            <a:spAutoFit/>
          </a:bodyPr>
          <a:lstStyle/>
          <a:p>
            <a:pPr algn="ctr"/>
            <a:r>
              <a:rPr kumimoji="1" lang="en-US" altLang="ja-JP" sz="4800" b="1" dirty="0">
                <a:solidFill>
                  <a:schemeClr val="bg1"/>
                </a:solidFill>
                <a:latin typeface="Cascadia Code" panose="020B0609020000020004" pitchFamily="49" charset="0"/>
                <a:ea typeface="FOT-大江戸勘亭流 Std E" panose="02020800000000000000" pitchFamily="18" charset="-128"/>
                <a:cs typeface="Cascadia Code" panose="020B0609020000020004" pitchFamily="49" charset="0"/>
              </a:rPr>
              <a:t>Soccer LWL</a:t>
            </a:r>
          </a:p>
        </p:txBody>
      </p:sp>
      <p:sp>
        <p:nvSpPr>
          <p:cNvPr id="1030" name="テキスト ボックス 1029">
            <a:extLst>
              <a:ext uri="{FF2B5EF4-FFF2-40B4-BE49-F238E27FC236}">
                <a16:creationId xmlns:a16="http://schemas.microsoft.com/office/drawing/2014/main" id="{04050077-8948-A419-24C3-FC505AB54302}"/>
              </a:ext>
            </a:extLst>
          </p:cNvPr>
          <p:cNvSpPr txBox="1"/>
          <p:nvPr/>
        </p:nvSpPr>
        <p:spPr>
          <a:xfrm>
            <a:off x="5696235" y="3080664"/>
            <a:ext cx="1350847"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League</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2052" name="Picture 4">
            <a:extLst>
              <a:ext uri="{FF2B5EF4-FFF2-40B4-BE49-F238E27FC236}">
                <a16:creationId xmlns:a16="http://schemas.microsoft.com/office/drawing/2014/main" id="{F7717E6D-4348-5B5F-9667-05971B7BA8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27" name="テキスト ボックス 126">
            <a:extLst>
              <a:ext uri="{FF2B5EF4-FFF2-40B4-BE49-F238E27FC236}">
                <a16:creationId xmlns:a16="http://schemas.microsoft.com/office/drawing/2014/main" id="{139ABBF9-915B-5170-7ACD-4FD8B3825F06}"/>
              </a:ext>
            </a:extLst>
          </p:cNvPr>
          <p:cNvSpPr txBox="1"/>
          <p:nvPr/>
        </p:nvSpPr>
        <p:spPr>
          <a:xfrm>
            <a:off x="5717764" y="2283973"/>
            <a:ext cx="1875615" cy="830997"/>
          </a:xfrm>
          <a:prstGeom prst="rect">
            <a:avLst/>
          </a:prstGeom>
          <a:noFill/>
        </p:spPr>
        <p:txBody>
          <a:bodyPr wrap="square" rtlCol="0">
            <a:spAutoFit/>
          </a:bodyPr>
          <a:lstStyle/>
          <a:p>
            <a:r>
              <a:rPr kumimoji="1" lang="en-US" altLang="ja-JP" sz="48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JAPAN</a:t>
            </a:r>
            <a:endParaRPr kumimoji="1" lang="ja-JP" altLang="en-US" sz="48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1024" name="Picture 2" descr="国旗・国歌」について - 内閣府">
            <a:extLst>
              <a:ext uri="{FF2B5EF4-FFF2-40B4-BE49-F238E27FC236}">
                <a16:creationId xmlns:a16="http://schemas.microsoft.com/office/drawing/2014/main" id="{E37490E7-4370-4050-44AF-40EEC1F5D6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65" name="テキスト ボックス 64">
            <a:extLst>
              <a:ext uri="{FF2B5EF4-FFF2-40B4-BE49-F238E27FC236}">
                <a16:creationId xmlns:a16="http://schemas.microsoft.com/office/drawing/2014/main" id="{A4E7D208-6D1D-DCD2-EF4B-574318B28E65}"/>
              </a:ext>
            </a:extLst>
          </p:cNvPr>
          <p:cNvSpPr txBox="1"/>
          <p:nvPr/>
        </p:nvSpPr>
        <p:spPr>
          <a:xfrm>
            <a:off x="17060" y="3370231"/>
            <a:ext cx="5539195" cy="830997"/>
          </a:xfrm>
          <a:prstGeom prst="rect">
            <a:avLst/>
          </a:prstGeom>
          <a:noFill/>
        </p:spPr>
        <p:txBody>
          <a:bodyPr wrap="square" rtlCol="0">
            <a:spAutoFit/>
          </a:bodyPr>
          <a:lstStyle/>
          <a:p>
            <a:r>
              <a:rPr kumimoji="1" lang="en-US" altLang="ja-JP" sz="4800" b="1" dirty="0">
                <a:solidFill>
                  <a:schemeClr val="bg1"/>
                </a:solidFill>
                <a:latin typeface="Bahnschrift SemiCondensed" panose="020B0502040204020203" pitchFamily="34" charset="0"/>
                <a:cs typeface="Cascadia Code" panose="020B0609020000020004" pitchFamily="49" charset="0"/>
              </a:rPr>
              <a:t>Munakata High School</a:t>
            </a:r>
            <a:endParaRPr kumimoji="1" lang="ja-JP" altLang="en-US" sz="4800" b="1" dirty="0">
              <a:solidFill>
                <a:schemeClr val="bg1"/>
              </a:solidFill>
              <a:latin typeface="Bahnschrift SemiCondensed" panose="020B0502040204020203" pitchFamily="34" charset="0"/>
              <a:cs typeface="Cascadia Code" panose="020B0609020000020004" pitchFamily="49" charset="0"/>
            </a:endParaRPr>
          </a:p>
        </p:txBody>
      </p:sp>
      <p:sp>
        <p:nvSpPr>
          <p:cNvPr id="1081" name="テキスト ボックス 1080">
            <a:extLst>
              <a:ext uri="{FF2B5EF4-FFF2-40B4-BE49-F238E27FC236}">
                <a16:creationId xmlns:a16="http://schemas.microsoft.com/office/drawing/2014/main" id="{03185E0C-629C-7FED-EBA2-82B938BC08D9}"/>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Team Name</a:t>
            </a:r>
            <a:endParaRPr kumimoji="1" lang="ja-JP" altLang="en-US" sz="2800" dirty="0">
              <a:latin typeface="Bahnschrift SemiCondensed" panose="020B0502040204020203" pitchFamily="34" charset="0"/>
            </a:endParaRPr>
          </a:p>
        </p:txBody>
      </p:sp>
      <p:sp>
        <p:nvSpPr>
          <p:cNvPr id="1082" name="テキスト ボックス 1081">
            <a:extLst>
              <a:ext uri="{FF2B5EF4-FFF2-40B4-BE49-F238E27FC236}">
                <a16:creationId xmlns:a16="http://schemas.microsoft.com/office/drawing/2014/main" id="{C8116210-34B0-6F60-85A4-23FADDB392AC}"/>
              </a:ext>
            </a:extLst>
          </p:cNvPr>
          <p:cNvSpPr txBox="1"/>
          <p:nvPr/>
        </p:nvSpPr>
        <p:spPr>
          <a:xfrm>
            <a:off x="47364" y="3081262"/>
            <a:ext cx="1517257"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Our School</a:t>
            </a:r>
            <a:endParaRPr kumimoji="1" lang="ja-JP" altLang="en-US" sz="2800" dirty="0">
              <a:latin typeface="Bahnschrift SemiCondensed" panose="020B0502040204020203" pitchFamily="34" charset="0"/>
            </a:endParaRPr>
          </a:p>
        </p:txBody>
      </p:sp>
      <p:sp>
        <p:nvSpPr>
          <p:cNvPr id="1167" name="テキスト ボックス 1166">
            <a:extLst>
              <a:ext uri="{FF2B5EF4-FFF2-40B4-BE49-F238E27FC236}">
                <a16:creationId xmlns:a16="http://schemas.microsoft.com/office/drawing/2014/main" id="{9127F1BB-E569-0F57-0436-17DD029949D1}"/>
              </a:ext>
            </a:extLst>
          </p:cNvPr>
          <p:cNvSpPr txBox="1"/>
          <p:nvPr/>
        </p:nvSpPr>
        <p:spPr>
          <a:xfrm>
            <a:off x="5669857" y="1865293"/>
            <a:ext cx="1146242"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Region</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265" name="正方形/長方形 2264">
            <a:extLst>
              <a:ext uri="{FF2B5EF4-FFF2-40B4-BE49-F238E27FC236}">
                <a16:creationId xmlns:a16="http://schemas.microsoft.com/office/drawing/2014/main" id="{000895F7-7EF6-FCEB-5BCC-7CBE25B91810}"/>
              </a:ext>
            </a:extLst>
          </p:cNvPr>
          <p:cNvSpPr/>
          <p:nvPr/>
        </p:nvSpPr>
        <p:spPr>
          <a:xfrm>
            <a:off x="1776680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Abstract</a:t>
            </a:r>
            <a:endParaRPr kumimoji="1" lang="ja-JP" altLang="en-US" sz="3200" b="1" dirty="0">
              <a:latin typeface="Bahnschrift SemiCondensed" panose="020B0502040204020203" pitchFamily="34" charset="0"/>
              <a:cs typeface="Cascadia Code" panose="020B0609020000020004" pitchFamily="49" charset="0"/>
            </a:endParaRPr>
          </a:p>
        </p:txBody>
      </p:sp>
      <p:sp>
        <p:nvSpPr>
          <p:cNvPr id="2514" name="テキスト ボックス 2513">
            <a:extLst>
              <a:ext uri="{FF2B5EF4-FFF2-40B4-BE49-F238E27FC236}">
                <a16:creationId xmlns:a16="http://schemas.microsoft.com/office/drawing/2014/main" id="{632EF3CF-F34C-CEA3-A194-E3C1800139D0}"/>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Maiki Kimura</a:t>
            </a:r>
            <a:endParaRPr kumimoji="1" lang="ja-JP" altLang="en-US" sz="2000" b="1" dirty="0">
              <a:solidFill>
                <a:schemeClr val="bg1"/>
              </a:solidFill>
              <a:latin typeface="Bahnschrift SemiCondensed" panose="020B0502040204020203" pitchFamily="34" charset="0"/>
              <a:cs typeface="Cascadia Code" panose="020B0609020000020004" pitchFamily="49" charset="0"/>
            </a:endParaRPr>
          </a:p>
        </p:txBody>
      </p:sp>
      <p:sp>
        <p:nvSpPr>
          <p:cNvPr id="2515" name="テキスト ボックス 2514">
            <a:extLst>
              <a:ext uri="{FF2B5EF4-FFF2-40B4-BE49-F238E27FC236}">
                <a16:creationId xmlns:a16="http://schemas.microsoft.com/office/drawing/2014/main" id="{A423316C-6E30-822E-C9F9-E71F0801D10B}"/>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Umi Fujita</a:t>
            </a:r>
          </a:p>
        </p:txBody>
      </p:sp>
      <p:sp>
        <p:nvSpPr>
          <p:cNvPr id="2516" name="テキスト ボックス 2515">
            <a:extLst>
              <a:ext uri="{FF2B5EF4-FFF2-40B4-BE49-F238E27FC236}">
                <a16:creationId xmlns:a16="http://schemas.microsoft.com/office/drawing/2014/main" id="{274D6DA4-09F5-798E-95E5-4C92F3D9EF2F}"/>
              </a:ext>
            </a:extLst>
          </p:cNvPr>
          <p:cNvSpPr txBox="1"/>
          <p:nvPr/>
        </p:nvSpPr>
        <p:spPr>
          <a:xfrm>
            <a:off x="14965671" y="181478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Yuta Kurisaki</a:t>
            </a:r>
          </a:p>
        </p:txBody>
      </p:sp>
      <p:sp>
        <p:nvSpPr>
          <p:cNvPr id="2517" name="テキスト ボックス 2516">
            <a:extLst>
              <a:ext uri="{FF2B5EF4-FFF2-40B4-BE49-F238E27FC236}">
                <a16:creationId xmlns:a16="http://schemas.microsoft.com/office/drawing/2014/main" id="{EE5BBDED-8798-8AC6-AD24-AB43FE546968}"/>
              </a:ext>
            </a:extLst>
          </p:cNvPr>
          <p:cNvSpPr txBox="1"/>
          <p:nvPr/>
        </p:nvSpPr>
        <p:spPr>
          <a:xfrm>
            <a:off x="14986087" y="106198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Koki Suehiro</a:t>
            </a:r>
          </a:p>
        </p:txBody>
      </p:sp>
      <p:sp>
        <p:nvSpPr>
          <p:cNvPr id="2518" name="正方形/長方形 2517">
            <a:extLst>
              <a:ext uri="{FF2B5EF4-FFF2-40B4-BE49-F238E27FC236}">
                <a16:creationId xmlns:a16="http://schemas.microsoft.com/office/drawing/2014/main" id="{947E23CE-9B7D-F0BA-B030-E844D07B521A}"/>
              </a:ext>
            </a:extLst>
          </p:cNvPr>
          <p:cNvSpPr/>
          <p:nvPr/>
        </p:nvSpPr>
        <p:spPr>
          <a:xfrm>
            <a:off x="14186387" y="8370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Team Member</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519" name="Picture 12">
            <a:extLst>
              <a:ext uri="{FF2B5EF4-FFF2-40B4-BE49-F238E27FC236}">
                <a16:creationId xmlns:a16="http://schemas.microsoft.com/office/drawing/2014/main" id="{BFB7FFA6-1799-A267-FCA4-761AF42B101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20" name="Picture 16">
            <a:extLst>
              <a:ext uri="{FF2B5EF4-FFF2-40B4-BE49-F238E27FC236}">
                <a16:creationId xmlns:a16="http://schemas.microsoft.com/office/drawing/2014/main" id="{1E29D595-3B78-A73A-A76E-48C5A44E0D34}"/>
              </a:ext>
            </a:extLst>
          </p:cNvPr>
          <p:cNvPicPr>
            <a:picLocks noChangeAspect="1" noChangeArrowheads="1"/>
          </p:cNvPicPr>
          <p:nvPr/>
        </p:nvPicPr>
        <p:blipFill rotWithShape="1">
          <a:blip r:embed="rId12"/>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21" name="Picture 22">
            <a:extLst>
              <a:ext uri="{FF2B5EF4-FFF2-40B4-BE49-F238E27FC236}">
                <a16:creationId xmlns:a16="http://schemas.microsoft.com/office/drawing/2014/main" id="{9A974F3F-3AAE-B939-F59F-F43ADAABB3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45154" y="278993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522" name="Picture 24">
            <a:extLst>
              <a:ext uri="{FF2B5EF4-FFF2-40B4-BE49-F238E27FC236}">
                <a16:creationId xmlns:a16="http://schemas.microsoft.com/office/drawing/2014/main" id="{3D84EEB4-35BE-980C-7000-51FE691764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50577" y="165903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24" name="テキスト ボックス 84">
            <a:extLst>
              <a:ext uri="{FF2B5EF4-FFF2-40B4-BE49-F238E27FC236}">
                <a16:creationId xmlns:a16="http://schemas.microsoft.com/office/drawing/2014/main" id="{0026AA64-AEA8-B767-AFAA-024DBC19CCA0}"/>
              </a:ext>
            </a:extLst>
          </p:cNvPr>
          <p:cNvSpPr txBox="1"/>
          <p:nvPr/>
        </p:nvSpPr>
        <p:spPr>
          <a:xfrm>
            <a:off x="15012043" y="3226936"/>
            <a:ext cx="123010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機体、回路設計担当</a:t>
            </a:r>
          </a:p>
        </p:txBody>
      </p:sp>
      <p:sp>
        <p:nvSpPr>
          <p:cNvPr id="2525" name="テキスト ボックス 84">
            <a:extLst>
              <a:ext uri="{FF2B5EF4-FFF2-40B4-BE49-F238E27FC236}">
                <a16:creationId xmlns:a16="http://schemas.microsoft.com/office/drawing/2014/main" id="{6E0622EB-BA85-4B55-D3A6-D34AD9C661A2}"/>
              </a:ext>
            </a:extLst>
          </p:cNvPr>
          <p:cNvSpPr txBox="1"/>
          <p:nvPr/>
        </p:nvSpPr>
        <p:spPr>
          <a:xfrm>
            <a:off x="14982702" y="1350444"/>
            <a:ext cx="179545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ゴールキーパープログラム担当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526" name="テキスト ボックス 2525">
            <a:extLst>
              <a:ext uri="{FF2B5EF4-FFF2-40B4-BE49-F238E27FC236}">
                <a16:creationId xmlns:a16="http://schemas.microsoft.com/office/drawing/2014/main" id="{D611F97B-FA0A-81AC-6E20-1ECCBAD1F5E7}"/>
              </a:ext>
            </a:extLst>
          </p:cNvPr>
          <p:cNvSpPr txBox="1"/>
          <p:nvPr/>
        </p:nvSpPr>
        <p:spPr>
          <a:xfrm>
            <a:off x="14269670" y="57570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Software</a:t>
            </a:r>
          </a:p>
        </p:txBody>
      </p:sp>
      <p:sp>
        <p:nvSpPr>
          <p:cNvPr id="2527" name="テキスト ボックス 2526">
            <a:extLst>
              <a:ext uri="{FF2B5EF4-FFF2-40B4-BE49-F238E27FC236}">
                <a16:creationId xmlns:a16="http://schemas.microsoft.com/office/drawing/2014/main" id="{2315A94F-3B99-8ABF-7590-EEC69A29A22E}"/>
              </a:ext>
            </a:extLst>
          </p:cNvPr>
          <p:cNvSpPr txBox="1"/>
          <p:nvPr/>
        </p:nvSpPr>
        <p:spPr>
          <a:xfrm>
            <a:off x="14269417" y="239169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Bahnschrift SemiCondensed" panose="020B0502040204020203" pitchFamily="34" charset="0"/>
                <a:cs typeface="Cascadia Code" panose="020B0609020000020004" pitchFamily="49" charset="0"/>
              </a:rPr>
              <a:t>Hardware</a:t>
            </a:r>
            <a:endParaRPr kumimoji="1" lang="ja-JP" altLang="en-US" sz="2000" b="1" dirty="0">
              <a:solidFill>
                <a:schemeClr val="bg1"/>
              </a:solidFill>
              <a:latin typeface="Bahnschrift SemiCondensed" panose="020B0502040204020203" pitchFamily="34" charset="0"/>
              <a:cs typeface="Cascadia Code" panose="020B0609020000020004" pitchFamily="49" charset="0"/>
            </a:endParaRPr>
          </a:p>
        </p:txBody>
      </p:sp>
      <p:sp>
        <p:nvSpPr>
          <p:cNvPr id="2528" name="テキスト ボックス 84">
            <a:extLst>
              <a:ext uri="{FF2B5EF4-FFF2-40B4-BE49-F238E27FC236}">
                <a16:creationId xmlns:a16="http://schemas.microsoft.com/office/drawing/2014/main" id="{F6FD746D-FF6B-BD9E-AD5A-B39AC2E8C809}"/>
              </a:ext>
            </a:extLst>
          </p:cNvPr>
          <p:cNvSpPr txBox="1"/>
          <p:nvPr/>
        </p:nvSpPr>
        <p:spPr>
          <a:xfrm>
            <a:off x="15008581" y="212742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アタッカー機プログラム担当</a:t>
            </a:r>
            <a:endParaRPr lang="en-US" altLang="ja-JP" sz="1000" b="1" dirty="0">
              <a:solidFill>
                <a:schemeClr val="bg1"/>
              </a:solidFill>
              <a:latin typeface="游ゴシック" panose="020B0400000000000000" pitchFamily="50" charset="-128"/>
              <a:ea typeface="游ゴシック" panose="020B0400000000000000" pitchFamily="50" charset="-128"/>
            </a:endParaRPr>
          </a:p>
        </p:txBody>
      </p:sp>
      <p:sp>
        <p:nvSpPr>
          <p:cNvPr id="2535" name="テキスト ボックス 2534">
            <a:extLst>
              <a:ext uri="{FF2B5EF4-FFF2-40B4-BE49-F238E27FC236}">
                <a16:creationId xmlns:a16="http://schemas.microsoft.com/office/drawing/2014/main" id="{37D57065-6F64-8C07-4D5C-E20967AE83F7}"/>
              </a:ext>
            </a:extLst>
          </p:cNvPr>
          <p:cNvSpPr txBox="1"/>
          <p:nvPr/>
        </p:nvSpPr>
        <p:spPr>
          <a:xfrm>
            <a:off x="9221575" y="3012957"/>
            <a:ext cx="1140013"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Team X</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2536" name="テキスト ボックス 2535">
            <a:extLst>
              <a:ext uri="{FF2B5EF4-FFF2-40B4-BE49-F238E27FC236}">
                <a16:creationId xmlns:a16="http://schemas.microsoft.com/office/drawing/2014/main" id="{D2A07DCD-8455-4594-B248-D9FEE1F11845}"/>
              </a:ext>
            </a:extLst>
          </p:cNvPr>
          <p:cNvSpPr txBox="1"/>
          <p:nvPr/>
        </p:nvSpPr>
        <p:spPr>
          <a:xfrm>
            <a:off x="8949558" y="1394991"/>
            <a:ext cx="1733096" cy="461665"/>
          </a:xfrm>
          <a:prstGeom prst="rect">
            <a:avLst/>
          </a:prstGeom>
          <a:noFill/>
        </p:spPr>
        <p:txBody>
          <a:bodyPr wrap="square" rtlCol="0">
            <a:spAutoFit/>
          </a:bodyPr>
          <a:lstStyle/>
          <a:p>
            <a:r>
              <a:rPr kumimoji="1" lang="en-US" altLang="ja-JP"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rPr>
              <a:t>Team GitHub</a:t>
            </a:r>
            <a:endParaRPr kumimoji="1" lang="ja-JP" altLang="en-US" sz="2400" b="1" dirty="0">
              <a:solidFill>
                <a:schemeClr val="bg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pic>
        <p:nvPicPr>
          <p:cNvPr id="2662" name="図 2661">
            <a:extLst>
              <a:ext uri="{FF2B5EF4-FFF2-40B4-BE49-F238E27FC236}">
                <a16:creationId xmlns:a16="http://schemas.microsoft.com/office/drawing/2014/main" id="{75111E4D-21A9-18C7-3F7F-2F4793686ADF}"/>
              </a:ext>
            </a:extLst>
          </p:cNvPr>
          <p:cNvPicPr>
            <a:picLocks noChangeAspect="1"/>
          </p:cNvPicPr>
          <p:nvPr/>
        </p:nvPicPr>
        <p:blipFill>
          <a:blip r:embed="rId15"/>
          <a:stretch>
            <a:fillRect/>
          </a:stretch>
        </p:blipFill>
        <p:spPr>
          <a:xfrm>
            <a:off x="25653241" y="13415595"/>
            <a:ext cx="4271782" cy="1632640"/>
          </a:xfrm>
          <a:prstGeom prst="rect">
            <a:avLst/>
          </a:prstGeom>
        </p:spPr>
      </p:pic>
      <p:sp>
        <p:nvSpPr>
          <p:cNvPr id="2666" name="Google Shape;265;p13">
            <a:extLst>
              <a:ext uri="{FF2B5EF4-FFF2-40B4-BE49-F238E27FC236}">
                <a16:creationId xmlns:a16="http://schemas.microsoft.com/office/drawing/2014/main" id="{DA29CFC7-648A-299A-0187-75C2A325FB0D}"/>
              </a:ext>
            </a:extLst>
          </p:cNvPr>
          <p:cNvSpPr txBox="1"/>
          <p:nvPr/>
        </p:nvSpPr>
        <p:spPr>
          <a:xfrm>
            <a:off x="24700484" y="5351910"/>
            <a:ext cx="5765535" cy="8263740"/>
          </a:xfrm>
          <a:prstGeom prst="rect">
            <a:avLst/>
          </a:prstGeom>
          <a:noFill/>
          <a:ln>
            <a:noFill/>
          </a:ln>
        </p:spPr>
        <p:txBody>
          <a:bodyPr spcFirstLastPara="1" wrap="square" lIns="182850" tIns="182850" rIns="182850" bIns="182850" anchor="t" anchorCtr="0">
            <a:spAutoFit/>
          </a:bodyPr>
          <a:lstStyle/>
          <a:p>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2</a:t>
            </a:r>
            <a:r>
              <a:rPr lang="ja-JP" altLang="en-US" sz="900" b="1" dirty="0">
                <a:latin typeface="游ゴシック" panose="020B0400000000000000" pitchFamily="50" charset="-128"/>
                <a:ea typeface="游ゴシック" panose="020B0400000000000000" pitchFamily="50" charset="-128"/>
              </a:rPr>
              <a:t>：加速度制御の有無による減速特性の比較</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加速度制御を使ってロボットを目標速度まで加速させた後、その速度を下げて減速させる場合と</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加速度制御を使わずに一定時間走行させた後、モーターの値を下げて速度を減速させる場合について</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cs typeface="Aharoni" panose="020F0502020204030204" pitchFamily="2" charset="-79"/>
              </a:rPr>
              <a:t>どうなるかを調べる。</a:t>
            </a:r>
            <a:r>
              <a:rPr lang="ja-JP" altLang="en-US" sz="900" dirty="0">
                <a:latin typeface="游ゴシック" panose="020B0400000000000000" pitchFamily="50" charset="-128"/>
                <a:ea typeface="游ゴシック" panose="020B0400000000000000" pitchFamily="50" charset="-128"/>
              </a:rPr>
              <a:t>その後、速度（</a:t>
            </a:r>
            <a:r>
              <a:rPr lang="en-US" altLang="ja-JP" sz="900" dirty="0">
                <a:latin typeface="游ゴシック" panose="020B0400000000000000" pitchFamily="50" charset="-128"/>
                <a:ea typeface="游ゴシック" panose="020B0400000000000000" pitchFamily="50" charset="-128"/>
              </a:rPr>
              <a:t>v</a:t>
            </a:r>
            <a:r>
              <a:rPr lang="ja-JP" altLang="en-US" sz="900" dirty="0">
                <a:latin typeface="游ゴシック" panose="020B0400000000000000" pitchFamily="50" charset="-128"/>
                <a:ea typeface="游ゴシック" panose="020B0400000000000000" pitchFamily="50" charset="-128"/>
              </a:rPr>
              <a:t>：</a:t>
            </a:r>
            <a:r>
              <a:rPr lang="en-US" altLang="ja-JP" sz="900" dirty="0">
                <a:latin typeface="游ゴシック" panose="020B0400000000000000" pitchFamily="50" charset="-128"/>
                <a:ea typeface="游ゴシック" panose="020B0400000000000000" pitchFamily="50" charset="-128"/>
              </a:rPr>
              <a:t>cm/s</a:t>
            </a:r>
            <a:r>
              <a:rPr lang="ja-JP" altLang="en-US" sz="900" dirty="0">
                <a:latin typeface="游ゴシック" panose="020B0400000000000000" pitchFamily="50" charset="-128"/>
                <a:ea typeface="游ゴシック" panose="020B0400000000000000" pitchFamily="50" charset="-128"/>
              </a:rPr>
              <a:t>）と時間（</a:t>
            </a:r>
            <a:r>
              <a:rPr lang="en-US" altLang="ja-JP" sz="900" dirty="0">
                <a:latin typeface="游ゴシック" panose="020B0400000000000000" pitchFamily="50" charset="-128"/>
                <a:ea typeface="游ゴシック" panose="020B0400000000000000" pitchFamily="50" charset="-128"/>
              </a:rPr>
              <a:t>t</a:t>
            </a:r>
            <a:r>
              <a:rPr lang="ja-JP" altLang="en-US" sz="900" dirty="0">
                <a:latin typeface="游ゴシック" panose="020B0400000000000000" pitchFamily="50" charset="-128"/>
                <a:ea typeface="游ゴシック" panose="020B0400000000000000" pitchFamily="50" charset="-128"/>
              </a:rPr>
              <a:t>：秒）の関係をグラフにして比較しました。</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cs typeface="Meiryo"/>
                <a:sym typeface="Meiryo"/>
              </a:rPr>
              <a:t>結果：</a:t>
            </a: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グラフから、加速度制御なしの場合、速度は上がり続けているのがわかります。</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一方、加速度制御を使用した場合、速度は</a:t>
            </a:r>
            <a:r>
              <a:rPr lang="en-US" altLang="ja-JP" sz="900" dirty="0">
                <a:latin typeface="游ゴシック" panose="020B0400000000000000" pitchFamily="50" charset="-128"/>
                <a:ea typeface="游ゴシック" panose="020B0400000000000000" pitchFamily="50" charset="-128"/>
              </a:rPr>
              <a:t>120cm/s</a:t>
            </a:r>
            <a:r>
              <a:rPr lang="ja-JP" altLang="en-US" sz="900" dirty="0">
                <a:latin typeface="游ゴシック" panose="020B0400000000000000" pitchFamily="50" charset="-128"/>
                <a:ea typeface="游ゴシック" panose="020B0400000000000000" pitchFamily="50" charset="-128"/>
              </a:rPr>
              <a:t>で一定になり、速度を落とす際には制御ありの方が</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制御なしよりも急激に減速することがわかりました。</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この結果から、加速度制御を行うと速度が一定になり、速やかに減速できることが確認できました。</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（グラフ</a:t>
            </a:r>
            <a:r>
              <a:rPr lang="en-US" altLang="ja-JP" sz="900" dirty="0">
                <a:latin typeface="游ゴシック" panose="020B0400000000000000" pitchFamily="50" charset="-128"/>
                <a:ea typeface="游ゴシック" panose="020B0400000000000000" pitchFamily="50" charset="-128"/>
              </a:rPr>
              <a:t>2</a:t>
            </a:r>
            <a:r>
              <a:rPr lang="ja-JP" altLang="en-US" sz="900" dirty="0">
                <a:latin typeface="游ゴシック" panose="020B0400000000000000" pitchFamily="50" charset="-128"/>
                <a:ea typeface="游ゴシック" panose="020B0400000000000000" pitchFamily="50" charset="-128"/>
              </a:rPr>
              <a:t>参照）</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rPr>
              <a:t>検証</a:t>
            </a:r>
            <a:r>
              <a:rPr lang="en-US" altLang="ja-JP" sz="900" b="1" dirty="0">
                <a:latin typeface="游ゴシック" panose="020B0400000000000000" pitchFamily="50" charset="-128"/>
                <a:ea typeface="游ゴシック" panose="020B0400000000000000" pitchFamily="50" charset="-128"/>
              </a:rPr>
              <a:t>3</a:t>
            </a:r>
            <a:r>
              <a:rPr lang="ja-JP" altLang="en-US" sz="900" b="1" dirty="0">
                <a:latin typeface="游ゴシック" panose="020B0400000000000000" pitchFamily="50" charset="-128"/>
                <a:ea typeface="游ゴシック" panose="020B0400000000000000" pitchFamily="50" charset="-128"/>
              </a:rPr>
              <a:t>：ライン踏み時の速度最適化</a:t>
            </a:r>
            <a:endParaRPr lang="en-US" altLang="ja-JP" sz="900" b="1"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　制御をおこなった状態で、ラインを踏んだ際にブレーキをかけるプログラムを</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作成しました。ラインを踏んだ際に、ラインアウトせずに壁に当たらない</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最高速度を見つけることを目指しました。</a:t>
            </a: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cs typeface="Meiryo"/>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endParaRPr lang="en-US" altLang="ja-JP" sz="900" b="1" dirty="0">
              <a:latin typeface="游ゴシック" panose="020B0400000000000000" pitchFamily="50" charset="-128"/>
              <a:ea typeface="游ゴシック" panose="020B0400000000000000" pitchFamily="50" charset="-128"/>
              <a:sym typeface="Meiryo"/>
            </a:endParaRPr>
          </a:p>
          <a:p>
            <a:pPr>
              <a:buSzPts val="900"/>
            </a:pPr>
            <a:r>
              <a:rPr lang="ja-JP" altLang="en-US" sz="900" dirty="0">
                <a:latin typeface="游ゴシック" panose="020B0400000000000000" pitchFamily="50" charset="-128"/>
                <a:ea typeface="游ゴシック" panose="020B0400000000000000" pitchFamily="50" charset="-128"/>
              </a:rPr>
              <a:t>結果から、速度の基準</a:t>
            </a:r>
            <a:r>
              <a:rPr lang="en-US" altLang="ja-JP" sz="900" dirty="0">
                <a:latin typeface="游ゴシック" panose="020B0400000000000000" pitchFamily="50" charset="-128"/>
                <a:ea typeface="游ゴシック" panose="020B0400000000000000" pitchFamily="50" charset="-128"/>
              </a:rPr>
              <a:t>600</a:t>
            </a:r>
            <a:r>
              <a:rPr lang="ja-JP" altLang="en-US" sz="900" dirty="0">
                <a:latin typeface="游ゴシック" panose="020B0400000000000000" pitchFamily="50" charset="-128"/>
                <a:ea typeface="游ゴシック" panose="020B0400000000000000" pitchFamily="50" charset="-128"/>
              </a:rPr>
              <a:t>がラインアウトをせず、最適な最高速度であることが</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わかりました。この速度をライン付近での最高速度として設定し、</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それ以外の場所では速度を出すロボットを使用することにしました。（表</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参照）</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b="1" dirty="0">
                <a:latin typeface="游ゴシック" panose="020B0400000000000000" pitchFamily="50" charset="-128"/>
                <a:ea typeface="游ゴシック" panose="020B0400000000000000" pitchFamily="50" charset="-128"/>
              </a:rPr>
              <a:t>まとめ：</a:t>
            </a:r>
            <a:endParaRPr lang="en-US" altLang="ja-JP" sz="900" b="1"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検証</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より、加速度制御なしは、速度が上がり続けているのに対し、</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　　　　　　加速度制御ありは、最終的に速度が一定になっている。</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検証２より、加速度ありの方が、なしよりも減速が速い。</a:t>
            </a:r>
            <a:endParaRPr lang="en-US" altLang="ja-JP" sz="900" dirty="0">
              <a:latin typeface="游ゴシック" panose="020B0400000000000000" pitchFamily="50" charset="-128"/>
              <a:ea typeface="游ゴシック" panose="020B0400000000000000" pitchFamily="50" charset="-128"/>
            </a:endParaRPr>
          </a:p>
          <a:p>
            <a:pPr>
              <a:buSzPts val="900"/>
            </a:pP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検証３より、以前までは、ラインからでないモーターの回転数を調整していたが、</a:t>
            </a:r>
            <a:endParaRPr lang="en-US" altLang="ja-JP" sz="900" dirty="0">
              <a:latin typeface="游ゴシック" panose="020B0400000000000000" pitchFamily="50" charset="-128"/>
              <a:ea typeface="游ゴシック" panose="020B0400000000000000" pitchFamily="50" charset="-128"/>
            </a:endParaRPr>
          </a:p>
          <a:p>
            <a:pPr>
              <a:buSzPts val="900"/>
            </a:pPr>
            <a:r>
              <a:rPr lang="ja-JP" altLang="en-US" sz="900" dirty="0">
                <a:latin typeface="游ゴシック" panose="020B0400000000000000" pitchFamily="50" charset="-128"/>
                <a:ea typeface="游ゴシック" panose="020B0400000000000000" pitchFamily="50" charset="-128"/>
              </a:rPr>
              <a:t>　　　　　　ラインから出ない最高速度を発見できた。</a:t>
            </a:r>
            <a:endParaRPr lang="en-US" altLang="ja-JP" sz="900" dirty="0">
              <a:latin typeface="游ゴシック" panose="020B0400000000000000" pitchFamily="50" charset="-128"/>
              <a:ea typeface="游ゴシック" panose="020B0400000000000000" pitchFamily="50" charset="-128"/>
            </a:endParaRPr>
          </a:p>
        </p:txBody>
      </p:sp>
      <p:pic>
        <p:nvPicPr>
          <p:cNvPr id="2667" name="図 2666">
            <a:extLst>
              <a:ext uri="{FF2B5EF4-FFF2-40B4-BE49-F238E27FC236}">
                <a16:creationId xmlns:a16="http://schemas.microsoft.com/office/drawing/2014/main" id="{4AC3025D-9449-AE6A-C4B8-2EF18B5900CD}"/>
              </a:ext>
            </a:extLst>
          </p:cNvPr>
          <p:cNvPicPr>
            <a:picLocks noChangeAspect="1"/>
          </p:cNvPicPr>
          <p:nvPr/>
        </p:nvPicPr>
        <p:blipFill>
          <a:blip r:embed="rId16"/>
          <a:srcRect l="859" r="1803"/>
          <a:stretch/>
        </p:blipFill>
        <p:spPr>
          <a:xfrm>
            <a:off x="24840475" y="10567497"/>
            <a:ext cx="5199115" cy="944875"/>
          </a:xfrm>
          <a:prstGeom prst="rect">
            <a:avLst/>
          </a:prstGeom>
        </p:spPr>
      </p:pic>
      <p:sp>
        <p:nvSpPr>
          <p:cNvPr id="2668" name="テキスト ボックス 2667">
            <a:extLst>
              <a:ext uri="{FF2B5EF4-FFF2-40B4-BE49-F238E27FC236}">
                <a16:creationId xmlns:a16="http://schemas.microsoft.com/office/drawing/2014/main" id="{14C81165-6B69-A79C-F06E-823D22AAE42D}"/>
              </a:ext>
            </a:extLst>
          </p:cNvPr>
          <p:cNvSpPr txBox="1"/>
          <p:nvPr/>
        </p:nvSpPr>
        <p:spPr>
          <a:xfrm>
            <a:off x="25628600" y="10113589"/>
            <a:ext cx="3253122" cy="369332"/>
          </a:xfrm>
          <a:prstGeom prst="rect">
            <a:avLst/>
          </a:prstGeom>
          <a:noFill/>
        </p:spPr>
        <p:txBody>
          <a:bodyPr wrap="square" rtlCol="0">
            <a:spAutoFit/>
          </a:bodyPr>
          <a:lstStyle/>
          <a:p>
            <a:r>
              <a:rPr kumimoji="1" lang="ja-JP" altLang="en-US" sz="1800" b="1" dirty="0">
                <a:latin typeface="游ゴシック" panose="020B0400000000000000" pitchFamily="50" charset="-128"/>
                <a:ea typeface="游ゴシック" panose="020B0400000000000000" pitchFamily="50" charset="-128"/>
              </a:rPr>
              <a:t>ラインアウトしない速度比較</a:t>
            </a:r>
          </a:p>
        </p:txBody>
      </p:sp>
      <p:sp>
        <p:nvSpPr>
          <p:cNvPr id="2671" name="テキスト ボックス 2670">
            <a:extLst>
              <a:ext uri="{FF2B5EF4-FFF2-40B4-BE49-F238E27FC236}">
                <a16:creationId xmlns:a16="http://schemas.microsoft.com/office/drawing/2014/main" id="{1DBD6F2C-8A66-3194-F50A-F609CEA171E3}"/>
              </a:ext>
            </a:extLst>
          </p:cNvPr>
          <p:cNvSpPr txBox="1"/>
          <p:nvPr/>
        </p:nvSpPr>
        <p:spPr>
          <a:xfrm>
            <a:off x="24914136" y="13741574"/>
            <a:ext cx="1258796"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検証１</a:t>
            </a:r>
          </a:p>
        </p:txBody>
      </p:sp>
      <p:sp>
        <p:nvSpPr>
          <p:cNvPr id="2672" name="テキスト ボックス 2671">
            <a:extLst>
              <a:ext uri="{FF2B5EF4-FFF2-40B4-BE49-F238E27FC236}">
                <a16:creationId xmlns:a16="http://schemas.microsoft.com/office/drawing/2014/main" id="{D617A398-2127-9984-991D-F53782794DFA}"/>
              </a:ext>
            </a:extLst>
          </p:cNvPr>
          <p:cNvSpPr txBox="1"/>
          <p:nvPr/>
        </p:nvSpPr>
        <p:spPr>
          <a:xfrm>
            <a:off x="24933605" y="14188626"/>
            <a:ext cx="1258796"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検証</a:t>
            </a:r>
            <a:r>
              <a:rPr kumimoji="1" lang="en-US" altLang="ja-JP" sz="1600" b="1" dirty="0">
                <a:latin typeface="游ゴシック" panose="020B0400000000000000" pitchFamily="50" charset="-128"/>
                <a:ea typeface="游ゴシック" panose="020B0400000000000000" pitchFamily="50" charset="-128"/>
              </a:rPr>
              <a:t>2</a:t>
            </a:r>
            <a:endParaRPr kumimoji="1" lang="ja-JP" altLang="en-US" sz="1600" b="1" dirty="0">
              <a:latin typeface="游ゴシック" panose="020B0400000000000000" pitchFamily="50" charset="-128"/>
              <a:ea typeface="游ゴシック" panose="020B0400000000000000" pitchFamily="50" charset="-128"/>
            </a:endParaRPr>
          </a:p>
        </p:txBody>
      </p:sp>
      <p:sp>
        <p:nvSpPr>
          <p:cNvPr id="2673" name="テキスト ボックス 2672">
            <a:extLst>
              <a:ext uri="{FF2B5EF4-FFF2-40B4-BE49-F238E27FC236}">
                <a16:creationId xmlns:a16="http://schemas.microsoft.com/office/drawing/2014/main" id="{452F9F9B-C412-7456-4D7D-063D50324750}"/>
              </a:ext>
            </a:extLst>
          </p:cNvPr>
          <p:cNvSpPr txBox="1"/>
          <p:nvPr/>
        </p:nvSpPr>
        <p:spPr>
          <a:xfrm>
            <a:off x="24933605" y="14663532"/>
            <a:ext cx="1258796" cy="338554"/>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検証</a:t>
            </a:r>
            <a:r>
              <a:rPr kumimoji="1" lang="en-US" altLang="ja-JP" sz="1600" b="1" dirty="0">
                <a:latin typeface="游ゴシック" panose="020B0400000000000000" pitchFamily="50" charset="-128"/>
                <a:ea typeface="游ゴシック" panose="020B0400000000000000" pitchFamily="50" charset="-128"/>
              </a:rPr>
              <a:t>3</a:t>
            </a:r>
            <a:endParaRPr kumimoji="1" lang="ja-JP" altLang="en-US" sz="1600" b="1" dirty="0">
              <a:latin typeface="游ゴシック" panose="020B0400000000000000" pitchFamily="50" charset="-128"/>
              <a:ea typeface="游ゴシック" panose="020B0400000000000000" pitchFamily="50" charset="-128"/>
            </a:endParaRPr>
          </a:p>
        </p:txBody>
      </p:sp>
      <p:sp>
        <p:nvSpPr>
          <p:cNvPr id="2683" name="テキスト ボックス 2682">
            <a:extLst>
              <a:ext uri="{FF2B5EF4-FFF2-40B4-BE49-F238E27FC236}">
                <a16:creationId xmlns:a16="http://schemas.microsoft.com/office/drawing/2014/main" id="{0DD4A40A-302C-8356-6B4E-697DCA186312}"/>
              </a:ext>
            </a:extLst>
          </p:cNvPr>
          <p:cNvSpPr txBox="1"/>
          <p:nvPr/>
        </p:nvSpPr>
        <p:spPr>
          <a:xfrm>
            <a:off x="18787197" y="10052533"/>
            <a:ext cx="778743" cy="230832"/>
          </a:xfrm>
          <a:prstGeom prst="rect">
            <a:avLst/>
          </a:prstGeom>
          <a:noFill/>
        </p:spPr>
        <p:txBody>
          <a:bodyPr wrap="square" rtlCol="0">
            <a:spAutoFit/>
          </a:bodyPr>
          <a:lstStyle/>
          <a:p>
            <a:r>
              <a:rPr kumimoji="1" lang="ja-JP" altLang="en-US" sz="900" dirty="0">
                <a:latin typeface="游ゴシック" panose="020B0400000000000000" pitchFamily="50" charset="-128"/>
                <a:ea typeface="游ゴシック" panose="020B0400000000000000" pitchFamily="50" charset="-128"/>
              </a:rPr>
              <a:t>▷写真１</a:t>
            </a:r>
          </a:p>
        </p:txBody>
      </p:sp>
      <p:sp>
        <p:nvSpPr>
          <p:cNvPr id="2684" name="テキスト ボックス 2683">
            <a:extLst>
              <a:ext uri="{FF2B5EF4-FFF2-40B4-BE49-F238E27FC236}">
                <a16:creationId xmlns:a16="http://schemas.microsoft.com/office/drawing/2014/main" id="{DBA7D167-ADC5-9AA7-797F-B4A391D384FD}"/>
              </a:ext>
            </a:extLst>
          </p:cNvPr>
          <p:cNvSpPr txBox="1"/>
          <p:nvPr/>
        </p:nvSpPr>
        <p:spPr>
          <a:xfrm>
            <a:off x="21673396" y="10050780"/>
            <a:ext cx="699128" cy="230832"/>
          </a:xfrm>
          <a:prstGeom prst="rect">
            <a:avLst/>
          </a:prstGeom>
          <a:noFill/>
        </p:spPr>
        <p:txBody>
          <a:bodyPr wrap="square" rtlCol="0">
            <a:spAutoFit/>
          </a:bodyPr>
          <a:lstStyle/>
          <a:p>
            <a:r>
              <a:rPr kumimoji="1" lang="ja-JP" altLang="en-US" sz="900" dirty="0">
                <a:latin typeface="游ゴシック" panose="020B0400000000000000" pitchFamily="50" charset="-128"/>
                <a:ea typeface="游ゴシック" panose="020B0400000000000000" pitchFamily="50" charset="-128"/>
              </a:rPr>
              <a:t>▷写真２</a:t>
            </a:r>
          </a:p>
        </p:txBody>
      </p:sp>
      <p:pic>
        <p:nvPicPr>
          <p:cNvPr id="2674" name="Picture 6">
            <a:extLst>
              <a:ext uri="{FF2B5EF4-FFF2-40B4-BE49-F238E27FC236}">
                <a16:creationId xmlns:a16="http://schemas.microsoft.com/office/drawing/2014/main" id="{F25DE866-D6E6-6A3B-2602-9EA133A48E4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296" t="11614" r="2111" b="551"/>
          <a:stretch/>
        </p:blipFill>
        <p:spPr bwMode="auto">
          <a:xfrm>
            <a:off x="19232645" y="12405646"/>
            <a:ext cx="5183750" cy="2288567"/>
          </a:xfrm>
          <a:prstGeom prst="rect">
            <a:avLst/>
          </a:prstGeom>
          <a:noFill/>
          <a:extLst>
            <a:ext uri="{909E8E84-426E-40DD-AFC4-6F175D3DCCD1}">
              <a14:hiddenFill xmlns:a14="http://schemas.microsoft.com/office/drawing/2010/main">
                <a:solidFill>
                  <a:srgbClr val="FFFFFF"/>
                </a:solidFill>
              </a14:hiddenFill>
            </a:ext>
          </a:extLst>
        </p:spPr>
      </p:pic>
      <p:pic>
        <p:nvPicPr>
          <p:cNvPr id="2670" name="Picture 6">
            <a:extLst>
              <a:ext uri="{FF2B5EF4-FFF2-40B4-BE49-F238E27FC236}">
                <a16:creationId xmlns:a16="http://schemas.microsoft.com/office/drawing/2014/main" id="{B7CB3E0A-6CC7-015A-B389-52FF6C5A88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274727" y="6275210"/>
            <a:ext cx="4815546" cy="2063086"/>
          </a:xfrm>
          <a:prstGeom prst="rect">
            <a:avLst/>
          </a:prstGeom>
          <a:noFill/>
          <a:extLst>
            <a:ext uri="{909E8E84-426E-40DD-AFC4-6F175D3DCCD1}">
              <a14:hiddenFill xmlns:a14="http://schemas.microsoft.com/office/drawing/2010/main">
                <a:solidFill>
                  <a:srgbClr val="FFFFFF"/>
                </a:solidFill>
              </a14:hiddenFill>
            </a:ext>
          </a:extLst>
        </p:spPr>
      </p:pic>
      <p:sp>
        <p:nvSpPr>
          <p:cNvPr id="2700" name="テキスト ボックス 2699">
            <a:extLst>
              <a:ext uri="{FF2B5EF4-FFF2-40B4-BE49-F238E27FC236}">
                <a16:creationId xmlns:a16="http://schemas.microsoft.com/office/drawing/2014/main" id="{B770FDA6-183F-DFA5-C2BB-55CA0049592C}"/>
              </a:ext>
            </a:extLst>
          </p:cNvPr>
          <p:cNvSpPr txBox="1"/>
          <p:nvPr/>
        </p:nvSpPr>
        <p:spPr>
          <a:xfrm>
            <a:off x="23871175" y="11271131"/>
            <a:ext cx="899344"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▷図１</a:t>
            </a:r>
          </a:p>
        </p:txBody>
      </p:sp>
      <p:pic>
        <p:nvPicPr>
          <p:cNvPr id="2701" name="Picture 2">
            <a:extLst>
              <a:ext uri="{FF2B5EF4-FFF2-40B4-BE49-F238E27FC236}">
                <a16:creationId xmlns:a16="http://schemas.microsoft.com/office/drawing/2014/main" id="{81F1450E-4574-01AA-A2F2-3E2DD3B0073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64875" y="20507422"/>
            <a:ext cx="2987480" cy="876203"/>
          </a:xfrm>
          <a:prstGeom prst="rect">
            <a:avLst/>
          </a:prstGeom>
          <a:noFill/>
          <a:extLst>
            <a:ext uri="{909E8E84-426E-40DD-AFC4-6F175D3DCCD1}">
              <a14:hiddenFill xmlns:a14="http://schemas.microsoft.com/office/drawing/2010/main">
                <a:solidFill>
                  <a:srgbClr val="FFFFFF"/>
                </a:solidFill>
              </a14:hiddenFill>
            </a:ext>
          </a:extLst>
        </p:spPr>
      </p:pic>
      <p:sp>
        <p:nvSpPr>
          <p:cNvPr id="2703" name="テキスト ボックス 2702">
            <a:extLst>
              <a:ext uri="{FF2B5EF4-FFF2-40B4-BE49-F238E27FC236}">
                <a16:creationId xmlns:a16="http://schemas.microsoft.com/office/drawing/2014/main" id="{DD00D3D5-E4E9-D12B-7F55-1131D6D1F40F}"/>
              </a:ext>
            </a:extLst>
          </p:cNvPr>
          <p:cNvSpPr txBox="1"/>
          <p:nvPr/>
        </p:nvSpPr>
        <p:spPr>
          <a:xfrm>
            <a:off x="29028" y="20350938"/>
            <a:ext cx="2450113" cy="923330"/>
          </a:xfrm>
          <a:prstGeom prst="rect">
            <a:avLst/>
          </a:prstGeom>
          <a:noFill/>
        </p:spPr>
        <p:txBody>
          <a:bodyPr wrap="square" rtlCol="0">
            <a:spAutoFit/>
          </a:bodyPr>
          <a:lstStyle/>
          <a:p>
            <a:r>
              <a:rPr kumimoji="1" lang="en-US" altLang="ja-JP" sz="5400" dirty="0">
                <a:latin typeface="Bahnschrift SemiCondensed" panose="020B0502040204020203" pitchFamily="34" charset="0"/>
              </a:rPr>
              <a:t>Sponsor</a:t>
            </a:r>
            <a:endParaRPr kumimoji="1" lang="ja-JP" altLang="en-US" sz="5400" dirty="0">
              <a:latin typeface="Bahnschrift SemiCondensed" panose="020B0502040204020203" pitchFamily="34" charset="0"/>
            </a:endParaRPr>
          </a:p>
        </p:txBody>
      </p:sp>
      <p:pic>
        <p:nvPicPr>
          <p:cNvPr id="2704" name="Picture 6">
            <a:extLst>
              <a:ext uri="{FF2B5EF4-FFF2-40B4-BE49-F238E27FC236}">
                <a16:creationId xmlns:a16="http://schemas.microsoft.com/office/drawing/2014/main" id="{CC35C30B-2169-0965-EADE-39BD1FE524B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944023" y="88348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705" name="Picture 8">
            <a:extLst>
              <a:ext uri="{FF2B5EF4-FFF2-40B4-BE49-F238E27FC236}">
                <a16:creationId xmlns:a16="http://schemas.microsoft.com/office/drawing/2014/main" id="{0202D0A5-B248-CAA9-70E0-711AAD303A7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940917" y="27020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706" name="Picture 10">
            <a:extLst>
              <a:ext uri="{FF2B5EF4-FFF2-40B4-BE49-F238E27FC236}">
                <a16:creationId xmlns:a16="http://schemas.microsoft.com/office/drawing/2014/main" id="{22411B6A-D6D3-B035-A95D-FAC9A900007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940917" y="35423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707" name="Picture 12">
            <a:extLst>
              <a:ext uri="{FF2B5EF4-FFF2-40B4-BE49-F238E27FC236}">
                <a16:creationId xmlns:a16="http://schemas.microsoft.com/office/drawing/2014/main" id="{BFDB5034-AEED-2D57-1096-9111BFD42A3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47782" y="172657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708" name="テキスト ボックス 84">
            <a:extLst>
              <a:ext uri="{FF2B5EF4-FFF2-40B4-BE49-F238E27FC236}">
                <a16:creationId xmlns:a16="http://schemas.microsoft.com/office/drawing/2014/main" id="{B6CB209D-9C14-3941-DB30-7FDD9A019552}"/>
              </a:ext>
            </a:extLst>
          </p:cNvPr>
          <p:cNvSpPr txBox="1"/>
          <p:nvPr/>
        </p:nvSpPr>
        <p:spPr>
          <a:xfrm>
            <a:off x="14988744" y="4023642"/>
            <a:ext cx="1468651"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000" b="1" dirty="0">
                <a:solidFill>
                  <a:schemeClr val="bg1"/>
                </a:solidFill>
                <a:latin typeface="游ゴシック" panose="020B0400000000000000" pitchFamily="50" charset="-128"/>
                <a:ea typeface="游ゴシック" panose="020B0400000000000000" pitchFamily="50" charset="-128"/>
              </a:rPr>
              <a:t>回路設計、メディア担当</a:t>
            </a:r>
          </a:p>
        </p:txBody>
      </p:sp>
      <p:pic>
        <p:nvPicPr>
          <p:cNvPr id="2709" name="Picture 14">
            <a:extLst>
              <a:ext uri="{FF2B5EF4-FFF2-40B4-BE49-F238E27FC236}">
                <a16:creationId xmlns:a16="http://schemas.microsoft.com/office/drawing/2014/main" id="{261502F7-DA6A-5E29-9687-11CBD35D4A1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728" name="Picture 14">
            <a:extLst>
              <a:ext uri="{FF2B5EF4-FFF2-40B4-BE49-F238E27FC236}">
                <a16:creationId xmlns:a16="http://schemas.microsoft.com/office/drawing/2014/main" id="{BF3A0147-F46F-F996-AFEE-AD794A46A3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72421" y="257975"/>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807" name="Picture 2">
            <a:extLst>
              <a:ext uri="{FF2B5EF4-FFF2-40B4-BE49-F238E27FC236}">
                <a16:creationId xmlns:a16="http://schemas.microsoft.com/office/drawing/2014/main" id="{FA25C515-B303-A3B9-483B-AB3753CF8F5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41077" y="20465012"/>
            <a:ext cx="1338176" cy="914299"/>
          </a:xfrm>
          <a:prstGeom prst="rect">
            <a:avLst/>
          </a:prstGeom>
          <a:noFill/>
          <a:extLst>
            <a:ext uri="{909E8E84-426E-40DD-AFC4-6F175D3DCCD1}">
              <a14:hiddenFill xmlns:a14="http://schemas.microsoft.com/office/drawing/2010/main">
                <a:solidFill>
                  <a:srgbClr val="FFFFFF"/>
                </a:solidFill>
              </a14:hiddenFill>
            </a:ext>
          </a:extLst>
        </p:spPr>
      </p:pic>
      <p:sp>
        <p:nvSpPr>
          <p:cNvPr id="2809" name="正方形/長方形 2808">
            <a:extLst>
              <a:ext uri="{FF2B5EF4-FFF2-40B4-BE49-F238E27FC236}">
                <a16:creationId xmlns:a16="http://schemas.microsoft.com/office/drawing/2014/main" id="{5AF5313E-D623-6F19-1808-BB4D96F85DB0}"/>
              </a:ext>
            </a:extLst>
          </p:cNvPr>
          <p:cNvSpPr/>
          <p:nvPr/>
        </p:nvSpPr>
        <p:spPr>
          <a:xfrm>
            <a:off x="18708489" y="4495220"/>
            <a:ext cx="11454184"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Data / Results / Discussion</a:t>
            </a:r>
            <a:endParaRPr kumimoji="1" lang="ja-JP" altLang="en-US" sz="3200" b="1" dirty="0">
              <a:latin typeface="Bahnschrift SemiCondensed" panose="020B0502040204020203" pitchFamily="34" charset="0"/>
              <a:cs typeface="Cascadia Code" panose="020B0609020000020004" pitchFamily="49" charset="0"/>
            </a:endParaRPr>
          </a:p>
        </p:txBody>
      </p:sp>
      <p:pic>
        <p:nvPicPr>
          <p:cNvPr id="230" name="図 229">
            <a:extLst>
              <a:ext uri="{FF2B5EF4-FFF2-40B4-BE49-F238E27FC236}">
                <a16:creationId xmlns:a16="http://schemas.microsoft.com/office/drawing/2014/main" id="{DB54371D-7A43-F0FA-35CD-40CF6CBCECE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sp>
        <p:nvSpPr>
          <p:cNvPr id="135" name="正方形/長方形 134">
            <a:extLst>
              <a:ext uri="{FF2B5EF4-FFF2-40B4-BE49-F238E27FC236}">
                <a16:creationId xmlns:a16="http://schemas.microsoft.com/office/drawing/2014/main" id="{A2F8DCED-3506-4D87-635E-959F3C9FC5A1}"/>
              </a:ext>
            </a:extLst>
          </p:cNvPr>
          <p:cNvSpPr/>
          <p:nvPr/>
        </p:nvSpPr>
        <p:spPr>
          <a:xfrm>
            <a:off x="3296637" y="17572487"/>
            <a:ext cx="602474" cy="188944"/>
          </a:xfrm>
          <a:prstGeom prst="rect">
            <a:avLst/>
          </a:prstGeom>
          <a:solidFill>
            <a:schemeClr val="bg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37" name="正方形/長方形 136">
            <a:extLst>
              <a:ext uri="{FF2B5EF4-FFF2-40B4-BE49-F238E27FC236}">
                <a16:creationId xmlns:a16="http://schemas.microsoft.com/office/drawing/2014/main" id="{510AC85E-904F-E4E9-0119-8B85A0C1AF25}"/>
              </a:ext>
            </a:extLst>
          </p:cNvPr>
          <p:cNvSpPr/>
          <p:nvPr/>
        </p:nvSpPr>
        <p:spPr>
          <a:xfrm>
            <a:off x="3366682" y="18005550"/>
            <a:ext cx="1441149" cy="157094"/>
          </a:xfrm>
          <a:prstGeom prst="rect">
            <a:avLst/>
          </a:prstGeom>
          <a:solidFill>
            <a:schemeClr val="accent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39" name="正方形/長方形 138">
            <a:extLst>
              <a:ext uri="{FF2B5EF4-FFF2-40B4-BE49-F238E27FC236}">
                <a16:creationId xmlns:a16="http://schemas.microsoft.com/office/drawing/2014/main" id="{75D2BF07-EDC4-3735-A66E-19AB41318054}"/>
              </a:ext>
            </a:extLst>
          </p:cNvPr>
          <p:cNvSpPr/>
          <p:nvPr/>
        </p:nvSpPr>
        <p:spPr>
          <a:xfrm rot="16200000">
            <a:off x="2247964" y="18141990"/>
            <a:ext cx="163092" cy="366806"/>
          </a:xfrm>
          <a:prstGeom prst="rect">
            <a:avLst/>
          </a:prstGeom>
          <a:solidFill>
            <a:schemeClr val="accent6"/>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3" name="正方形/長方形 142">
            <a:extLst>
              <a:ext uri="{FF2B5EF4-FFF2-40B4-BE49-F238E27FC236}">
                <a16:creationId xmlns:a16="http://schemas.microsoft.com/office/drawing/2014/main" id="{2D9BCDBC-0EA6-A798-8AC4-93180F1DA737}"/>
              </a:ext>
            </a:extLst>
          </p:cNvPr>
          <p:cNvSpPr/>
          <p:nvPr/>
        </p:nvSpPr>
        <p:spPr>
          <a:xfrm rot="16200000">
            <a:off x="2176864" y="18831490"/>
            <a:ext cx="311799" cy="377823"/>
          </a:xfrm>
          <a:prstGeom prst="rect">
            <a:avLst/>
          </a:prstGeom>
          <a:solidFill>
            <a:schemeClr val="accent1"/>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5" name="正方形/長方形 144">
            <a:extLst>
              <a:ext uri="{FF2B5EF4-FFF2-40B4-BE49-F238E27FC236}">
                <a16:creationId xmlns:a16="http://schemas.microsoft.com/office/drawing/2014/main" id="{855B3C18-6E1C-CAB3-5126-9A5D9C7B7B57}"/>
              </a:ext>
            </a:extLst>
          </p:cNvPr>
          <p:cNvSpPr/>
          <p:nvPr/>
        </p:nvSpPr>
        <p:spPr>
          <a:xfrm>
            <a:off x="3257965" y="17028810"/>
            <a:ext cx="1851333" cy="192993"/>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6" name="正方形/長方形 145">
            <a:extLst>
              <a:ext uri="{FF2B5EF4-FFF2-40B4-BE49-F238E27FC236}">
                <a16:creationId xmlns:a16="http://schemas.microsoft.com/office/drawing/2014/main" id="{9AD04AC9-262A-0952-4B61-BDD72EBE3630}"/>
              </a:ext>
            </a:extLst>
          </p:cNvPr>
          <p:cNvSpPr/>
          <p:nvPr/>
        </p:nvSpPr>
        <p:spPr>
          <a:xfrm>
            <a:off x="1721328" y="17033176"/>
            <a:ext cx="486020" cy="169545"/>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149" name="正方形/長方形 148">
            <a:extLst>
              <a:ext uri="{FF2B5EF4-FFF2-40B4-BE49-F238E27FC236}">
                <a16:creationId xmlns:a16="http://schemas.microsoft.com/office/drawing/2014/main" id="{4C459F6C-BFA6-BDAC-AFB1-82CA67A78C02}"/>
              </a:ext>
            </a:extLst>
          </p:cNvPr>
          <p:cNvSpPr/>
          <p:nvPr/>
        </p:nvSpPr>
        <p:spPr>
          <a:xfrm rot="5400000">
            <a:off x="823038" y="17360216"/>
            <a:ext cx="153889" cy="211020"/>
          </a:xfrm>
          <a:prstGeom prst="rect">
            <a:avLst/>
          </a:prstGeom>
          <a:solidFill>
            <a:schemeClr val="accent2"/>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dirty="0"/>
          </a:p>
        </p:txBody>
      </p:sp>
      <p:sp>
        <p:nvSpPr>
          <p:cNvPr id="150" name="四角形: 角を丸くする 149">
            <a:extLst>
              <a:ext uri="{FF2B5EF4-FFF2-40B4-BE49-F238E27FC236}">
                <a16:creationId xmlns:a16="http://schemas.microsoft.com/office/drawing/2014/main" id="{2656C428-250C-70C7-654A-438B91087A62}"/>
              </a:ext>
            </a:extLst>
          </p:cNvPr>
          <p:cNvSpPr/>
          <p:nvPr/>
        </p:nvSpPr>
        <p:spPr>
          <a:xfrm>
            <a:off x="1956787" y="17443166"/>
            <a:ext cx="1418961" cy="797317"/>
          </a:xfrm>
          <a:prstGeom prst="roundRect">
            <a:avLst>
              <a:gd name="adj" fmla="val 12973"/>
            </a:avLst>
          </a:prstGeom>
          <a:ln w="12700"/>
        </p:spPr>
        <p:style>
          <a:lnRef idx="2">
            <a:schemeClr val="dk1"/>
          </a:lnRef>
          <a:fillRef idx="1">
            <a:schemeClr val="lt1"/>
          </a:fillRef>
          <a:effectRef idx="0">
            <a:schemeClr val="dk1"/>
          </a:effectRef>
          <a:fontRef idx="minor">
            <a:schemeClr val="dk1"/>
          </a:fontRef>
        </p:style>
        <p:txBody>
          <a:bodyPr lIns="36000" tIns="36000" rIns="0" bIns="36000" rtlCol="0" anchor="t" anchorCtr="0"/>
          <a:lstStyle/>
          <a:p>
            <a:r>
              <a:rPr kumimoji="1" lang="en-US" altLang="ja-JP" sz="1000" b="1" dirty="0">
                <a:solidFill>
                  <a:schemeClr val="tx1"/>
                </a:solidFill>
                <a:latin typeface="Bahnschrift SemiCondensed" panose="020B0502040204020203" pitchFamily="34" charset="0"/>
              </a:rPr>
              <a:t>Main Controller</a:t>
            </a:r>
          </a:p>
          <a:p>
            <a:r>
              <a:rPr lang="en-US" altLang="ja-JP" sz="700" dirty="0">
                <a:latin typeface="Bahnschrift SemiCondensed" panose="020B0502040204020203" pitchFamily="34" charset="0"/>
                <a:ea typeface="游ゴシック" panose="020B0400000000000000" pitchFamily="50" charset="-128"/>
              </a:rPr>
              <a:t>:Teensy 4.0</a:t>
            </a:r>
            <a:endParaRPr lang="en-US" altLang="ja-JP" sz="700" b="1" dirty="0">
              <a:solidFill>
                <a:srgbClr val="333333"/>
              </a:solidFill>
              <a:latin typeface="Bahnschrift SemiCondensed" panose="020B0502040204020203" pitchFamily="34" charset="0"/>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＞モータの制御や</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　センサ処理に利用</a:t>
            </a:r>
            <a:endParaRPr kumimoji="1" lang="en-US" altLang="ja-JP" sz="700" b="1" dirty="0">
              <a:solidFill>
                <a:schemeClr val="tx1"/>
              </a:solidFill>
              <a:latin typeface="游ゴシック" panose="020B0400000000000000" pitchFamily="50" charset="-128"/>
              <a:ea typeface="游ゴシック" panose="020B0400000000000000" pitchFamily="50" charset="-128"/>
            </a:endParaRPr>
          </a:p>
          <a:p>
            <a:r>
              <a:rPr kumimoji="1" lang="ja-JP" altLang="en-US" sz="700" b="1" dirty="0">
                <a:solidFill>
                  <a:schemeClr val="tx1"/>
                </a:solidFill>
                <a:latin typeface="游ゴシック" panose="020B0400000000000000" pitchFamily="50" charset="-128"/>
                <a:ea typeface="游ゴシック" panose="020B0400000000000000" pitchFamily="50" charset="-128"/>
              </a:rPr>
              <a:t>　処理速度が速い</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pic>
        <p:nvPicPr>
          <p:cNvPr id="151" name="Picture 4">
            <a:extLst>
              <a:ext uri="{FF2B5EF4-FFF2-40B4-BE49-F238E27FC236}">
                <a16:creationId xmlns:a16="http://schemas.microsoft.com/office/drawing/2014/main" id="{9B545252-0DC2-2237-EE35-DB15EA39E65E}"/>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24009" r="7915" b="27972"/>
          <a:stretch/>
        </p:blipFill>
        <p:spPr bwMode="auto">
          <a:xfrm rot="5400000">
            <a:off x="2661690" y="17606838"/>
            <a:ext cx="840227" cy="438150"/>
          </a:xfrm>
          <a:prstGeom prst="rect">
            <a:avLst/>
          </a:prstGeom>
          <a:noFill/>
          <a:extLst>
            <a:ext uri="{909E8E84-426E-40DD-AFC4-6F175D3DCCD1}">
              <a14:hiddenFill xmlns:a14="http://schemas.microsoft.com/office/drawing/2010/main">
                <a:solidFill>
                  <a:srgbClr val="FFFFFF"/>
                </a:solidFill>
              </a14:hiddenFill>
            </a:ext>
          </a:extLst>
        </p:spPr>
      </p:pic>
      <p:sp>
        <p:nvSpPr>
          <p:cNvPr id="152" name="四角形: 角を丸くする 151">
            <a:extLst>
              <a:ext uri="{FF2B5EF4-FFF2-40B4-BE49-F238E27FC236}">
                <a16:creationId xmlns:a16="http://schemas.microsoft.com/office/drawing/2014/main" id="{423DA1AF-259F-2D42-4B9D-72EF00E54778}"/>
              </a:ext>
            </a:extLst>
          </p:cNvPr>
          <p:cNvSpPr/>
          <p:nvPr/>
        </p:nvSpPr>
        <p:spPr>
          <a:xfrm>
            <a:off x="1744741" y="18402612"/>
            <a:ext cx="1162695" cy="586364"/>
          </a:xfrm>
          <a:prstGeom prst="roundRect">
            <a:avLst>
              <a:gd name="adj" fmla="val 13338"/>
            </a:avLst>
          </a:prstGeom>
          <a:ln w="12700"/>
        </p:spPr>
        <p:style>
          <a:lnRef idx="2">
            <a:schemeClr val="dk1"/>
          </a:lnRef>
          <a:fillRef idx="1">
            <a:schemeClr val="lt1"/>
          </a:fillRef>
          <a:effectRef idx="0">
            <a:schemeClr val="dk1"/>
          </a:effectRef>
          <a:fontRef idx="minor">
            <a:schemeClr val="dk1"/>
          </a:fontRef>
        </p:style>
        <p:txBody>
          <a:bodyPr lIns="0" tIns="0" rIns="36000" bIns="36000" rtlCol="0" anchor="t" anchorCtr="0"/>
          <a:lstStyle/>
          <a:p>
            <a:r>
              <a:rPr kumimoji="1" lang="en-US" altLang="ja-JP" sz="1000" b="1" dirty="0">
                <a:solidFill>
                  <a:schemeClr val="tx1"/>
                </a:solidFill>
                <a:latin typeface="Bahnschrift SemiCondensed" panose="020B0502040204020203" pitchFamily="34" charset="0"/>
              </a:rPr>
              <a:t>Sub </a:t>
            </a:r>
          </a:p>
          <a:p>
            <a:r>
              <a:rPr kumimoji="1" lang="en-US" altLang="ja-JP" sz="1000" b="1" dirty="0">
                <a:solidFill>
                  <a:schemeClr val="tx1"/>
                </a:solidFill>
                <a:latin typeface="Bahnschrift SemiCondensed" panose="020B0502040204020203" pitchFamily="34" charset="0"/>
              </a:rPr>
              <a:t>Controller</a:t>
            </a:r>
          </a:p>
          <a:p>
            <a:r>
              <a:rPr kumimoji="1" lang="en-US" altLang="ja-JP" sz="700" dirty="0">
                <a:latin typeface="Bahnschrift SemiCondensed" panose="020B0502040204020203" pitchFamily="34" charset="0"/>
                <a:ea typeface="游ゴシック" panose="020B0400000000000000" pitchFamily="50" charset="-128"/>
              </a:rPr>
              <a:t>:</a:t>
            </a:r>
            <a:r>
              <a:rPr kumimoji="1" lang="en-US" altLang="ja-JP" sz="700" dirty="0" err="1">
                <a:solidFill>
                  <a:srgbClr val="333333"/>
                </a:solidFill>
                <a:latin typeface="Bahnschrift SemiCondensed" panose="020B0502040204020203" pitchFamily="34" charset="0"/>
                <a:ea typeface="游ゴシック" panose="020B0400000000000000" pitchFamily="50" charset="-128"/>
              </a:rPr>
              <a:t>Seeeduino</a:t>
            </a:r>
            <a:r>
              <a:rPr kumimoji="1" lang="en-US" altLang="ja-JP" sz="700" dirty="0">
                <a:solidFill>
                  <a:srgbClr val="333333"/>
                </a:solidFill>
                <a:latin typeface="Bahnschrift SemiCondensed" panose="020B0502040204020203" pitchFamily="34" charset="0"/>
                <a:ea typeface="游ゴシック" panose="020B0400000000000000" pitchFamily="50" charset="-128"/>
              </a:rPr>
              <a:t> XIAO</a:t>
            </a:r>
            <a:endParaRPr lang="en-US" altLang="ja-JP" sz="700" dirty="0">
              <a:solidFill>
                <a:schemeClr val="tx1"/>
              </a:solidFill>
              <a:latin typeface="Bahnschrift SemiCondensed" panose="020B0502040204020203" pitchFamily="34" charset="0"/>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＞小さくてピンの数も多い</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154" name="四角形: 角を丸くする 153">
            <a:extLst>
              <a:ext uri="{FF2B5EF4-FFF2-40B4-BE49-F238E27FC236}">
                <a16:creationId xmlns:a16="http://schemas.microsoft.com/office/drawing/2014/main" id="{A570203D-229F-06EE-901B-958724FC2359}"/>
              </a:ext>
            </a:extLst>
          </p:cNvPr>
          <p:cNvSpPr/>
          <p:nvPr/>
        </p:nvSpPr>
        <p:spPr>
          <a:xfrm>
            <a:off x="1754266" y="19107428"/>
            <a:ext cx="1235296" cy="447782"/>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36000" rtlCol="0" anchor="t" anchorCtr="0"/>
          <a:lstStyle/>
          <a:p>
            <a:r>
              <a:rPr kumimoji="1" lang="en-US" altLang="ja-JP" sz="1000" b="1" dirty="0">
                <a:solidFill>
                  <a:schemeClr val="tx1"/>
                </a:solidFill>
              </a:rPr>
              <a:t>Multiplexer</a:t>
            </a:r>
          </a:p>
          <a:p>
            <a:r>
              <a:rPr lang="ja-JP" altLang="en-US" sz="700" dirty="0">
                <a:solidFill>
                  <a:schemeClr val="tx1"/>
                </a:solidFill>
                <a:latin typeface="游ゴシック" panose="020B0400000000000000" pitchFamily="50" charset="-128"/>
                <a:ea typeface="游ゴシック" panose="020B0400000000000000" pitchFamily="50" charset="-128"/>
              </a:rPr>
              <a:t>＞ピンを増やす</a:t>
            </a:r>
            <a:endParaRPr lang="en-US" altLang="ja-JP" sz="700" dirty="0">
              <a:solidFill>
                <a:schemeClr val="tx1"/>
              </a:solidFill>
              <a:latin typeface="游ゴシック" panose="020B0400000000000000" pitchFamily="50" charset="-128"/>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　ことが可能</a:t>
            </a:r>
            <a:endParaRPr lang="en-US" altLang="ja-JP" sz="700" dirty="0">
              <a:solidFill>
                <a:schemeClr val="tx1"/>
              </a:solidFill>
              <a:latin typeface="游ゴシック" panose="020B0400000000000000" pitchFamily="50" charset="-128"/>
              <a:ea typeface="游ゴシック" panose="020B0400000000000000" pitchFamily="50" charset="-128"/>
            </a:endParaRPr>
          </a:p>
          <a:p>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155" name="四角形: 角を丸くする 154">
            <a:extLst>
              <a:ext uri="{FF2B5EF4-FFF2-40B4-BE49-F238E27FC236}">
                <a16:creationId xmlns:a16="http://schemas.microsoft.com/office/drawing/2014/main" id="{B8C65277-AFB1-C529-760D-F69A32FD2E01}"/>
              </a:ext>
            </a:extLst>
          </p:cNvPr>
          <p:cNvSpPr/>
          <p:nvPr/>
        </p:nvSpPr>
        <p:spPr>
          <a:xfrm>
            <a:off x="1760203" y="19680363"/>
            <a:ext cx="1215495" cy="346838"/>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0" rtlCol="0" anchor="t" anchorCtr="0"/>
          <a:lstStyle/>
          <a:p>
            <a:r>
              <a:rPr kumimoji="1" lang="en-US" altLang="ja-JP" sz="1000" b="1" dirty="0">
                <a:solidFill>
                  <a:schemeClr val="tx1"/>
                </a:solidFill>
              </a:rPr>
              <a:t>Ball sensors</a:t>
            </a:r>
            <a:endParaRPr kumimoji="1" lang="en-US" altLang="ja-JP" sz="700" dirty="0">
              <a:solidFill>
                <a:schemeClr val="tx1"/>
              </a:solidFill>
            </a:endParaRPr>
          </a:p>
          <a:p>
            <a:r>
              <a:rPr kumimoji="1" lang="en-US" altLang="ja-JP" sz="700" dirty="0">
                <a:solidFill>
                  <a:schemeClr val="tx1"/>
                </a:solidFill>
              </a:rPr>
              <a:t>:TSSP58038× 16</a:t>
            </a:r>
            <a:endParaRPr kumimoji="1" lang="en-US" altLang="ja-JP" sz="1000" b="1" dirty="0">
              <a:solidFill>
                <a:schemeClr val="tx1"/>
              </a:solidFill>
            </a:endParaRPr>
          </a:p>
        </p:txBody>
      </p:sp>
      <p:sp>
        <p:nvSpPr>
          <p:cNvPr id="156" name="四角形: 角を丸くする 155">
            <a:extLst>
              <a:ext uri="{FF2B5EF4-FFF2-40B4-BE49-F238E27FC236}">
                <a16:creationId xmlns:a16="http://schemas.microsoft.com/office/drawing/2014/main" id="{5504745C-3930-7C99-6725-A2070CB7AA82}"/>
              </a:ext>
            </a:extLst>
          </p:cNvPr>
          <p:cNvSpPr/>
          <p:nvPr/>
        </p:nvSpPr>
        <p:spPr>
          <a:xfrm>
            <a:off x="5115648" y="16851245"/>
            <a:ext cx="959989" cy="494965"/>
          </a:xfrm>
          <a:prstGeom prst="roundRect">
            <a:avLst>
              <a:gd name="adj" fmla="val 10882"/>
            </a:avLst>
          </a:prstGeom>
          <a:noFill/>
          <a:ln w="12700"/>
        </p:spPr>
        <p:style>
          <a:lnRef idx="2">
            <a:schemeClr val="dk1"/>
          </a:lnRef>
          <a:fillRef idx="1">
            <a:schemeClr val="lt1"/>
          </a:fillRef>
          <a:effectRef idx="0">
            <a:schemeClr val="dk1"/>
          </a:effectRef>
          <a:fontRef idx="minor">
            <a:schemeClr val="dk1"/>
          </a:fontRef>
        </p:style>
        <p:txBody>
          <a:bodyPr lIns="36000" tIns="36000" rIns="0" bIns="36000" rtlCol="0" anchor="t" anchorCtr="0"/>
          <a:lstStyle/>
          <a:p>
            <a:r>
              <a:rPr kumimoji="1" lang="en-US" altLang="ja-JP" sz="1000" b="1" dirty="0">
                <a:solidFill>
                  <a:schemeClr val="tx1"/>
                </a:solidFill>
                <a:latin typeface="Bahnschrift SemiCondensed" panose="020B0502040204020203" pitchFamily="34" charset="0"/>
              </a:rPr>
              <a:t>Solenoid</a:t>
            </a:r>
            <a:endParaRPr kumimoji="1" lang="en-US" altLang="ja-JP" sz="1000" b="1" dirty="0">
              <a:solidFill>
                <a:schemeClr val="tx1"/>
              </a:solidFill>
            </a:endParaRPr>
          </a:p>
          <a:p>
            <a:r>
              <a:rPr kumimoji="1" lang="en-US" altLang="ja-JP" sz="700" dirty="0">
                <a:solidFill>
                  <a:schemeClr val="tx1"/>
                </a:solidFill>
                <a:latin typeface="Bahnschrift SemiCondensed" panose="020B0502040204020203" pitchFamily="34" charset="0"/>
              </a:rPr>
              <a:t>:CB1037 x 1</a:t>
            </a:r>
          </a:p>
        </p:txBody>
      </p:sp>
      <p:sp>
        <p:nvSpPr>
          <p:cNvPr id="158" name="四角形: 角を丸くする 157">
            <a:extLst>
              <a:ext uri="{FF2B5EF4-FFF2-40B4-BE49-F238E27FC236}">
                <a16:creationId xmlns:a16="http://schemas.microsoft.com/office/drawing/2014/main" id="{08D3ACA5-7560-32E7-3B31-5886EFFC6641}"/>
              </a:ext>
            </a:extLst>
          </p:cNvPr>
          <p:cNvSpPr/>
          <p:nvPr/>
        </p:nvSpPr>
        <p:spPr>
          <a:xfrm>
            <a:off x="219032" y="19278772"/>
            <a:ext cx="1439458" cy="691280"/>
          </a:xfrm>
          <a:prstGeom prst="roundRect">
            <a:avLst>
              <a:gd name="adj" fmla="val 9984"/>
            </a:avLst>
          </a:prstGeom>
          <a:ln w="12700"/>
        </p:spPr>
        <p:style>
          <a:lnRef idx="2">
            <a:schemeClr val="dk1"/>
          </a:lnRef>
          <a:fillRef idx="1">
            <a:schemeClr val="lt1"/>
          </a:fillRef>
          <a:effectRef idx="0">
            <a:schemeClr val="dk1"/>
          </a:effectRef>
          <a:fontRef idx="minor">
            <a:schemeClr val="dk1"/>
          </a:fontRef>
        </p:style>
        <p:txBody>
          <a:bodyPr lIns="36000" tIns="0" rIns="0" bIns="36000" rtlCol="0" anchor="t" anchorCtr="0"/>
          <a:lstStyle/>
          <a:p>
            <a:r>
              <a:rPr kumimoji="1" lang="en-US" altLang="ja-JP" sz="1000" b="1" dirty="0">
                <a:solidFill>
                  <a:schemeClr val="tx1"/>
                </a:solidFill>
                <a:latin typeface="Bahnschrift SemiCondensed" panose="020B0502040204020203" pitchFamily="34" charset="0"/>
              </a:rPr>
              <a:t>Motor</a:t>
            </a:r>
          </a:p>
          <a:p>
            <a:r>
              <a:rPr lang="en-US" altLang="ja-JP" sz="700" dirty="0">
                <a:solidFill>
                  <a:srgbClr val="000000"/>
                </a:solidFill>
                <a:latin typeface="Bahnschrift SemiCondensed" panose="020B0502040204020203" pitchFamily="34" charset="0"/>
                <a:ea typeface="游ゴシック" panose="020B0400000000000000" pitchFamily="50" charset="-128"/>
              </a:rPr>
              <a:t>:DIGILENTIG22 1/19</a:t>
            </a:r>
            <a:endParaRPr kumimoji="1" lang="en-US" altLang="ja-JP" sz="1000" b="1" dirty="0">
              <a:solidFill>
                <a:schemeClr val="tx1"/>
              </a:solidFill>
            </a:endParaRPr>
          </a:p>
          <a:p>
            <a:r>
              <a:rPr lang="ja-JP" altLang="en-US" sz="700" dirty="0">
                <a:solidFill>
                  <a:srgbClr val="000000"/>
                </a:solidFill>
                <a:latin typeface="游ゴシック" panose="020B0400000000000000" pitchFamily="50" charset="-128"/>
                <a:ea typeface="游ゴシック" panose="020B0400000000000000" pitchFamily="50" charset="-128"/>
              </a:rPr>
              <a:t>＞</a:t>
            </a:r>
            <a:r>
              <a:rPr lang="en-US" altLang="ja-JP" sz="700" dirty="0">
                <a:solidFill>
                  <a:srgbClr val="000000"/>
                </a:solidFill>
                <a:latin typeface="游ゴシック" panose="020B0400000000000000" pitchFamily="50" charset="-128"/>
                <a:ea typeface="游ゴシック" panose="020B0400000000000000" pitchFamily="50" charset="-128"/>
              </a:rPr>
              <a:t>12v</a:t>
            </a:r>
            <a:r>
              <a:rPr lang="ja-JP" altLang="en-US" sz="700" dirty="0">
                <a:solidFill>
                  <a:srgbClr val="000000"/>
                </a:solidFill>
                <a:latin typeface="游ゴシック" panose="020B0400000000000000" pitchFamily="50" charset="-128"/>
                <a:ea typeface="游ゴシック" panose="020B0400000000000000" pitchFamily="50" charset="-128"/>
              </a:rPr>
              <a:t>駆動で安くて速く、</a:t>
            </a:r>
            <a:endParaRPr lang="en-US" altLang="ja-JP" sz="700" dirty="0">
              <a:solidFill>
                <a:srgbClr val="000000"/>
              </a:solidFill>
              <a:latin typeface="游ゴシック" panose="020B0400000000000000" pitchFamily="50" charset="-128"/>
              <a:ea typeface="游ゴシック" panose="020B0400000000000000" pitchFamily="50" charset="-128"/>
            </a:endParaRPr>
          </a:p>
          <a:p>
            <a:r>
              <a:rPr lang="ja-JP" altLang="en-US" sz="700" dirty="0">
                <a:solidFill>
                  <a:srgbClr val="000000"/>
                </a:solidFill>
                <a:latin typeface="游ゴシック" panose="020B0400000000000000" pitchFamily="50" charset="-128"/>
                <a:ea typeface="游ゴシック" panose="020B0400000000000000" pitchFamily="50" charset="-128"/>
              </a:rPr>
              <a:t>　</a:t>
            </a:r>
            <a:r>
              <a:rPr lang="ja-JP" altLang="en-US" sz="700" b="1" dirty="0">
                <a:solidFill>
                  <a:srgbClr val="000000"/>
                </a:solidFill>
                <a:latin typeface="游ゴシック" panose="020B0400000000000000" pitchFamily="50" charset="-128"/>
                <a:ea typeface="游ゴシック" panose="020B0400000000000000" pitchFamily="50" charset="-128"/>
              </a:rPr>
              <a:t>繊細な動きが可能</a:t>
            </a: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pPr algn="ctr"/>
            <a:endParaRPr lang="en-US" altLang="ja-JP" sz="700" b="1" dirty="0">
              <a:solidFill>
                <a:srgbClr val="000000"/>
              </a:solidFill>
              <a:latin typeface="游ゴシック" panose="020B0400000000000000" pitchFamily="50" charset="-128"/>
              <a:ea typeface="游ゴシック" panose="020B0400000000000000" pitchFamily="50" charset="-128"/>
            </a:endParaRPr>
          </a:p>
          <a:p>
            <a:endParaRPr lang="en-US" altLang="ja-JP" sz="800" b="1" dirty="0">
              <a:solidFill>
                <a:srgbClr val="000000"/>
              </a:solidFill>
              <a:latin typeface="游ゴシック" panose="020B0400000000000000" pitchFamily="50" charset="-128"/>
              <a:ea typeface="游ゴシック" panose="020B0400000000000000" pitchFamily="50" charset="-128"/>
            </a:endParaRPr>
          </a:p>
          <a:p>
            <a:endParaRPr lang="en-US" altLang="ja-JP" sz="700" dirty="0">
              <a:solidFill>
                <a:schemeClr val="tx1"/>
              </a:solidFill>
              <a:latin typeface="游ゴシック" panose="020B0400000000000000" pitchFamily="50" charset="-128"/>
              <a:ea typeface="游ゴシック" panose="020B0400000000000000" pitchFamily="50" charset="-128"/>
            </a:endParaRPr>
          </a:p>
        </p:txBody>
      </p:sp>
      <p:sp>
        <p:nvSpPr>
          <p:cNvPr id="159" name="テキスト ボックス 158">
            <a:extLst>
              <a:ext uri="{FF2B5EF4-FFF2-40B4-BE49-F238E27FC236}">
                <a16:creationId xmlns:a16="http://schemas.microsoft.com/office/drawing/2014/main" id="{2C4CC57D-8B0E-7C59-B0B2-2C9F1110BF0A}"/>
              </a:ext>
            </a:extLst>
          </p:cNvPr>
          <p:cNvSpPr txBox="1"/>
          <p:nvPr/>
        </p:nvSpPr>
        <p:spPr>
          <a:xfrm>
            <a:off x="1382341" y="19236619"/>
            <a:ext cx="382720" cy="276999"/>
          </a:xfrm>
          <a:prstGeom prst="rect">
            <a:avLst/>
          </a:prstGeom>
          <a:noFill/>
        </p:spPr>
        <p:txBody>
          <a:bodyPr wrap="square" lIns="36000" rIns="36000" rtlCol="0">
            <a:spAutoFit/>
          </a:bodyPr>
          <a:lstStyle/>
          <a:p>
            <a:r>
              <a:rPr kumimoji="1" lang="en-US" altLang="ja-JP" sz="900" dirty="0"/>
              <a:t>X</a:t>
            </a:r>
            <a:r>
              <a:rPr kumimoji="1" lang="en-US" altLang="ja-JP" sz="1200" dirty="0"/>
              <a:t> 4</a:t>
            </a:r>
            <a:endParaRPr kumimoji="1" lang="ja-JP" altLang="en-US" sz="1200" dirty="0"/>
          </a:p>
        </p:txBody>
      </p:sp>
      <p:sp>
        <p:nvSpPr>
          <p:cNvPr id="160" name="四角形: 角を丸くする 159">
            <a:extLst>
              <a:ext uri="{FF2B5EF4-FFF2-40B4-BE49-F238E27FC236}">
                <a16:creationId xmlns:a16="http://schemas.microsoft.com/office/drawing/2014/main" id="{488EDE69-C851-1827-9608-45FFB130C971}"/>
              </a:ext>
            </a:extLst>
          </p:cNvPr>
          <p:cNvSpPr/>
          <p:nvPr/>
        </p:nvSpPr>
        <p:spPr>
          <a:xfrm>
            <a:off x="210657" y="18433270"/>
            <a:ext cx="1447833" cy="683085"/>
          </a:xfrm>
          <a:prstGeom prst="roundRect">
            <a:avLst>
              <a:gd name="adj" fmla="val 10203"/>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0" bIns="36000" rtlCol="0" anchor="t"/>
          <a:lstStyle/>
          <a:p>
            <a:r>
              <a:rPr kumimoji="1" lang="en-US" altLang="ja-JP" sz="1000" b="1" dirty="0">
                <a:solidFill>
                  <a:schemeClr val="tx1"/>
                </a:solidFill>
                <a:latin typeface="Bahnschrift SemiCondensed" panose="020B0502040204020203" pitchFamily="34" charset="0"/>
              </a:rPr>
              <a:t>Motor Driver</a:t>
            </a:r>
          </a:p>
          <a:p>
            <a:r>
              <a:rPr kumimoji="1" lang="en-US" altLang="ja-JP" sz="700" dirty="0">
                <a:solidFill>
                  <a:schemeClr val="tx1"/>
                </a:solidFill>
                <a:latin typeface="Bahnschrift SemiCondensed" panose="020B0502040204020203" pitchFamily="34" charset="0"/>
              </a:rPr>
              <a:t>DAISEN DSR-1202</a:t>
            </a:r>
          </a:p>
          <a:p>
            <a:r>
              <a:rPr kumimoji="1" lang="en-US" altLang="ja-JP" sz="700" dirty="0">
                <a:solidFill>
                  <a:schemeClr val="tx1"/>
                </a:solidFill>
                <a:latin typeface="Bahnschrift SemiCondensed" panose="020B0502040204020203" pitchFamily="34" charset="0"/>
              </a:rPr>
              <a:t>IC:VNH2SP30 x 4</a:t>
            </a:r>
          </a:p>
          <a:p>
            <a:r>
              <a:rPr kumimoji="1" lang="ja-JP" altLang="en-US" sz="700" dirty="0">
                <a:solidFill>
                  <a:schemeClr val="tx1"/>
                </a:solidFill>
                <a:latin typeface="Bahnschrift SemiCondensed" panose="020B0502040204020203" pitchFamily="34" charset="0"/>
              </a:rPr>
              <a:t>・</a:t>
            </a:r>
            <a:r>
              <a:rPr kumimoji="1" lang="en-US" altLang="ja-JP" sz="700" dirty="0">
                <a:solidFill>
                  <a:schemeClr val="tx1"/>
                </a:solidFill>
                <a:latin typeface="Bahnschrift SemiCondensed" panose="020B0502040204020203" pitchFamily="34" charset="0"/>
              </a:rPr>
              <a:t>0.3V ~ 16.0V</a:t>
            </a:r>
          </a:p>
          <a:p>
            <a:r>
              <a:rPr kumimoji="1" lang="ja-JP" altLang="en-US" sz="700" dirty="0">
                <a:solidFill>
                  <a:schemeClr val="tx1"/>
                </a:solidFill>
                <a:latin typeface="Bahnschrift SemiCondensed" panose="020B0502040204020203" pitchFamily="34" charset="0"/>
              </a:rPr>
              <a:t>・</a:t>
            </a:r>
            <a:r>
              <a:rPr kumimoji="1" lang="en-US" altLang="ja-JP" sz="700" dirty="0">
                <a:solidFill>
                  <a:schemeClr val="tx1"/>
                </a:solidFill>
                <a:latin typeface="Bahnschrift SemiCondensed" panose="020B0502040204020203" pitchFamily="34" charset="0"/>
              </a:rPr>
              <a:t>15~30A </a:t>
            </a:r>
            <a:endParaRPr kumimoji="1" lang="en-US" altLang="ja-JP" sz="800" dirty="0">
              <a:solidFill>
                <a:schemeClr val="tx1"/>
              </a:solidFill>
            </a:endParaRPr>
          </a:p>
          <a:p>
            <a:pPr algn="r"/>
            <a:endParaRPr kumimoji="1" lang="en-US" altLang="ja-JP" sz="700" dirty="0">
              <a:solidFill>
                <a:schemeClr val="tx1"/>
              </a:solidFill>
            </a:endParaRPr>
          </a:p>
        </p:txBody>
      </p:sp>
      <p:sp>
        <p:nvSpPr>
          <p:cNvPr id="170" name="四角形: 角を丸くする 169">
            <a:extLst>
              <a:ext uri="{FF2B5EF4-FFF2-40B4-BE49-F238E27FC236}">
                <a16:creationId xmlns:a16="http://schemas.microsoft.com/office/drawing/2014/main" id="{B11153D3-9138-9495-ED31-9DBD26FB8C37}"/>
              </a:ext>
            </a:extLst>
          </p:cNvPr>
          <p:cNvSpPr/>
          <p:nvPr/>
        </p:nvSpPr>
        <p:spPr>
          <a:xfrm>
            <a:off x="208432" y="16853510"/>
            <a:ext cx="1512896" cy="533640"/>
          </a:xfrm>
          <a:prstGeom prst="roundRect">
            <a:avLst/>
          </a:prstGeom>
          <a:noFill/>
          <a:ln w="12700">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lIns="36000" tIns="36000" bIns="36000" rtlCol="0" anchor="t"/>
          <a:lstStyle/>
          <a:p>
            <a:r>
              <a:rPr kumimoji="1" lang="en-US" altLang="ja-JP" sz="1100" b="1" dirty="0">
                <a:latin typeface="Bahnschrift SemiCondensed" panose="020B0502040204020203" pitchFamily="34" charset="0"/>
                <a:ea typeface="游ゴシック" panose="020B0400000000000000" pitchFamily="50" charset="-128"/>
              </a:rPr>
              <a:t>Battery</a:t>
            </a:r>
          </a:p>
          <a:p>
            <a:r>
              <a:rPr lang="en-US" altLang="ja-JP" sz="700" dirty="0">
                <a:latin typeface="Bahnschrift SemiCondensed" panose="020B0502040204020203" pitchFamily="34" charset="0"/>
                <a:ea typeface="游ゴシック" panose="020B0400000000000000" pitchFamily="50" charset="-128"/>
              </a:rPr>
              <a:t>:</a:t>
            </a:r>
            <a:r>
              <a:rPr lang="en-US" altLang="ja-JP" sz="700" dirty="0" err="1">
                <a:latin typeface="Bahnschrift SemiCondensed" panose="020B0502040204020203" pitchFamily="34" charset="0"/>
                <a:ea typeface="游ゴシック" panose="020B0400000000000000" pitchFamily="50" charset="-128"/>
              </a:rPr>
              <a:t>Kypon</a:t>
            </a:r>
            <a:endParaRPr lang="en-US" altLang="ja-JP" sz="700" dirty="0">
              <a:latin typeface="Bahnschrift SemiCondensed" panose="020B0502040204020203" pitchFamily="34" charset="0"/>
              <a:ea typeface="游ゴシック" panose="020B0400000000000000" pitchFamily="50" charset="-128"/>
            </a:endParaRPr>
          </a:p>
          <a:p>
            <a:r>
              <a:rPr lang="en-US" altLang="ja-JP" sz="700" dirty="0">
                <a:latin typeface="Bahnschrift SemiCondensed" panose="020B0502040204020203" pitchFamily="34" charset="0"/>
                <a:ea typeface="游ゴシック" panose="020B0400000000000000" pitchFamily="50" charset="-128"/>
              </a:rPr>
              <a:t>1300mAh/ 3s /11.1V</a:t>
            </a:r>
            <a:r>
              <a:rPr lang="ja-JP" altLang="en-US" sz="700" dirty="0">
                <a:latin typeface="Bahnschrift SemiCondensed" panose="020B0502040204020203" pitchFamily="34" charset="0"/>
                <a:ea typeface="游ゴシック" panose="020B0400000000000000" pitchFamily="50" charset="-128"/>
              </a:rPr>
              <a:t>　</a:t>
            </a:r>
            <a:endParaRPr lang="en-US" altLang="ja-JP" sz="700" dirty="0">
              <a:latin typeface="Bahnschrift SemiCondensed" panose="020B0502040204020203" pitchFamily="34" charset="0"/>
              <a:ea typeface="游ゴシック" panose="020B0400000000000000" pitchFamily="50" charset="-128"/>
            </a:endParaRPr>
          </a:p>
        </p:txBody>
      </p:sp>
      <p:pic>
        <p:nvPicPr>
          <p:cNvPr id="175" name="Picture 13">
            <a:extLst>
              <a:ext uri="{FF2B5EF4-FFF2-40B4-BE49-F238E27FC236}">
                <a16:creationId xmlns:a16="http://schemas.microsoft.com/office/drawing/2014/main" id="{3B6083AB-0B3B-B9D6-6B5E-03180278EAB8}"/>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34172" t="6534" r="44752" b="11160"/>
          <a:stretch/>
        </p:blipFill>
        <p:spPr bwMode="auto">
          <a:xfrm rot="153877">
            <a:off x="1216336" y="19291373"/>
            <a:ext cx="261738" cy="681018"/>
          </a:xfrm>
          <a:prstGeom prst="rect">
            <a:avLst/>
          </a:prstGeom>
          <a:noFill/>
          <a:extLst>
            <a:ext uri="{909E8E84-426E-40DD-AFC4-6F175D3DCCD1}">
              <a14:hiddenFill xmlns:a14="http://schemas.microsoft.com/office/drawing/2010/main">
                <a:solidFill>
                  <a:srgbClr val="FFFFFF"/>
                </a:solidFill>
              </a14:hiddenFill>
            </a:ext>
          </a:extLst>
        </p:spPr>
      </p:pic>
      <p:sp>
        <p:nvSpPr>
          <p:cNvPr id="176" name="四角形: 角を丸くする 175">
            <a:extLst>
              <a:ext uri="{FF2B5EF4-FFF2-40B4-BE49-F238E27FC236}">
                <a16:creationId xmlns:a16="http://schemas.microsoft.com/office/drawing/2014/main" id="{E80ECFA0-ABED-356E-1554-032ECEA74BCA}"/>
              </a:ext>
            </a:extLst>
          </p:cNvPr>
          <p:cNvSpPr/>
          <p:nvPr/>
        </p:nvSpPr>
        <p:spPr>
          <a:xfrm>
            <a:off x="3607069" y="17422706"/>
            <a:ext cx="1476829" cy="533640"/>
          </a:xfrm>
          <a:prstGeom prst="roundRect">
            <a:avLst>
              <a:gd name="adj" fmla="val 12754"/>
            </a:avLst>
          </a:prstGeom>
          <a:ln w="12700"/>
        </p:spPr>
        <p:style>
          <a:lnRef idx="2">
            <a:schemeClr val="dk1"/>
          </a:lnRef>
          <a:fillRef idx="1">
            <a:schemeClr val="lt1"/>
          </a:fillRef>
          <a:effectRef idx="0">
            <a:schemeClr val="dk1"/>
          </a:effectRef>
          <a:fontRef idx="minor">
            <a:schemeClr val="dk1"/>
          </a:fontRef>
        </p:style>
        <p:txBody>
          <a:bodyPr lIns="36000" tIns="36000" rIns="36000" bIns="36000" rtlCol="0" anchor="t"/>
          <a:lstStyle/>
          <a:p>
            <a:r>
              <a:rPr lang="en-US" altLang="ja-JP" sz="1000" b="1" dirty="0">
                <a:latin typeface="Bahnschrift SemiCondensed" panose="020B0502040204020203" pitchFamily="34" charset="0"/>
                <a:ea typeface="游ゴシック" panose="020B0400000000000000" pitchFamily="50" charset="-128"/>
              </a:rPr>
              <a:t>Gyro Sensor</a:t>
            </a:r>
          </a:p>
          <a:p>
            <a:r>
              <a:rPr kumimoji="1" lang="en-US" altLang="ja-JP" sz="700" dirty="0">
                <a:solidFill>
                  <a:schemeClr val="tx1"/>
                </a:solidFill>
                <a:latin typeface="Bahnschrift SemiCondensed" panose="020B0502040204020203" pitchFamily="34" charset="0"/>
                <a:ea typeface="游ゴシック" panose="020B0400000000000000" pitchFamily="50" charset="-128"/>
              </a:rPr>
              <a:t>:</a:t>
            </a:r>
            <a:r>
              <a:rPr lang="en-US" altLang="ja-JP" sz="700" b="0" i="0" dirty="0">
                <a:solidFill>
                  <a:schemeClr val="tx1"/>
                </a:solidFill>
                <a:effectLst/>
                <a:latin typeface="Bahnschrift SemiCondensed" panose="020B0502040204020203" pitchFamily="34" charset="0"/>
                <a:ea typeface="游ゴシック" panose="020B0400000000000000" pitchFamily="50" charset="-128"/>
              </a:rPr>
              <a:t>AE-BNO055-BO</a:t>
            </a:r>
            <a:endParaRPr kumimoji="1" lang="en-US" altLang="ja-JP" sz="700" dirty="0">
              <a:solidFill>
                <a:schemeClr val="tx1"/>
              </a:solidFill>
              <a:latin typeface="Bahnschrift SemiCondensed" panose="020B0502040204020203" pitchFamily="34" charset="0"/>
              <a:ea typeface="游ゴシック" panose="020B0400000000000000" pitchFamily="50" charset="-128"/>
            </a:endParaRPr>
          </a:p>
          <a:p>
            <a:r>
              <a:rPr kumimoji="1" lang="ja-JP" altLang="en-US" sz="700" dirty="0">
                <a:latin typeface="游ゴシック" panose="020B0400000000000000" pitchFamily="50" charset="-128"/>
                <a:ea typeface="游ゴシック" panose="020B0400000000000000" pitchFamily="50" charset="-128"/>
              </a:rPr>
              <a:t>＞予備として</a:t>
            </a:r>
            <a:r>
              <a:rPr kumimoji="1" lang="en-US" altLang="ja-JP" sz="700" dirty="0">
                <a:latin typeface="游ゴシック" panose="020B0400000000000000" pitchFamily="50" charset="-128"/>
                <a:ea typeface="游ゴシック" panose="020B0400000000000000" pitchFamily="50" charset="-128"/>
              </a:rPr>
              <a:t>L3GD20H</a:t>
            </a:r>
          </a:p>
          <a:p>
            <a:r>
              <a:rPr kumimoji="1" lang="ja-JP" altLang="en-US" sz="700" dirty="0">
                <a:latin typeface="游ゴシック" panose="020B0400000000000000" pitchFamily="50" charset="-128"/>
                <a:ea typeface="游ゴシック" panose="020B0400000000000000" pitchFamily="50" charset="-128"/>
              </a:rPr>
              <a:t>　と交換可能な基板作成</a:t>
            </a:r>
            <a:endParaRPr kumimoji="1" lang="en-US" altLang="ja-JP" sz="700" dirty="0">
              <a:latin typeface="游ゴシック" panose="020B0400000000000000" pitchFamily="50" charset="-128"/>
              <a:ea typeface="游ゴシック" panose="020B0400000000000000" pitchFamily="50" charset="-128"/>
            </a:endParaRPr>
          </a:p>
          <a:p>
            <a:endParaRPr kumimoji="1" lang="en-US" altLang="ja-JP" sz="900" dirty="0">
              <a:latin typeface="游ゴシック" panose="020B0400000000000000" pitchFamily="50" charset="-128"/>
              <a:ea typeface="游ゴシック" panose="020B0400000000000000" pitchFamily="50" charset="-128"/>
            </a:endParaRPr>
          </a:p>
        </p:txBody>
      </p:sp>
      <p:pic>
        <p:nvPicPr>
          <p:cNvPr id="178" name="Picture 6" descr="4CHモーターコントローラ 型番：DSR-1202 : ロボットショップ / Robot Shop ロボット関連商品の専門店">
            <a:extLst>
              <a:ext uri="{FF2B5EF4-FFF2-40B4-BE49-F238E27FC236}">
                <a16:creationId xmlns:a16="http://schemas.microsoft.com/office/drawing/2014/main" id="{CC77EDD0-ADE6-2A71-A1DE-A56008643FD3}"/>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6100" t="6315" r="13231" b="6493"/>
          <a:stretch/>
        </p:blipFill>
        <p:spPr bwMode="auto">
          <a:xfrm>
            <a:off x="1082272" y="18456930"/>
            <a:ext cx="479897" cy="548895"/>
          </a:xfrm>
          <a:prstGeom prst="rect">
            <a:avLst/>
          </a:prstGeom>
          <a:noFill/>
          <a:extLst>
            <a:ext uri="{909E8E84-426E-40DD-AFC4-6F175D3DCCD1}">
              <a14:hiddenFill xmlns:a14="http://schemas.microsoft.com/office/drawing/2010/main">
                <a:solidFill>
                  <a:srgbClr val="FFFFFF"/>
                </a:solidFill>
              </a14:hiddenFill>
            </a:ext>
          </a:extLst>
        </p:spPr>
      </p:pic>
      <p:pic>
        <p:nvPicPr>
          <p:cNvPr id="179" name="図 178">
            <a:extLst>
              <a:ext uri="{FF2B5EF4-FFF2-40B4-BE49-F238E27FC236}">
                <a16:creationId xmlns:a16="http://schemas.microsoft.com/office/drawing/2014/main" id="{F03FB528-E7C2-8FE3-BC2C-4F67B8A4AFC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8661210" flipH="1" flipV="1">
            <a:off x="2447610" y="18985663"/>
            <a:ext cx="596991" cy="667624"/>
          </a:xfrm>
          <a:prstGeom prst="rect">
            <a:avLst/>
          </a:prstGeom>
        </p:spPr>
      </p:pic>
      <p:pic>
        <p:nvPicPr>
          <p:cNvPr id="181" name="図 180">
            <a:extLst>
              <a:ext uri="{FF2B5EF4-FFF2-40B4-BE49-F238E27FC236}">
                <a16:creationId xmlns:a16="http://schemas.microsoft.com/office/drawing/2014/main" id="{FEFED1E4-E0C0-8E18-1F45-3077D462F2B1}"/>
              </a:ext>
            </a:extLst>
          </p:cNvPr>
          <p:cNvPicPr>
            <a:picLocks noChangeAspect="1"/>
          </p:cNvPicPr>
          <p:nvPr/>
        </p:nvPicPr>
        <p:blipFill>
          <a:blip r:embed="rId31">
            <a:extLst>
              <a:ext uri="{28A0092B-C50C-407E-A947-70E740481C1C}">
                <a14:useLocalDpi xmlns:a14="http://schemas.microsoft.com/office/drawing/2010/main" val="0"/>
              </a:ext>
            </a:extLst>
          </a:blip>
          <a:srcRect l="35446" t="6000" r="33153" b="61181"/>
          <a:stretch/>
        </p:blipFill>
        <p:spPr>
          <a:xfrm>
            <a:off x="2547594" y="19653660"/>
            <a:ext cx="463696" cy="363476"/>
          </a:xfrm>
          <a:prstGeom prst="rect">
            <a:avLst/>
          </a:prstGeom>
        </p:spPr>
      </p:pic>
      <p:sp>
        <p:nvSpPr>
          <p:cNvPr id="182" name="四角形: 角を丸くする 181">
            <a:extLst>
              <a:ext uri="{FF2B5EF4-FFF2-40B4-BE49-F238E27FC236}">
                <a16:creationId xmlns:a16="http://schemas.microsoft.com/office/drawing/2014/main" id="{5FEAF374-40EF-1952-63DE-80A3B6CB353D}"/>
              </a:ext>
            </a:extLst>
          </p:cNvPr>
          <p:cNvSpPr/>
          <p:nvPr/>
        </p:nvSpPr>
        <p:spPr>
          <a:xfrm>
            <a:off x="2132327" y="16858486"/>
            <a:ext cx="1722846" cy="533641"/>
          </a:xfrm>
          <a:prstGeom prst="roundRect">
            <a:avLst/>
          </a:prstGeom>
          <a:ln w="12700"/>
        </p:spPr>
        <p:style>
          <a:lnRef idx="2">
            <a:schemeClr val="dk1"/>
          </a:lnRef>
          <a:fillRef idx="1">
            <a:schemeClr val="lt1"/>
          </a:fillRef>
          <a:effectRef idx="0">
            <a:schemeClr val="dk1"/>
          </a:effectRef>
          <a:fontRef idx="minor">
            <a:schemeClr val="dk1"/>
          </a:fontRef>
        </p:style>
        <p:txBody>
          <a:bodyPr lIns="36000" tIns="36000" rIns="0" bIns="36000" rtlCol="0" anchor="t" anchorCtr="0"/>
          <a:lstStyle/>
          <a:p>
            <a:r>
              <a:rPr lang="en-US" altLang="ja-JP" sz="1100" b="1" dirty="0">
                <a:latin typeface="Bahnschrift SemiCondensed" panose="020B0502040204020203" pitchFamily="34" charset="0"/>
                <a:ea typeface="游ゴシック" panose="020B0400000000000000" pitchFamily="50" charset="-128"/>
              </a:rPr>
              <a:t>Kicker System</a:t>
            </a:r>
            <a:endParaRPr kumimoji="1" lang="en-US" altLang="ja-JP" sz="1100" b="1" dirty="0">
              <a:latin typeface="Bahnschrift SemiCondensed" panose="020B0502040204020203" pitchFamily="34" charset="0"/>
              <a:ea typeface="游ゴシック" panose="020B0400000000000000" pitchFamily="50" charset="-128"/>
            </a:endParaRPr>
          </a:p>
          <a:p>
            <a:r>
              <a:rPr lang="en-US" altLang="ja-JP" sz="700" dirty="0">
                <a:latin typeface="Bahnschrift SemiCondensed" panose="020B0502040204020203" pitchFamily="34" charset="0"/>
                <a:ea typeface="游ゴシック" panose="020B0400000000000000" pitchFamily="50" charset="-128"/>
              </a:rPr>
              <a:t>:XL6009</a:t>
            </a:r>
            <a:endParaRPr lang="en-US" altLang="ja-JP" sz="700" b="1" i="0" dirty="0">
              <a:solidFill>
                <a:srgbClr val="333333"/>
              </a:solidFill>
              <a:effectLst/>
              <a:latin typeface="Bahnschrift SemiCondensed" panose="020B0502040204020203" pitchFamily="34" charset="0"/>
              <a:ea typeface="游ゴシック" panose="020B0400000000000000" pitchFamily="50" charset="-128"/>
            </a:endParaRPr>
          </a:p>
        </p:txBody>
      </p:sp>
      <p:pic>
        <p:nvPicPr>
          <p:cNvPr id="183" name="Picture 8">
            <a:extLst>
              <a:ext uri="{FF2B5EF4-FFF2-40B4-BE49-F238E27FC236}">
                <a16:creationId xmlns:a16="http://schemas.microsoft.com/office/drawing/2014/main" id="{20722536-6625-4303-A089-01C1C02C5F0F}"/>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8438" t="31705" r="20482" b="39006"/>
          <a:stretch/>
        </p:blipFill>
        <p:spPr bwMode="auto">
          <a:xfrm>
            <a:off x="2960962" y="16911858"/>
            <a:ext cx="890265" cy="426897"/>
          </a:xfrm>
          <a:prstGeom prst="rect">
            <a:avLst/>
          </a:prstGeom>
          <a:noFill/>
          <a:extLst>
            <a:ext uri="{909E8E84-426E-40DD-AFC4-6F175D3DCCD1}">
              <a14:hiddenFill xmlns:a14="http://schemas.microsoft.com/office/drawing/2010/main">
                <a:solidFill>
                  <a:srgbClr val="FFFFFF"/>
                </a:solidFill>
              </a14:hiddenFill>
            </a:ext>
          </a:extLst>
        </p:spPr>
      </p:pic>
      <p:pic>
        <p:nvPicPr>
          <p:cNvPr id="184" name="図 183">
            <a:extLst>
              <a:ext uri="{FF2B5EF4-FFF2-40B4-BE49-F238E27FC236}">
                <a16:creationId xmlns:a16="http://schemas.microsoft.com/office/drawing/2014/main" id="{5719D508-1C22-7A81-B5F3-525F44D2C3F3}"/>
              </a:ext>
            </a:extLst>
          </p:cNvPr>
          <p:cNvPicPr>
            <a:picLocks noChangeAspect="1"/>
          </p:cNvPicPr>
          <p:nvPr/>
        </p:nvPicPr>
        <p:blipFill>
          <a:blip r:embed="rId33"/>
          <a:stretch>
            <a:fillRect/>
          </a:stretch>
        </p:blipFill>
        <p:spPr>
          <a:xfrm rot="16200000">
            <a:off x="4626389" y="17536336"/>
            <a:ext cx="498234" cy="309640"/>
          </a:xfrm>
          <a:prstGeom prst="rect">
            <a:avLst/>
          </a:prstGeom>
        </p:spPr>
      </p:pic>
      <p:grpSp>
        <p:nvGrpSpPr>
          <p:cNvPr id="185" name="グループ化 184">
            <a:extLst>
              <a:ext uri="{FF2B5EF4-FFF2-40B4-BE49-F238E27FC236}">
                <a16:creationId xmlns:a16="http://schemas.microsoft.com/office/drawing/2014/main" id="{C2D4332E-546F-72AC-98EE-F0A3D7F40BBC}"/>
              </a:ext>
            </a:extLst>
          </p:cNvPr>
          <p:cNvGrpSpPr/>
          <p:nvPr/>
        </p:nvGrpSpPr>
        <p:grpSpPr>
          <a:xfrm>
            <a:off x="4591946" y="17992026"/>
            <a:ext cx="1788379" cy="1074963"/>
            <a:chOff x="4566627" y="18821682"/>
            <a:chExt cx="1788379" cy="1074963"/>
          </a:xfrm>
        </p:grpSpPr>
        <p:grpSp>
          <p:nvGrpSpPr>
            <p:cNvPr id="186" name="グループ化 185">
              <a:extLst>
                <a:ext uri="{FF2B5EF4-FFF2-40B4-BE49-F238E27FC236}">
                  <a16:creationId xmlns:a16="http://schemas.microsoft.com/office/drawing/2014/main" id="{91A4F798-01A9-E71D-F354-A9BD86986337}"/>
                </a:ext>
              </a:extLst>
            </p:cNvPr>
            <p:cNvGrpSpPr/>
            <p:nvPr/>
          </p:nvGrpSpPr>
          <p:grpSpPr>
            <a:xfrm>
              <a:off x="4566627" y="18821682"/>
              <a:ext cx="1788379" cy="1074963"/>
              <a:chOff x="3996188" y="19115178"/>
              <a:chExt cx="1788379" cy="1074963"/>
            </a:xfrm>
          </p:grpSpPr>
          <p:grpSp>
            <p:nvGrpSpPr>
              <p:cNvPr id="188" name="グループ化 187">
                <a:extLst>
                  <a:ext uri="{FF2B5EF4-FFF2-40B4-BE49-F238E27FC236}">
                    <a16:creationId xmlns:a16="http://schemas.microsoft.com/office/drawing/2014/main" id="{8C7DADC3-2D3A-6A2C-2D45-5E69E9FD350D}"/>
                  </a:ext>
                </a:extLst>
              </p:cNvPr>
              <p:cNvGrpSpPr/>
              <p:nvPr/>
            </p:nvGrpSpPr>
            <p:grpSpPr>
              <a:xfrm>
                <a:off x="3996188" y="19115178"/>
                <a:ext cx="1593850" cy="1053596"/>
                <a:chOff x="3807636" y="19096201"/>
                <a:chExt cx="1593850" cy="1053596"/>
              </a:xfrm>
            </p:grpSpPr>
            <p:sp>
              <p:nvSpPr>
                <p:cNvPr id="2882" name="四角形: 角を丸くする 2881">
                  <a:extLst>
                    <a:ext uri="{FF2B5EF4-FFF2-40B4-BE49-F238E27FC236}">
                      <a16:creationId xmlns:a16="http://schemas.microsoft.com/office/drawing/2014/main" id="{1C550015-FE26-A03A-FF17-FC64DE418422}"/>
                    </a:ext>
                  </a:extLst>
                </p:cNvPr>
                <p:cNvSpPr/>
                <p:nvPr/>
              </p:nvSpPr>
              <p:spPr>
                <a:xfrm>
                  <a:off x="3807636" y="19096201"/>
                  <a:ext cx="1593850" cy="1053596"/>
                </a:xfrm>
                <a:prstGeom prst="roundRect">
                  <a:avLst>
                    <a:gd name="adj" fmla="val 8130"/>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algn="ctr"/>
                  <a:endParaRPr kumimoji="1" lang="en-US" altLang="ja-JP" sz="200" b="1" dirty="0">
                    <a:solidFill>
                      <a:schemeClr val="tx1"/>
                    </a:solidFill>
                    <a:latin typeface="Bahnschrift SemiCondensed" panose="020B0502040204020203" pitchFamily="34" charset="0"/>
                  </a:endParaRPr>
                </a:p>
                <a:p>
                  <a:pPr algn="ctr"/>
                  <a:r>
                    <a:rPr kumimoji="1" lang="en-US" altLang="ja-JP" sz="1050" b="1" dirty="0">
                      <a:solidFill>
                        <a:schemeClr val="tx1"/>
                      </a:solidFill>
                      <a:latin typeface="Bahnschrift SemiCondensed" panose="020B0502040204020203" pitchFamily="34" charset="0"/>
                    </a:rPr>
                    <a:t>Vision System</a:t>
                  </a:r>
                </a:p>
                <a:p>
                  <a:pPr algn="ctr"/>
                  <a:r>
                    <a:rPr lang="ja-JP" altLang="en-US" sz="700" dirty="0">
                      <a:solidFill>
                        <a:srgbClr val="333333"/>
                      </a:solidFill>
                      <a:latin typeface="游ゴシック" panose="020B0400000000000000" pitchFamily="50" charset="-128"/>
                      <a:ea typeface="游ゴシック" panose="020B0400000000000000" pitchFamily="50" charset="-128"/>
                    </a:rPr>
                    <a:t>＞ゴールの角度、 コートの中心を検出</a:t>
                  </a:r>
                  <a:endParaRPr lang="en-US" altLang="ja-JP" sz="700" dirty="0">
                    <a:solidFill>
                      <a:srgbClr val="333333"/>
                    </a:solidFill>
                    <a:latin typeface="游ゴシック" panose="020B0400000000000000" pitchFamily="50" charset="-128"/>
                    <a:ea typeface="游ゴシック" panose="020B0400000000000000" pitchFamily="50" charset="-128"/>
                  </a:endParaRPr>
                </a:p>
                <a:p>
                  <a:pPr algn="ctr"/>
                  <a:endParaRPr kumimoji="1" lang="en-US" altLang="ja-JP" sz="7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br>
                    <a:rPr kumimoji="1" lang="en-US" altLang="ja-JP" sz="1100" b="1" dirty="0">
                      <a:solidFill>
                        <a:schemeClr val="tx1"/>
                      </a:solidFill>
                    </a:rPr>
                  </a:br>
                  <a:endParaRPr kumimoji="1" lang="en-US" altLang="ja-JP" sz="800" dirty="0">
                    <a:solidFill>
                      <a:schemeClr val="tx1"/>
                    </a:solidFill>
                  </a:endParaRPr>
                </a:p>
                <a:p>
                  <a:pPr algn="r"/>
                  <a:endParaRPr kumimoji="1" lang="en-US" altLang="ja-JP" sz="700" dirty="0">
                    <a:solidFill>
                      <a:schemeClr val="tx1"/>
                    </a:solidFill>
                  </a:endParaRPr>
                </a:p>
              </p:txBody>
            </p:sp>
            <p:pic>
              <p:nvPicPr>
                <p:cNvPr id="2883" name="Picture 22" descr="取扱を終了した商品です］OpenMV Cam H7 R2 SEN-18982 67-0427-62 【AXEL】 アズワン">
                  <a:extLst>
                    <a:ext uri="{FF2B5EF4-FFF2-40B4-BE49-F238E27FC236}">
                      <a16:creationId xmlns:a16="http://schemas.microsoft.com/office/drawing/2014/main" id="{EE73D162-93FD-D078-9362-2754A587B29C}"/>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7592" r="15406"/>
                <a:stretch/>
              </p:blipFill>
              <p:spPr bwMode="auto">
                <a:xfrm>
                  <a:off x="3945953" y="19410459"/>
                  <a:ext cx="429066" cy="533641"/>
                </a:xfrm>
                <a:prstGeom prst="rect">
                  <a:avLst/>
                </a:prstGeom>
                <a:noFill/>
                <a:extLst>
                  <a:ext uri="{909E8E84-426E-40DD-AFC4-6F175D3DCCD1}">
                    <a14:hiddenFill xmlns:a14="http://schemas.microsoft.com/office/drawing/2010/main">
                      <a:solidFill>
                        <a:srgbClr val="FFFFFF"/>
                      </a:solidFill>
                    </a14:hiddenFill>
                  </a:ext>
                </a:extLst>
              </p:spPr>
            </p:pic>
          </p:grpSp>
          <p:sp>
            <p:nvSpPr>
              <p:cNvPr id="2880" name="十字形 2879">
                <a:extLst>
                  <a:ext uri="{FF2B5EF4-FFF2-40B4-BE49-F238E27FC236}">
                    <a16:creationId xmlns:a16="http://schemas.microsoft.com/office/drawing/2014/main" id="{482D89E8-E22E-478E-502D-6DACCAF39C6F}"/>
                  </a:ext>
                </a:extLst>
              </p:cNvPr>
              <p:cNvSpPr/>
              <p:nvPr/>
            </p:nvSpPr>
            <p:spPr>
              <a:xfrm>
                <a:off x="4721813" y="19617640"/>
                <a:ext cx="207587" cy="207587"/>
              </a:xfrm>
              <a:prstGeom prst="plus">
                <a:avLst>
                  <a:gd name="adj" fmla="val 38445"/>
                </a:avLst>
              </a:prstGeom>
              <a:solidFill>
                <a:srgbClr val="FF0000"/>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81" name="テキスト ボックス 2880">
                <a:extLst>
                  <a:ext uri="{FF2B5EF4-FFF2-40B4-BE49-F238E27FC236}">
                    <a16:creationId xmlns:a16="http://schemas.microsoft.com/office/drawing/2014/main" id="{9BFB950D-7B3E-1343-5021-A8A1382AC8A5}"/>
                  </a:ext>
                </a:extLst>
              </p:cNvPr>
              <p:cNvSpPr txBox="1"/>
              <p:nvPr/>
            </p:nvSpPr>
            <p:spPr>
              <a:xfrm>
                <a:off x="4722415" y="19882364"/>
                <a:ext cx="1062152" cy="307777"/>
              </a:xfrm>
              <a:prstGeom prst="rect">
                <a:avLst/>
              </a:prstGeom>
              <a:noFill/>
            </p:spPr>
            <p:txBody>
              <a:bodyPr wrap="square" rtlCol="0">
                <a:spAutoFit/>
              </a:bodyPr>
              <a:lstStyle/>
              <a:p>
                <a:pPr algn="ctr"/>
                <a:r>
                  <a:rPr kumimoji="1" lang="en-US" altLang="ja-JP" sz="700" dirty="0">
                    <a:latin typeface="Bahnschrift SemiCondensed" panose="020B0502040204020203" pitchFamily="34" charset="0"/>
                  </a:rPr>
                  <a:t>Omnidirectional</a:t>
                </a:r>
                <a:br>
                  <a:rPr kumimoji="1" lang="en-US" altLang="ja-JP" sz="700" dirty="0">
                    <a:latin typeface="Bahnschrift SemiCondensed" panose="020B0502040204020203" pitchFamily="34" charset="0"/>
                  </a:rPr>
                </a:br>
                <a:r>
                  <a:rPr kumimoji="1" lang="en-US" altLang="ja-JP" sz="700" dirty="0">
                    <a:latin typeface="Bahnschrift SemiCondensed" panose="020B0502040204020203" pitchFamily="34" charset="0"/>
                  </a:rPr>
                  <a:t>Mirror</a:t>
                </a:r>
                <a:endParaRPr kumimoji="1" lang="en-US" altLang="ja-JP" sz="600" dirty="0">
                  <a:latin typeface="Bahnschrift SemiCondensed" panose="020B0502040204020203" pitchFamily="34" charset="0"/>
                </a:endParaRPr>
              </a:p>
            </p:txBody>
          </p:sp>
        </p:grpSp>
        <p:sp>
          <p:nvSpPr>
            <p:cNvPr id="187" name="テキスト ボックス 186">
              <a:extLst>
                <a:ext uri="{FF2B5EF4-FFF2-40B4-BE49-F238E27FC236}">
                  <a16:creationId xmlns:a16="http://schemas.microsoft.com/office/drawing/2014/main" id="{1235D081-019D-998E-7DE5-778BD94812D6}"/>
                </a:ext>
              </a:extLst>
            </p:cNvPr>
            <p:cNvSpPr txBox="1"/>
            <p:nvPr/>
          </p:nvSpPr>
          <p:spPr>
            <a:xfrm>
              <a:off x="4617042" y="19639040"/>
              <a:ext cx="694975" cy="200055"/>
            </a:xfrm>
            <a:prstGeom prst="rect">
              <a:avLst/>
            </a:prstGeom>
            <a:noFill/>
          </p:spPr>
          <p:txBody>
            <a:bodyPr wrap="square" rtlCol="0">
              <a:spAutoFit/>
            </a:bodyPr>
            <a:lstStyle/>
            <a:p>
              <a:r>
                <a:rPr kumimoji="1" lang="en-US" altLang="ja-JP" sz="700" dirty="0">
                  <a:solidFill>
                    <a:schemeClr val="tx1"/>
                  </a:solidFill>
                  <a:latin typeface="Bahnschrift SemiCondensed" panose="020B0502040204020203" pitchFamily="34" charset="0"/>
                </a:rPr>
                <a:t>OpenMV H7 </a:t>
              </a:r>
            </a:p>
          </p:txBody>
        </p:sp>
      </p:grpSp>
      <p:pic>
        <p:nvPicPr>
          <p:cNvPr id="2884" name="Picture 20">
            <a:extLst>
              <a:ext uri="{FF2B5EF4-FFF2-40B4-BE49-F238E27FC236}">
                <a16:creationId xmlns:a16="http://schemas.microsoft.com/office/drawing/2014/main" id="{7481FDE6-A40C-6B49-5A2E-6DA62FD1B4AA}"/>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38195" t="30188" r="39160" b="26986"/>
          <a:stretch/>
        </p:blipFill>
        <p:spPr bwMode="auto">
          <a:xfrm>
            <a:off x="5618752" y="18295929"/>
            <a:ext cx="472091" cy="533640"/>
          </a:xfrm>
          <a:prstGeom prst="rect">
            <a:avLst/>
          </a:prstGeom>
          <a:noFill/>
          <a:extLst>
            <a:ext uri="{909E8E84-426E-40DD-AFC4-6F175D3DCCD1}">
              <a14:hiddenFill xmlns:a14="http://schemas.microsoft.com/office/drawing/2010/main">
                <a:solidFill>
                  <a:srgbClr val="FFFFFF"/>
                </a:solidFill>
              </a14:hiddenFill>
            </a:ext>
          </a:extLst>
        </p:spPr>
      </p:pic>
      <p:pic>
        <p:nvPicPr>
          <p:cNvPr id="2885" name="図 2884">
            <a:extLst>
              <a:ext uri="{FF2B5EF4-FFF2-40B4-BE49-F238E27FC236}">
                <a16:creationId xmlns:a16="http://schemas.microsoft.com/office/drawing/2014/main" id="{644759F1-9B3B-D273-8657-BDAB2C0BE53E}"/>
              </a:ext>
            </a:extLst>
          </p:cNvPr>
          <p:cNvPicPr>
            <a:picLocks noChangeAspect="1"/>
          </p:cNvPicPr>
          <p:nvPr/>
        </p:nvPicPr>
        <p:blipFill>
          <a:blip r:embed="rId36"/>
          <a:stretch>
            <a:fillRect/>
          </a:stretch>
        </p:blipFill>
        <p:spPr>
          <a:xfrm>
            <a:off x="2457637" y="18378739"/>
            <a:ext cx="396364" cy="469419"/>
          </a:xfrm>
          <a:prstGeom prst="rect">
            <a:avLst/>
          </a:prstGeom>
        </p:spPr>
      </p:pic>
      <p:sp>
        <p:nvSpPr>
          <p:cNvPr id="2887" name="テキスト ボックス 2886">
            <a:extLst>
              <a:ext uri="{FF2B5EF4-FFF2-40B4-BE49-F238E27FC236}">
                <a16:creationId xmlns:a16="http://schemas.microsoft.com/office/drawing/2014/main" id="{1980E0EB-BB82-FE83-7EBD-742670EC9548}"/>
              </a:ext>
            </a:extLst>
          </p:cNvPr>
          <p:cNvSpPr txBox="1"/>
          <p:nvPr/>
        </p:nvSpPr>
        <p:spPr>
          <a:xfrm>
            <a:off x="731942" y="17376942"/>
            <a:ext cx="33875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sp>
        <p:nvSpPr>
          <p:cNvPr id="2889" name="テキスト ボックス 2888">
            <a:extLst>
              <a:ext uri="{FF2B5EF4-FFF2-40B4-BE49-F238E27FC236}">
                <a16:creationId xmlns:a16="http://schemas.microsoft.com/office/drawing/2014/main" id="{4EB0C2B8-7AAF-AE46-72BA-B343F135CC5A}"/>
              </a:ext>
            </a:extLst>
          </p:cNvPr>
          <p:cNvSpPr txBox="1"/>
          <p:nvPr/>
        </p:nvSpPr>
        <p:spPr>
          <a:xfrm>
            <a:off x="757977" y="19124883"/>
            <a:ext cx="327546"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PWM</a:t>
            </a:r>
          </a:p>
        </p:txBody>
      </p:sp>
      <p:sp>
        <p:nvSpPr>
          <p:cNvPr id="2890" name="テキスト ボックス 2889">
            <a:extLst>
              <a:ext uri="{FF2B5EF4-FFF2-40B4-BE49-F238E27FC236}">
                <a16:creationId xmlns:a16="http://schemas.microsoft.com/office/drawing/2014/main" id="{EC20CCE1-66B9-A86B-BF62-683C519F5A6A}"/>
              </a:ext>
            </a:extLst>
          </p:cNvPr>
          <p:cNvSpPr txBox="1"/>
          <p:nvPr/>
        </p:nvSpPr>
        <p:spPr>
          <a:xfrm>
            <a:off x="1762781" y="17048363"/>
            <a:ext cx="35658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11.1V</a:t>
            </a:r>
          </a:p>
        </p:txBody>
      </p:sp>
      <p:sp>
        <p:nvSpPr>
          <p:cNvPr id="2891" name="テキスト ボックス 2890">
            <a:extLst>
              <a:ext uri="{FF2B5EF4-FFF2-40B4-BE49-F238E27FC236}">
                <a16:creationId xmlns:a16="http://schemas.microsoft.com/office/drawing/2014/main" id="{B16BD351-907C-CE31-3868-668A7D18A103}"/>
              </a:ext>
            </a:extLst>
          </p:cNvPr>
          <p:cNvSpPr txBox="1"/>
          <p:nvPr/>
        </p:nvSpPr>
        <p:spPr>
          <a:xfrm>
            <a:off x="4133990" y="17057749"/>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48V</a:t>
            </a:r>
          </a:p>
        </p:txBody>
      </p:sp>
      <p:sp>
        <p:nvSpPr>
          <p:cNvPr id="2892" name="テキスト ボックス 2891">
            <a:extLst>
              <a:ext uri="{FF2B5EF4-FFF2-40B4-BE49-F238E27FC236}">
                <a16:creationId xmlns:a16="http://schemas.microsoft.com/office/drawing/2014/main" id="{BD42E9D8-9D5B-19D4-DC4F-9891B19B8DE0}"/>
              </a:ext>
            </a:extLst>
          </p:cNvPr>
          <p:cNvSpPr txBox="1"/>
          <p:nvPr/>
        </p:nvSpPr>
        <p:spPr>
          <a:xfrm>
            <a:off x="1631038" y="17877508"/>
            <a:ext cx="31145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5.0V</a:t>
            </a:r>
          </a:p>
        </p:txBody>
      </p:sp>
      <p:sp>
        <p:nvSpPr>
          <p:cNvPr id="2893" name="テキスト ボックス 2892">
            <a:extLst>
              <a:ext uri="{FF2B5EF4-FFF2-40B4-BE49-F238E27FC236}">
                <a16:creationId xmlns:a16="http://schemas.microsoft.com/office/drawing/2014/main" id="{EF857254-D81D-3869-0F79-DC55BFCCD3A7}"/>
              </a:ext>
            </a:extLst>
          </p:cNvPr>
          <p:cNvSpPr txBox="1"/>
          <p:nvPr/>
        </p:nvSpPr>
        <p:spPr>
          <a:xfrm>
            <a:off x="2169289" y="18253051"/>
            <a:ext cx="33650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894" name="テキスト ボックス 2893">
            <a:extLst>
              <a:ext uri="{FF2B5EF4-FFF2-40B4-BE49-F238E27FC236}">
                <a16:creationId xmlns:a16="http://schemas.microsoft.com/office/drawing/2014/main" id="{BF86F62F-FA1A-C0BC-FF82-C7A6F873782F}"/>
              </a:ext>
            </a:extLst>
          </p:cNvPr>
          <p:cNvSpPr txBox="1"/>
          <p:nvPr/>
        </p:nvSpPr>
        <p:spPr>
          <a:xfrm>
            <a:off x="3015992" y="18258675"/>
            <a:ext cx="377980"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896" name="テキスト ボックス 2895">
            <a:extLst>
              <a:ext uri="{FF2B5EF4-FFF2-40B4-BE49-F238E27FC236}">
                <a16:creationId xmlns:a16="http://schemas.microsoft.com/office/drawing/2014/main" id="{BEBBFAD8-334F-CCE0-3005-827BD369A344}"/>
              </a:ext>
            </a:extLst>
          </p:cNvPr>
          <p:cNvSpPr txBox="1"/>
          <p:nvPr/>
        </p:nvSpPr>
        <p:spPr>
          <a:xfrm>
            <a:off x="2145192" y="18978030"/>
            <a:ext cx="374745"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899" name="テキスト ボックス 2898">
            <a:extLst>
              <a:ext uri="{FF2B5EF4-FFF2-40B4-BE49-F238E27FC236}">
                <a16:creationId xmlns:a16="http://schemas.microsoft.com/office/drawing/2014/main" id="{607BEFF0-0FFF-A61A-069C-D2020ED6ADE2}"/>
              </a:ext>
            </a:extLst>
          </p:cNvPr>
          <p:cNvSpPr txBox="1"/>
          <p:nvPr/>
        </p:nvSpPr>
        <p:spPr>
          <a:xfrm>
            <a:off x="3809609" y="18017110"/>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900" name="テキスト ボックス 2899">
            <a:extLst>
              <a:ext uri="{FF2B5EF4-FFF2-40B4-BE49-F238E27FC236}">
                <a16:creationId xmlns:a16="http://schemas.microsoft.com/office/drawing/2014/main" id="{9B3DABE1-24E3-FA20-0DD4-9B80FCCC079D}"/>
              </a:ext>
            </a:extLst>
          </p:cNvPr>
          <p:cNvSpPr txBox="1"/>
          <p:nvPr/>
        </p:nvSpPr>
        <p:spPr>
          <a:xfrm>
            <a:off x="3331998" y="17596462"/>
            <a:ext cx="315175" cy="153888"/>
          </a:xfrm>
          <a:prstGeom prst="rect">
            <a:avLst/>
          </a:prstGeom>
          <a:noFill/>
        </p:spPr>
        <p:txBody>
          <a:bodyPr wrap="square" rtlCol="0">
            <a:spAutoFit/>
          </a:bodyPr>
          <a:lstStyle/>
          <a:p>
            <a:pPr algn="ctr"/>
            <a:r>
              <a:rPr kumimoji="1" lang="en-US" altLang="ja-JP" sz="400" dirty="0">
                <a:solidFill>
                  <a:schemeClr val="bg1"/>
                </a:solidFill>
                <a:latin typeface="メイリオ" panose="020B0604030504040204" pitchFamily="50" charset="-128"/>
                <a:ea typeface="メイリオ" panose="020B0604030504040204" pitchFamily="50" charset="-128"/>
              </a:rPr>
              <a:t>I2C</a:t>
            </a:r>
          </a:p>
        </p:txBody>
      </p:sp>
      <p:sp>
        <p:nvSpPr>
          <p:cNvPr id="2901" name="正方形/長方形 2900">
            <a:extLst>
              <a:ext uri="{FF2B5EF4-FFF2-40B4-BE49-F238E27FC236}">
                <a16:creationId xmlns:a16="http://schemas.microsoft.com/office/drawing/2014/main" id="{15AE598C-24E0-CEE7-793F-E07846D7CB68}"/>
              </a:ext>
            </a:extLst>
          </p:cNvPr>
          <p:cNvSpPr/>
          <p:nvPr/>
        </p:nvSpPr>
        <p:spPr>
          <a:xfrm rot="16200000">
            <a:off x="3738837" y="18726031"/>
            <a:ext cx="1441149" cy="157094"/>
          </a:xfrm>
          <a:prstGeom prst="rect">
            <a:avLst/>
          </a:prstGeom>
          <a:solidFill>
            <a:schemeClr val="accent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00" u="sng" dirty="0"/>
          </a:p>
        </p:txBody>
      </p:sp>
      <p:sp>
        <p:nvSpPr>
          <p:cNvPr id="2903" name="テキスト ボックス 2902">
            <a:extLst>
              <a:ext uri="{FF2B5EF4-FFF2-40B4-BE49-F238E27FC236}">
                <a16:creationId xmlns:a16="http://schemas.microsoft.com/office/drawing/2014/main" id="{0075E7D5-7F30-C757-8B65-38C9B6BD018A}"/>
              </a:ext>
            </a:extLst>
          </p:cNvPr>
          <p:cNvSpPr txBox="1"/>
          <p:nvPr/>
        </p:nvSpPr>
        <p:spPr>
          <a:xfrm>
            <a:off x="4299253" y="18745600"/>
            <a:ext cx="670269"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Serial</a:t>
            </a:r>
          </a:p>
        </p:txBody>
      </p:sp>
      <p:sp>
        <p:nvSpPr>
          <p:cNvPr id="2907" name="四角形: 角を丸くする 2906">
            <a:extLst>
              <a:ext uri="{FF2B5EF4-FFF2-40B4-BE49-F238E27FC236}">
                <a16:creationId xmlns:a16="http://schemas.microsoft.com/office/drawing/2014/main" id="{A039252A-57BC-E1C8-EF4F-7126C321DFFD}"/>
              </a:ext>
            </a:extLst>
          </p:cNvPr>
          <p:cNvSpPr/>
          <p:nvPr/>
        </p:nvSpPr>
        <p:spPr>
          <a:xfrm>
            <a:off x="138243" y="16796727"/>
            <a:ext cx="6104530" cy="3337611"/>
          </a:xfrm>
          <a:prstGeom prst="roundRect">
            <a:avLst>
              <a:gd name="adj" fmla="val 0"/>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四角形: 角を丸くする 195">
            <a:extLst>
              <a:ext uri="{FF2B5EF4-FFF2-40B4-BE49-F238E27FC236}">
                <a16:creationId xmlns:a16="http://schemas.microsoft.com/office/drawing/2014/main" id="{939D7A7B-D7C0-98C1-0A43-0104F5A17B3C}"/>
              </a:ext>
            </a:extLst>
          </p:cNvPr>
          <p:cNvSpPr/>
          <p:nvPr/>
        </p:nvSpPr>
        <p:spPr>
          <a:xfrm>
            <a:off x="211861" y="17531035"/>
            <a:ext cx="1406668" cy="740391"/>
          </a:xfrm>
          <a:prstGeom prst="roundRect">
            <a:avLst>
              <a:gd name="adj" fmla="val 12973"/>
            </a:avLst>
          </a:prstGeom>
          <a:ln w="12700"/>
        </p:spPr>
        <p:style>
          <a:lnRef idx="2">
            <a:schemeClr val="dk1"/>
          </a:lnRef>
          <a:fillRef idx="1">
            <a:schemeClr val="lt1"/>
          </a:fillRef>
          <a:effectRef idx="0">
            <a:schemeClr val="dk1"/>
          </a:effectRef>
          <a:fontRef idx="minor">
            <a:schemeClr val="dk1"/>
          </a:fontRef>
        </p:style>
        <p:txBody>
          <a:bodyPr lIns="36000" tIns="0" rIns="90000" bIns="36000" rtlCol="0" anchor="t" anchorCtr="0"/>
          <a:lstStyle/>
          <a:p>
            <a:r>
              <a:rPr kumimoji="1" lang="en-US" altLang="ja-JP" sz="1000" b="1" dirty="0">
                <a:solidFill>
                  <a:schemeClr val="tx1"/>
                </a:solidFill>
                <a:latin typeface="Bahnschrift SemiCondensed" panose="020B0502040204020203" pitchFamily="34" charset="0"/>
              </a:rPr>
              <a:t>Voltage </a:t>
            </a:r>
          </a:p>
          <a:p>
            <a:r>
              <a:rPr kumimoji="1" lang="en-US" altLang="ja-JP" sz="1000" b="1" dirty="0">
                <a:solidFill>
                  <a:schemeClr val="tx1"/>
                </a:solidFill>
                <a:latin typeface="Bahnschrift SemiCondensed" panose="020B0502040204020203" pitchFamily="34" charset="0"/>
              </a:rPr>
              <a:t>Conversion Circuit</a:t>
            </a:r>
            <a:endParaRPr kumimoji="1" lang="en-US" altLang="ja-JP" sz="1000" dirty="0">
              <a:solidFill>
                <a:schemeClr val="tx1"/>
              </a:solidFill>
              <a:latin typeface="Bahnschrift SemiCondensed" panose="020B0502040204020203" pitchFamily="34" charset="0"/>
            </a:endParaRPr>
          </a:p>
          <a:p>
            <a:r>
              <a:rPr kumimoji="1" lang="en-US" altLang="ja-JP" sz="700" dirty="0">
                <a:solidFill>
                  <a:schemeClr val="tx1"/>
                </a:solidFill>
                <a:latin typeface="Bahnschrift SemiCondensed" panose="020B0502040204020203" pitchFamily="34" charset="0"/>
              </a:rPr>
              <a:t>Using IC : </a:t>
            </a:r>
          </a:p>
          <a:p>
            <a:r>
              <a:rPr kumimoji="1" lang="en-US" altLang="ja-JP" sz="700" dirty="0">
                <a:solidFill>
                  <a:schemeClr val="tx1"/>
                </a:solidFill>
                <a:latin typeface="Bahnschrift SemiCondensed" panose="020B0502040204020203" pitchFamily="34" charset="0"/>
              </a:rPr>
              <a:t>OKL-T/6-W12N-C</a:t>
            </a:r>
          </a:p>
          <a:p>
            <a:r>
              <a:rPr kumimoji="1" lang="en-US" altLang="ja-JP" sz="700" dirty="0">
                <a:solidFill>
                  <a:schemeClr val="tx1"/>
                </a:solidFill>
                <a:latin typeface="Bahnschrift SemiCondensed" panose="020B0502040204020203" pitchFamily="34" charset="0"/>
              </a:rPr>
              <a:t>11.1V to 5.0V</a:t>
            </a:r>
          </a:p>
        </p:txBody>
      </p:sp>
      <p:pic>
        <p:nvPicPr>
          <p:cNvPr id="162" name="図 161">
            <a:extLst>
              <a:ext uri="{FF2B5EF4-FFF2-40B4-BE49-F238E27FC236}">
                <a16:creationId xmlns:a16="http://schemas.microsoft.com/office/drawing/2014/main" id="{48C09955-1529-4084-FCA5-345518CB1DFB}"/>
              </a:ext>
            </a:extLst>
          </p:cNvPr>
          <p:cNvPicPr>
            <a:picLocks noChangeAspect="1"/>
          </p:cNvPicPr>
          <p:nvPr/>
        </p:nvPicPr>
        <p:blipFill>
          <a:blip r:embed="rId37">
            <a:extLst>
              <a:ext uri="{28A0092B-C50C-407E-A947-70E740481C1C}">
                <a14:useLocalDpi xmlns:a14="http://schemas.microsoft.com/office/drawing/2010/main" val="0"/>
              </a:ext>
            </a:extLst>
          </a:blip>
          <a:srcRect l="21071" t="13052" r="22784" b="9985"/>
          <a:stretch/>
        </p:blipFill>
        <p:spPr>
          <a:xfrm flipH="1">
            <a:off x="1156562" y="17855218"/>
            <a:ext cx="405607" cy="417000"/>
          </a:xfrm>
          <a:prstGeom prst="rect">
            <a:avLst/>
          </a:prstGeom>
        </p:spPr>
      </p:pic>
      <p:sp>
        <p:nvSpPr>
          <p:cNvPr id="199" name="テキスト ボックス 198">
            <a:extLst>
              <a:ext uri="{FF2B5EF4-FFF2-40B4-BE49-F238E27FC236}">
                <a16:creationId xmlns:a16="http://schemas.microsoft.com/office/drawing/2014/main" id="{A150F5B7-2E45-9694-29CB-B84A342EBFDE}"/>
              </a:ext>
            </a:extLst>
          </p:cNvPr>
          <p:cNvSpPr txBox="1"/>
          <p:nvPr/>
        </p:nvSpPr>
        <p:spPr>
          <a:xfrm>
            <a:off x="2156156" y="19548825"/>
            <a:ext cx="377822" cy="153888"/>
          </a:xfrm>
          <a:prstGeom prst="rect">
            <a:avLst/>
          </a:prstGeom>
          <a:noFill/>
        </p:spPr>
        <p:txBody>
          <a:bodyPr wrap="square" rtlCol="0">
            <a:spAutoFit/>
          </a:bodyPr>
          <a:lstStyle/>
          <a:p>
            <a:r>
              <a:rPr kumimoji="1" lang="en-US" altLang="ja-JP" sz="400" dirty="0">
                <a:solidFill>
                  <a:schemeClr val="bg1"/>
                </a:solidFill>
                <a:latin typeface="メイリオ" panose="020B0604030504040204" pitchFamily="50" charset="-128"/>
                <a:ea typeface="メイリオ" panose="020B0604030504040204" pitchFamily="50" charset="-128"/>
              </a:rPr>
              <a:t>Analog</a:t>
            </a:r>
          </a:p>
        </p:txBody>
      </p:sp>
      <p:sp>
        <p:nvSpPr>
          <p:cNvPr id="202" name="四角形: 角を丸くする 201">
            <a:extLst>
              <a:ext uri="{FF2B5EF4-FFF2-40B4-BE49-F238E27FC236}">
                <a16:creationId xmlns:a16="http://schemas.microsoft.com/office/drawing/2014/main" id="{EA2ECDAE-C418-0279-A4FC-E2C26DEACE9F}"/>
              </a:ext>
            </a:extLst>
          </p:cNvPr>
          <p:cNvSpPr/>
          <p:nvPr/>
        </p:nvSpPr>
        <p:spPr>
          <a:xfrm>
            <a:off x="3024428" y="18395297"/>
            <a:ext cx="1183170" cy="586364"/>
          </a:xfrm>
          <a:prstGeom prst="roundRect">
            <a:avLst>
              <a:gd name="adj" fmla="val 13338"/>
            </a:avLst>
          </a:prstGeom>
          <a:ln w="12700"/>
        </p:spPr>
        <p:style>
          <a:lnRef idx="2">
            <a:schemeClr val="dk1"/>
          </a:lnRef>
          <a:fillRef idx="1">
            <a:schemeClr val="lt1"/>
          </a:fillRef>
          <a:effectRef idx="0">
            <a:schemeClr val="dk1"/>
          </a:effectRef>
          <a:fontRef idx="minor">
            <a:schemeClr val="dk1"/>
          </a:fontRef>
        </p:style>
        <p:txBody>
          <a:bodyPr lIns="0" tIns="0" rIns="36000" bIns="36000" rtlCol="0" anchor="t" anchorCtr="0"/>
          <a:lstStyle/>
          <a:p>
            <a:r>
              <a:rPr kumimoji="1" lang="en-US" altLang="ja-JP" sz="1000" b="1" dirty="0">
                <a:solidFill>
                  <a:schemeClr val="tx1"/>
                </a:solidFill>
                <a:latin typeface="Bahnschrift SemiCondensed" panose="020B0502040204020203" pitchFamily="34" charset="0"/>
              </a:rPr>
              <a:t>Sub </a:t>
            </a:r>
          </a:p>
          <a:p>
            <a:r>
              <a:rPr kumimoji="1" lang="en-US" altLang="ja-JP" sz="1000" b="1" dirty="0">
                <a:solidFill>
                  <a:schemeClr val="tx1"/>
                </a:solidFill>
                <a:latin typeface="Bahnschrift SemiCondensed" panose="020B0502040204020203" pitchFamily="34" charset="0"/>
              </a:rPr>
              <a:t>Controller</a:t>
            </a:r>
          </a:p>
          <a:p>
            <a:r>
              <a:rPr kumimoji="1" lang="en-US" altLang="ja-JP" sz="700" dirty="0">
                <a:latin typeface="Bahnschrift SemiCondensed" panose="020B0502040204020203" pitchFamily="34" charset="0"/>
                <a:ea typeface="游ゴシック" panose="020B0400000000000000" pitchFamily="50" charset="-128"/>
              </a:rPr>
              <a:t>:</a:t>
            </a:r>
            <a:r>
              <a:rPr kumimoji="1" lang="en-US" altLang="ja-JP" sz="700" dirty="0" err="1">
                <a:solidFill>
                  <a:srgbClr val="333333"/>
                </a:solidFill>
                <a:latin typeface="Bahnschrift SemiCondensed" panose="020B0502040204020203" pitchFamily="34" charset="0"/>
                <a:ea typeface="游ゴシック" panose="020B0400000000000000" pitchFamily="50" charset="-128"/>
              </a:rPr>
              <a:t>Seeeduino</a:t>
            </a:r>
            <a:r>
              <a:rPr kumimoji="1" lang="en-US" altLang="ja-JP" sz="700" dirty="0">
                <a:solidFill>
                  <a:srgbClr val="333333"/>
                </a:solidFill>
                <a:latin typeface="Bahnschrift SemiCondensed" panose="020B0502040204020203" pitchFamily="34" charset="0"/>
                <a:ea typeface="游ゴシック" panose="020B0400000000000000" pitchFamily="50" charset="-128"/>
              </a:rPr>
              <a:t> XIAO</a:t>
            </a:r>
            <a:endParaRPr lang="en-US" altLang="ja-JP" sz="700" dirty="0">
              <a:solidFill>
                <a:schemeClr val="tx1"/>
              </a:solidFill>
              <a:latin typeface="Bahnschrift SemiCondensed" panose="020B0502040204020203" pitchFamily="34" charset="0"/>
              <a:ea typeface="游ゴシック" panose="020B0400000000000000" pitchFamily="50" charset="-128"/>
            </a:endParaRPr>
          </a:p>
          <a:p>
            <a:r>
              <a:rPr lang="ja-JP" altLang="en-US" sz="700" dirty="0">
                <a:solidFill>
                  <a:schemeClr val="tx1"/>
                </a:solidFill>
                <a:latin typeface="游ゴシック" panose="020B0400000000000000" pitchFamily="50" charset="-128"/>
                <a:ea typeface="游ゴシック" panose="020B0400000000000000" pitchFamily="50" charset="-128"/>
              </a:rPr>
              <a:t>＞小さくてピンの数も多い</a:t>
            </a:r>
            <a:endParaRPr lang="en-US" altLang="ja-JP" sz="700" dirty="0">
              <a:solidFill>
                <a:schemeClr val="tx1"/>
              </a:solidFill>
              <a:latin typeface="游ゴシック" panose="020B0400000000000000" pitchFamily="50" charset="-128"/>
              <a:ea typeface="游ゴシック" panose="020B0400000000000000" pitchFamily="50" charset="-128"/>
            </a:endParaRPr>
          </a:p>
        </p:txBody>
      </p:sp>
      <p:pic>
        <p:nvPicPr>
          <p:cNvPr id="203" name="図 202">
            <a:extLst>
              <a:ext uri="{FF2B5EF4-FFF2-40B4-BE49-F238E27FC236}">
                <a16:creationId xmlns:a16="http://schemas.microsoft.com/office/drawing/2014/main" id="{3DFD2C9F-55CE-F740-2D70-52B1FF810ECC}"/>
              </a:ext>
            </a:extLst>
          </p:cNvPr>
          <p:cNvPicPr>
            <a:picLocks noChangeAspect="1"/>
          </p:cNvPicPr>
          <p:nvPr/>
        </p:nvPicPr>
        <p:blipFill>
          <a:blip r:embed="rId36"/>
          <a:stretch>
            <a:fillRect/>
          </a:stretch>
        </p:blipFill>
        <p:spPr>
          <a:xfrm>
            <a:off x="3748128" y="18371783"/>
            <a:ext cx="396364" cy="469419"/>
          </a:xfrm>
          <a:prstGeom prst="rect">
            <a:avLst/>
          </a:prstGeom>
        </p:spPr>
      </p:pic>
      <p:pic>
        <p:nvPicPr>
          <p:cNvPr id="213" name="図 212">
            <a:extLst>
              <a:ext uri="{FF2B5EF4-FFF2-40B4-BE49-F238E27FC236}">
                <a16:creationId xmlns:a16="http://schemas.microsoft.com/office/drawing/2014/main" id="{4BA092AF-5C90-466B-30BF-AFF3D204903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8661210" flipH="1" flipV="1">
            <a:off x="3758678" y="18987974"/>
            <a:ext cx="596991" cy="667624"/>
          </a:xfrm>
          <a:prstGeom prst="rect">
            <a:avLst/>
          </a:prstGeom>
        </p:spPr>
      </p:pic>
      <p:sp>
        <p:nvSpPr>
          <p:cNvPr id="214" name="四角形: 角を丸くする 213">
            <a:extLst>
              <a:ext uri="{FF2B5EF4-FFF2-40B4-BE49-F238E27FC236}">
                <a16:creationId xmlns:a16="http://schemas.microsoft.com/office/drawing/2014/main" id="{028DBA4E-E3B4-F958-014A-4B7605434C76}"/>
              </a:ext>
            </a:extLst>
          </p:cNvPr>
          <p:cNvSpPr/>
          <p:nvPr/>
        </p:nvSpPr>
        <p:spPr>
          <a:xfrm>
            <a:off x="3088520" y="19675075"/>
            <a:ext cx="1215495" cy="346838"/>
          </a:xfrm>
          <a:prstGeom prst="roundRect">
            <a:avLst>
              <a:gd name="adj" fmla="val 16667"/>
            </a:avLst>
          </a:prstGeom>
          <a:ln w="12700"/>
        </p:spPr>
        <p:style>
          <a:lnRef idx="2">
            <a:schemeClr val="dk1"/>
          </a:lnRef>
          <a:fillRef idx="1">
            <a:schemeClr val="lt1"/>
          </a:fillRef>
          <a:effectRef idx="0">
            <a:schemeClr val="dk1"/>
          </a:effectRef>
          <a:fontRef idx="minor">
            <a:schemeClr val="dk1"/>
          </a:fontRef>
        </p:style>
        <p:txBody>
          <a:bodyPr lIns="36000" tIns="0" rIns="0" bIns="0" rtlCol="0" anchor="t" anchorCtr="0"/>
          <a:lstStyle/>
          <a:p>
            <a:r>
              <a:rPr kumimoji="1" lang="en-US" altLang="ja-JP" sz="1000" b="1" dirty="0">
                <a:solidFill>
                  <a:schemeClr val="tx1"/>
                </a:solidFill>
              </a:rPr>
              <a:t>Line Sensors</a:t>
            </a:r>
          </a:p>
          <a:p>
            <a:r>
              <a:rPr kumimoji="1" lang="en-US" altLang="ja-JP" sz="700" dirty="0">
                <a:solidFill>
                  <a:schemeClr val="tx1"/>
                </a:solidFill>
              </a:rPr>
              <a:t>:NJI7502×16</a:t>
            </a:r>
          </a:p>
        </p:txBody>
      </p:sp>
      <p:pic>
        <p:nvPicPr>
          <p:cNvPr id="173" name="図 172">
            <a:extLst>
              <a:ext uri="{FF2B5EF4-FFF2-40B4-BE49-F238E27FC236}">
                <a16:creationId xmlns:a16="http://schemas.microsoft.com/office/drawing/2014/main" id="{DDCF5981-941B-6832-9603-E6E74C5BCDB6}"/>
              </a:ext>
            </a:extLst>
          </p:cNvPr>
          <p:cNvPicPr>
            <a:picLocks noChangeAspect="1"/>
          </p:cNvPicPr>
          <p:nvPr/>
        </p:nvPicPr>
        <p:blipFill>
          <a:blip r:embed="rId26">
            <a:extLst>
              <a:ext uri="{28A0092B-C50C-407E-A947-70E740481C1C}">
                <a14:useLocalDpi xmlns:a14="http://schemas.microsoft.com/office/drawing/2010/main" val="0"/>
              </a:ext>
            </a:extLst>
          </a:blip>
          <a:srcRect l="65577" t="88" r="-1651" b="49999"/>
          <a:stretch/>
        </p:blipFill>
        <p:spPr>
          <a:xfrm rot="5400000" flipH="1">
            <a:off x="3960587" y="19672742"/>
            <a:ext cx="345292" cy="341562"/>
          </a:xfrm>
          <a:prstGeom prst="rect">
            <a:avLst/>
          </a:prstGeom>
        </p:spPr>
      </p:pic>
      <p:grpSp>
        <p:nvGrpSpPr>
          <p:cNvPr id="164" name="グループ化 163">
            <a:extLst>
              <a:ext uri="{FF2B5EF4-FFF2-40B4-BE49-F238E27FC236}">
                <a16:creationId xmlns:a16="http://schemas.microsoft.com/office/drawing/2014/main" id="{A56F7FB2-1F04-CF8C-1BCE-91682D7D1A60}"/>
              </a:ext>
            </a:extLst>
          </p:cNvPr>
          <p:cNvGrpSpPr/>
          <p:nvPr/>
        </p:nvGrpSpPr>
        <p:grpSpPr>
          <a:xfrm>
            <a:off x="4355155" y="19097892"/>
            <a:ext cx="2155914" cy="934394"/>
            <a:chOff x="6111409" y="19861849"/>
            <a:chExt cx="1963793" cy="947292"/>
          </a:xfrm>
        </p:grpSpPr>
        <p:sp>
          <p:nvSpPr>
            <p:cNvPr id="165" name="四角形: 角を丸くする 164">
              <a:extLst>
                <a:ext uri="{FF2B5EF4-FFF2-40B4-BE49-F238E27FC236}">
                  <a16:creationId xmlns:a16="http://schemas.microsoft.com/office/drawing/2014/main" id="{8ED627FE-88B4-54BA-FD8C-14A02C667942}"/>
                </a:ext>
              </a:extLst>
            </p:cNvPr>
            <p:cNvSpPr/>
            <p:nvPr/>
          </p:nvSpPr>
          <p:spPr>
            <a:xfrm>
              <a:off x="6111409" y="19861849"/>
              <a:ext cx="1548774" cy="947292"/>
            </a:xfrm>
            <a:prstGeom prst="roundRect">
              <a:avLst>
                <a:gd name="adj" fmla="val 10858"/>
              </a:avLst>
            </a:prstGeom>
            <a:solidFill>
              <a:schemeClr val="bg1"/>
            </a:solid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algn="ctr"/>
              <a:r>
                <a:rPr kumimoji="1" lang="en-US" altLang="ja-JP" sz="900" b="1" dirty="0">
                  <a:solidFill>
                    <a:schemeClr val="tx1"/>
                  </a:solidFill>
                </a:rPr>
                <a:t>Debug System</a:t>
              </a:r>
              <a:endParaRPr kumimoji="1" lang="en-US" altLang="ja-JP" sz="1000" b="1" dirty="0">
                <a:solidFill>
                  <a:schemeClr val="tx1"/>
                </a:solidFill>
              </a:endParaRPr>
            </a:p>
            <a:p>
              <a:endParaRPr kumimoji="1" lang="en-US" altLang="ja-JP" sz="5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endParaRPr kumimoji="1" lang="en-US" altLang="ja-JP" sz="1100" b="1" dirty="0">
                <a:solidFill>
                  <a:schemeClr val="tx1"/>
                </a:solidFill>
              </a:endParaRPr>
            </a:p>
            <a:p>
              <a:pPr algn="ctr"/>
              <a:br>
                <a:rPr kumimoji="1" lang="en-US" altLang="ja-JP" sz="1100" b="1" dirty="0">
                  <a:solidFill>
                    <a:schemeClr val="tx1"/>
                  </a:solidFill>
                </a:rPr>
              </a:br>
              <a:endParaRPr kumimoji="1" lang="en-US" altLang="ja-JP" sz="800" dirty="0">
                <a:solidFill>
                  <a:schemeClr val="tx1"/>
                </a:solidFill>
              </a:endParaRPr>
            </a:p>
            <a:p>
              <a:pPr algn="r"/>
              <a:endParaRPr kumimoji="1" lang="en-US" altLang="ja-JP" sz="800" dirty="0">
                <a:solidFill>
                  <a:schemeClr val="tx1"/>
                </a:solidFill>
              </a:endParaRPr>
            </a:p>
            <a:p>
              <a:pPr algn="r"/>
              <a:endParaRPr kumimoji="1" lang="en-US" altLang="ja-JP" sz="700" dirty="0">
                <a:solidFill>
                  <a:schemeClr val="tx1"/>
                </a:solidFill>
              </a:endParaRPr>
            </a:p>
          </p:txBody>
        </p:sp>
        <p:pic>
          <p:nvPicPr>
            <p:cNvPr id="166" name="Picture 24" descr="ESP8255でSSD1306を駆動">
              <a:extLst>
                <a:ext uri="{FF2B5EF4-FFF2-40B4-BE49-F238E27FC236}">
                  <a16:creationId xmlns:a16="http://schemas.microsoft.com/office/drawing/2014/main" id="{A465CAAF-DA25-7210-8DCE-A5013E4628B5}"/>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22751" t="8366" r="23082" b="8935"/>
            <a:stretch/>
          </p:blipFill>
          <p:spPr bwMode="auto">
            <a:xfrm>
              <a:off x="6186913" y="20048186"/>
              <a:ext cx="554690" cy="476364"/>
            </a:xfrm>
            <a:prstGeom prst="rect">
              <a:avLst/>
            </a:prstGeom>
            <a:noFill/>
            <a:extLst>
              <a:ext uri="{909E8E84-426E-40DD-AFC4-6F175D3DCCD1}">
                <a14:hiddenFill xmlns:a14="http://schemas.microsoft.com/office/drawing/2010/main">
                  <a:solidFill>
                    <a:srgbClr val="FFFFFF"/>
                  </a:solidFill>
                </a14:hiddenFill>
              </a:ext>
            </a:extLst>
          </p:spPr>
        </p:pic>
        <p:sp>
          <p:nvSpPr>
            <p:cNvPr id="167" name="テキスト ボックス 166">
              <a:extLst>
                <a:ext uri="{FF2B5EF4-FFF2-40B4-BE49-F238E27FC236}">
                  <a16:creationId xmlns:a16="http://schemas.microsoft.com/office/drawing/2014/main" id="{2B8D4224-9F37-8B4E-124A-8F843C9F0BF6}"/>
                </a:ext>
              </a:extLst>
            </p:cNvPr>
            <p:cNvSpPr txBox="1"/>
            <p:nvPr/>
          </p:nvSpPr>
          <p:spPr>
            <a:xfrm>
              <a:off x="6206087" y="20475666"/>
              <a:ext cx="797598" cy="312026"/>
            </a:xfrm>
            <a:prstGeom prst="rect">
              <a:avLst/>
            </a:prstGeom>
            <a:noFill/>
          </p:spPr>
          <p:txBody>
            <a:bodyPr wrap="square" rtlCol="0">
              <a:spAutoFit/>
            </a:bodyPr>
            <a:lstStyle/>
            <a:p>
              <a:r>
                <a:rPr kumimoji="1" lang="en-US" altLang="ja-JP" sz="700" b="1" dirty="0">
                  <a:latin typeface="Bahnschrift SemiCondensed" panose="020B0502040204020203" pitchFamily="34" charset="0"/>
                </a:rPr>
                <a:t>O-LED Display</a:t>
              </a:r>
            </a:p>
            <a:p>
              <a:r>
                <a:rPr kumimoji="1" lang="ja-JP" altLang="en-US" sz="700" b="1" dirty="0">
                  <a:latin typeface="Bahnschrift SemiCondensed" panose="020B0502040204020203" pitchFamily="34" charset="0"/>
                </a:rPr>
                <a:t>：</a:t>
              </a:r>
              <a:r>
                <a:rPr kumimoji="1" lang="en-US" altLang="ja-JP" sz="700" dirty="0">
                  <a:latin typeface="Bahnschrift SemiCondensed" panose="020B0502040204020203" pitchFamily="34" charset="0"/>
                </a:rPr>
                <a:t>SSD1306</a:t>
              </a:r>
            </a:p>
          </p:txBody>
        </p:sp>
        <p:sp>
          <p:nvSpPr>
            <p:cNvPr id="168" name="十字形 167">
              <a:extLst>
                <a:ext uri="{FF2B5EF4-FFF2-40B4-BE49-F238E27FC236}">
                  <a16:creationId xmlns:a16="http://schemas.microsoft.com/office/drawing/2014/main" id="{66913B59-70E0-A374-9B52-1920AA1654A7}"/>
                </a:ext>
              </a:extLst>
            </p:cNvPr>
            <p:cNvSpPr/>
            <p:nvPr/>
          </p:nvSpPr>
          <p:spPr>
            <a:xfrm>
              <a:off x="6842792" y="20161326"/>
              <a:ext cx="159645" cy="159645"/>
            </a:xfrm>
            <a:prstGeom prst="plus">
              <a:avLst>
                <a:gd name="adj" fmla="val 33631"/>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9" name="テキスト ボックス 168">
              <a:extLst>
                <a:ext uri="{FF2B5EF4-FFF2-40B4-BE49-F238E27FC236}">
                  <a16:creationId xmlns:a16="http://schemas.microsoft.com/office/drawing/2014/main" id="{D309D8FF-42AB-40A2-05D1-E2B57D9D4306}"/>
                </a:ext>
              </a:extLst>
            </p:cNvPr>
            <p:cNvSpPr txBox="1"/>
            <p:nvPr/>
          </p:nvSpPr>
          <p:spPr>
            <a:xfrm>
              <a:off x="7013050" y="20507854"/>
              <a:ext cx="1062152" cy="202816"/>
            </a:xfrm>
            <a:prstGeom prst="rect">
              <a:avLst/>
            </a:prstGeom>
            <a:noFill/>
          </p:spPr>
          <p:txBody>
            <a:bodyPr wrap="square" rtlCol="0">
              <a:spAutoFit/>
            </a:bodyPr>
            <a:lstStyle/>
            <a:p>
              <a:r>
                <a:rPr kumimoji="1" lang="en-US" altLang="ja-JP" sz="700" b="1" dirty="0">
                  <a:latin typeface="Bahnschrift SemiCondensed" panose="020B0502040204020203" pitchFamily="34" charset="0"/>
                </a:rPr>
                <a:t>Tactile Switch x 3</a:t>
              </a:r>
            </a:p>
          </p:txBody>
        </p:sp>
      </p:grpSp>
      <p:pic>
        <p:nvPicPr>
          <p:cNvPr id="172" name="Picture 18">
            <a:extLst>
              <a:ext uri="{FF2B5EF4-FFF2-40B4-BE49-F238E27FC236}">
                <a16:creationId xmlns:a16="http://schemas.microsoft.com/office/drawing/2014/main" id="{7EB278EA-7CD9-F26E-C7F9-1212AA2E0C5D}"/>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335770" y="19166768"/>
            <a:ext cx="759084" cy="6603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IP.fqX9CVUqJgZATrEDRZgoQQHaFz (203×159)">
            <a:extLst>
              <a:ext uri="{FF2B5EF4-FFF2-40B4-BE49-F238E27FC236}">
                <a16:creationId xmlns:a16="http://schemas.microsoft.com/office/drawing/2014/main" id="{E64C7E4B-9907-CE77-B75B-A9AE5E77D3A6}"/>
              </a:ext>
            </a:extLst>
          </p:cNvPr>
          <p:cNvPicPr>
            <a:picLocks noChangeAspect="1" noChangeArrowheads="1"/>
          </p:cNvPicPr>
          <p:nvPr/>
        </p:nvPicPr>
        <p:blipFill>
          <a:blip r:embed="rId40">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430132" y="20480253"/>
            <a:ext cx="1118674" cy="8762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BFE1F8C4-6E38-F9F5-C6D4-A4694AA8F1E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678974" y="20413980"/>
            <a:ext cx="1060491" cy="10604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a:extLst>
              <a:ext uri="{FF2B5EF4-FFF2-40B4-BE49-F238E27FC236}">
                <a16:creationId xmlns:a16="http://schemas.microsoft.com/office/drawing/2014/main" id="{9F4C49E7-B467-3D19-73E7-BE9551CB6853}"/>
              </a:ext>
            </a:extLst>
          </p:cNvPr>
          <p:cNvPicPr>
            <a:picLocks noChangeAspect="1" noChangeArrowheads="1"/>
          </p:cNvPicPr>
          <p:nvPr/>
        </p:nvPicPr>
        <p:blipFill>
          <a:blip r:embed="rId4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21535" y="20740629"/>
            <a:ext cx="2763163" cy="533639"/>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C84EAFB-3782-B7E7-5BC8-F748BA180931}"/>
              </a:ext>
            </a:extLst>
          </p:cNvPr>
          <p:cNvSpPr txBox="1"/>
          <p:nvPr/>
        </p:nvSpPr>
        <p:spPr>
          <a:xfrm>
            <a:off x="17738095" y="496203"/>
            <a:ext cx="12614766" cy="3939540"/>
          </a:xfrm>
          <a:prstGeom prst="rect">
            <a:avLst/>
          </a:prstGeom>
          <a:noFill/>
        </p:spPr>
        <p:txBody>
          <a:bodyPr wrap="square" rtlCol="0">
            <a:spAutoFit/>
          </a:bodyPr>
          <a:lstStyle/>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a:t>
            </a:r>
            <a:r>
              <a:rPr lang="en-US" altLang="ja-JP" sz="1000" dirty="0" err="1">
                <a:solidFill>
                  <a:schemeClr val="bg1"/>
                </a:solidFill>
                <a:latin typeface="游ゴシック" panose="020B0400000000000000" pitchFamily="50" charset="-128"/>
                <a:ea typeface="游ゴシック" panose="020B0400000000000000" pitchFamily="50" charset="-128"/>
              </a:rPr>
              <a:t>Munako</a:t>
            </a:r>
            <a:r>
              <a:rPr lang="en-US" altLang="ja-JP" sz="1000" dirty="0">
                <a:solidFill>
                  <a:schemeClr val="bg1"/>
                </a:solidFill>
                <a:latin typeface="游ゴシック" panose="020B0400000000000000" pitchFamily="50" charset="-128"/>
                <a:ea typeface="游ゴシック" panose="020B0400000000000000" pitchFamily="50" charset="-128"/>
              </a:rPr>
              <a:t> Aegis</a:t>
            </a:r>
            <a:r>
              <a:rPr lang="ja-JP" altLang="en-US" sz="1000" dirty="0">
                <a:solidFill>
                  <a:schemeClr val="bg1"/>
                </a:solidFill>
                <a:latin typeface="游ゴシック" panose="020B0400000000000000" pitchFamily="50" charset="-128"/>
                <a:ea typeface="游ゴシック" panose="020B0400000000000000" pitchFamily="50" charset="-128"/>
              </a:rPr>
              <a:t>」は、日本の高校生</a:t>
            </a:r>
            <a:r>
              <a:rPr lang="en-US" altLang="ja-JP" sz="1000" dirty="0">
                <a:solidFill>
                  <a:schemeClr val="bg1"/>
                </a:solidFill>
                <a:latin typeface="游ゴシック" panose="020B0400000000000000" pitchFamily="50" charset="-128"/>
                <a:ea typeface="游ゴシック" panose="020B0400000000000000" pitchFamily="50" charset="-128"/>
              </a:rPr>
              <a:t>4</a:t>
            </a:r>
            <a:r>
              <a:rPr lang="ja-JP" altLang="en-US" sz="1000" dirty="0">
                <a:solidFill>
                  <a:schemeClr val="bg1"/>
                </a:solidFill>
                <a:latin typeface="游ゴシック" panose="020B0400000000000000" pitchFamily="50" charset="-128"/>
                <a:ea typeface="游ゴシック" panose="020B0400000000000000" pitchFamily="50" charset="-128"/>
              </a:rPr>
              <a:t>人で構成された、サッカーライトウェイト部門のチームです。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2023</a:t>
            </a:r>
            <a:r>
              <a:rPr lang="ja-JP" altLang="en-US" sz="1000" dirty="0">
                <a:solidFill>
                  <a:schemeClr val="bg1"/>
                </a:solidFill>
                <a:latin typeface="游ゴシック" panose="020B0400000000000000" pitchFamily="50" charset="-128"/>
                <a:ea typeface="游ゴシック" panose="020B0400000000000000" pitchFamily="50" charset="-128"/>
              </a:rPr>
              <a:t>年シーズンから活動を開始し、日々ロボットに真剣に向き合いながら、互いに技術を高め合ってきました。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活動を始めた当初、メンバー全員に専門的な技術はありませんでした。しかし、毎日のように機体設計やプログラミング、回路製作に取り組み、試行錯誤を重ねながら、知識と経験を蓄積してきました。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初年度は予選大会を</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位で通過し、ジャパンオープンへの出場を果たしましたが、本戦では</a:t>
            </a:r>
            <a:r>
              <a:rPr lang="en-US" altLang="ja-JP" sz="1000" dirty="0">
                <a:solidFill>
                  <a:schemeClr val="bg1"/>
                </a:solidFill>
                <a:latin typeface="游ゴシック" panose="020B0400000000000000" pitchFamily="50" charset="-128"/>
                <a:ea typeface="游ゴシック" panose="020B0400000000000000" pitchFamily="50" charset="-128"/>
              </a:rPr>
              <a:t>64</a:t>
            </a:r>
            <a:r>
              <a:rPr lang="ja-JP" altLang="en-US" sz="1000" dirty="0">
                <a:solidFill>
                  <a:schemeClr val="bg1"/>
                </a:solidFill>
                <a:latin typeface="游ゴシック" panose="020B0400000000000000" pitchFamily="50" charset="-128"/>
                <a:ea typeface="游ゴシック" panose="020B0400000000000000" pitchFamily="50" charset="-128"/>
              </a:rPr>
              <a:t>チーム中</a:t>
            </a:r>
            <a:r>
              <a:rPr lang="en-US" altLang="ja-JP" sz="1000" dirty="0">
                <a:solidFill>
                  <a:schemeClr val="bg1"/>
                </a:solidFill>
                <a:latin typeface="游ゴシック" panose="020B0400000000000000" pitchFamily="50" charset="-128"/>
                <a:ea typeface="游ゴシック" panose="020B0400000000000000" pitchFamily="50" charset="-128"/>
              </a:rPr>
              <a:t>31</a:t>
            </a:r>
            <a:r>
              <a:rPr lang="ja-JP" altLang="en-US" sz="1000" dirty="0">
                <a:solidFill>
                  <a:schemeClr val="bg1"/>
                </a:solidFill>
                <a:latin typeface="游ゴシック" panose="020B0400000000000000" pitchFamily="50" charset="-128"/>
                <a:ea typeface="游ゴシック" panose="020B0400000000000000" pitchFamily="50" charset="-128"/>
              </a:rPr>
              <a:t>位という悔しい結果となりました。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それでも諦めずに、私たちは努力を続け、翌年のジャパンオープンでは見事</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位を獲得。さらに、ベストプレゼンテーション賞もいただくことができました。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ロボットの設計には主に</a:t>
            </a:r>
            <a:r>
              <a:rPr lang="en-US" altLang="ja-JP" sz="1000" dirty="0">
                <a:solidFill>
                  <a:schemeClr val="bg1"/>
                </a:solidFill>
                <a:latin typeface="游ゴシック" panose="020B0400000000000000" pitchFamily="50" charset="-128"/>
                <a:ea typeface="游ゴシック" panose="020B0400000000000000" pitchFamily="50" charset="-128"/>
              </a:rPr>
              <a:t>Autodesk Fusion</a:t>
            </a:r>
            <a:r>
              <a:rPr lang="ja-JP" altLang="en-US" sz="1000" dirty="0">
                <a:solidFill>
                  <a:schemeClr val="bg1"/>
                </a:solidFill>
                <a:latin typeface="游ゴシック" panose="020B0400000000000000" pitchFamily="50" charset="-128"/>
                <a:ea typeface="游ゴシック" panose="020B0400000000000000" pitchFamily="50" charset="-128"/>
              </a:rPr>
              <a:t>を使用し、回路設計には</a:t>
            </a:r>
            <a:r>
              <a:rPr lang="en-US" altLang="ja-JP" sz="1000" dirty="0" err="1">
                <a:solidFill>
                  <a:schemeClr val="bg1"/>
                </a:solidFill>
                <a:latin typeface="游ゴシック" panose="020B0400000000000000" pitchFamily="50" charset="-128"/>
                <a:ea typeface="游ゴシック" panose="020B0400000000000000" pitchFamily="50" charset="-128"/>
              </a:rPr>
              <a:t>KiCad</a:t>
            </a:r>
            <a:r>
              <a:rPr lang="ja-JP" altLang="en-US" sz="1000" dirty="0">
                <a:solidFill>
                  <a:schemeClr val="bg1"/>
                </a:solidFill>
                <a:latin typeface="游ゴシック" panose="020B0400000000000000" pitchFamily="50" charset="-128"/>
                <a:ea typeface="游ゴシック" panose="020B0400000000000000" pitchFamily="50" charset="-128"/>
              </a:rPr>
              <a:t>を用いています。製作には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プリンターや</a:t>
            </a:r>
            <a:r>
              <a:rPr lang="en-US" altLang="ja-JP" sz="1000" dirty="0">
                <a:solidFill>
                  <a:schemeClr val="bg1"/>
                </a:solidFill>
                <a:latin typeface="游ゴシック" panose="020B0400000000000000" pitchFamily="50" charset="-128"/>
                <a:ea typeface="游ゴシック" panose="020B0400000000000000" pitchFamily="50" charset="-128"/>
              </a:rPr>
              <a:t>CNC</a:t>
            </a:r>
            <a:r>
              <a:rPr lang="ja-JP" altLang="en-US" sz="1000" dirty="0">
                <a:solidFill>
                  <a:schemeClr val="bg1"/>
                </a:solidFill>
                <a:latin typeface="游ゴシック" panose="020B0400000000000000" pitchFamily="50" charset="-128"/>
                <a:ea typeface="游ゴシック" panose="020B0400000000000000" pitchFamily="50" charset="-128"/>
              </a:rPr>
              <a:t>フライス盤を活用し、効率よく高精度なロボット開発を行っています。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プログラムは、マイコンには</a:t>
            </a:r>
            <a:r>
              <a:rPr lang="en-US" altLang="ja-JP" sz="1000" dirty="0">
                <a:solidFill>
                  <a:schemeClr val="bg1"/>
                </a:solidFill>
                <a:latin typeface="游ゴシック" panose="020B0400000000000000" pitchFamily="50" charset="-128"/>
                <a:ea typeface="游ゴシック" panose="020B0400000000000000" pitchFamily="50" charset="-128"/>
              </a:rPr>
              <a:t>C++</a:t>
            </a:r>
            <a:r>
              <a:rPr lang="ja-JP" altLang="en-US" sz="1000" dirty="0">
                <a:solidFill>
                  <a:schemeClr val="bg1"/>
                </a:solidFill>
                <a:latin typeface="游ゴシック" panose="020B0400000000000000" pitchFamily="50" charset="-128"/>
                <a:ea typeface="游ゴシック" panose="020B0400000000000000" pitchFamily="50" charset="-128"/>
              </a:rPr>
              <a:t>を用いて</a:t>
            </a:r>
            <a:r>
              <a:rPr lang="en-US" altLang="ja-JP" sz="1000" dirty="0">
                <a:solidFill>
                  <a:schemeClr val="bg1"/>
                </a:solidFill>
                <a:latin typeface="游ゴシック" panose="020B0400000000000000" pitchFamily="50" charset="-128"/>
                <a:ea typeface="游ゴシック" panose="020B0400000000000000" pitchFamily="50" charset="-128"/>
              </a:rPr>
              <a:t>Visual Studio Code</a:t>
            </a:r>
            <a:r>
              <a:rPr lang="ja-JP" altLang="en-US" sz="1000" dirty="0">
                <a:solidFill>
                  <a:schemeClr val="bg1"/>
                </a:solidFill>
                <a:latin typeface="游ゴシック" panose="020B0400000000000000" pitchFamily="50" charset="-128"/>
                <a:ea typeface="游ゴシック" panose="020B0400000000000000" pitchFamily="50" charset="-128"/>
              </a:rPr>
              <a:t>で記述し、カメラの制御には</a:t>
            </a:r>
            <a:r>
              <a:rPr lang="en-US" altLang="ja-JP" sz="1000" dirty="0" err="1">
                <a:solidFill>
                  <a:schemeClr val="bg1"/>
                </a:solidFill>
                <a:latin typeface="游ゴシック" panose="020B0400000000000000" pitchFamily="50" charset="-128"/>
                <a:ea typeface="游ゴシック" panose="020B0400000000000000" pitchFamily="50" charset="-128"/>
              </a:rPr>
              <a:t>MicroPython</a:t>
            </a:r>
            <a:r>
              <a:rPr lang="ja-JP" altLang="en-US" sz="1000" dirty="0">
                <a:solidFill>
                  <a:schemeClr val="bg1"/>
                </a:solidFill>
                <a:latin typeface="游ゴシック" panose="020B0400000000000000" pitchFamily="50" charset="-128"/>
                <a:ea typeface="游ゴシック" panose="020B0400000000000000" pitchFamily="50" charset="-128"/>
              </a:rPr>
              <a:t>を使い、</a:t>
            </a:r>
            <a:r>
              <a:rPr lang="en-US" altLang="ja-JP" sz="1000" dirty="0" err="1">
                <a:solidFill>
                  <a:schemeClr val="bg1"/>
                </a:solidFill>
                <a:latin typeface="游ゴシック" panose="020B0400000000000000" pitchFamily="50" charset="-128"/>
                <a:ea typeface="游ゴシック" panose="020B0400000000000000" pitchFamily="50" charset="-128"/>
              </a:rPr>
              <a:t>OpenMV</a:t>
            </a:r>
            <a:r>
              <a:rPr lang="en-US" altLang="ja-JP" sz="1000" dirty="0">
                <a:solidFill>
                  <a:schemeClr val="bg1"/>
                </a:solidFill>
                <a:latin typeface="游ゴシック" panose="020B0400000000000000" pitchFamily="50" charset="-128"/>
                <a:ea typeface="游ゴシック" panose="020B0400000000000000" pitchFamily="50" charset="-128"/>
              </a:rPr>
              <a:t> IDE</a:t>
            </a:r>
            <a:r>
              <a:rPr lang="ja-JP" altLang="en-US" sz="1000" dirty="0">
                <a:solidFill>
                  <a:schemeClr val="bg1"/>
                </a:solidFill>
                <a:latin typeface="游ゴシック" panose="020B0400000000000000" pitchFamily="50" charset="-128"/>
                <a:ea typeface="游ゴシック" panose="020B0400000000000000" pitchFamily="50" charset="-128"/>
              </a:rPr>
              <a:t>で開発しています。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私たちのロボットは、軽量性と高い耐久性を兼ね備えるため、機体ボディにジェラルミンを採用しています。バッテリーボックスやサイドカバーなどの外装部品は、</a:t>
            </a:r>
            <a:r>
              <a:rPr lang="en-US" altLang="ja-JP" sz="1000" dirty="0">
                <a:solidFill>
                  <a:schemeClr val="bg1"/>
                </a:solidFill>
                <a:latin typeface="游ゴシック" panose="020B0400000000000000" pitchFamily="50" charset="-128"/>
                <a:ea typeface="游ゴシック" panose="020B0400000000000000" pitchFamily="50" charset="-128"/>
              </a:rPr>
              <a:t>3D</a:t>
            </a:r>
            <a:r>
              <a:rPr lang="ja-JP" altLang="en-US" sz="1000" dirty="0">
                <a:solidFill>
                  <a:schemeClr val="bg1"/>
                </a:solidFill>
                <a:latin typeface="游ゴシック" panose="020B0400000000000000" pitchFamily="50" charset="-128"/>
                <a:ea typeface="游ゴシック" panose="020B0400000000000000" pitchFamily="50" charset="-128"/>
              </a:rPr>
              <a:t>プリンターを活用して自作することで、</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設計の柔軟性を実現しました。基板については、スポンサーである</a:t>
            </a:r>
            <a:r>
              <a:rPr lang="en-US" altLang="ja-JP" sz="1000" dirty="0">
                <a:solidFill>
                  <a:schemeClr val="bg1"/>
                </a:solidFill>
                <a:latin typeface="游ゴシック" panose="020B0400000000000000" pitchFamily="50" charset="-128"/>
                <a:ea typeface="游ゴシック" panose="020B0400000000000000" pitchFamily="50" charset="-128"/>
              </a:rPr>
              <a:t>JLCPCB</a:t>
            </a:r>
            <a:r>
              <a:rPr lang="ja-JP" altLang="en-US" sz="1000" dirty="0">
                <a:solidFill>
                  <a:schemeClr val="bg1"/>
                </a:solidFill>
                <a:latin typeface="游ゴシック" panose="020B0400000000000000" pitchFamily="50" charset="-128"/>
                <a:ea typeface="游ゴシック" panose="020B0400000000000000" pitchFamily="50" charset="-128"/>
              </a:rPr>
              <a:t>様に高精度な製作を依頼し、安定した回路構成を実現しています。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カメラシステムにはオムニディレクショナルミラーを採用し、塩化ビニールをヒートプレスすることでミラーを自作。これにより、カメラ</a:t>
            </a:r>
            <a:r>
              <a:rPr lang="en-US" altLang="ja-JP" sz="1000" dirty="0">
                <a:solidFill>
                  <a:schemeClr val="bg1"/>
                </a:solidFill>
                <a:latin typeface="游ゴシック" panose="020B0400000000000000" pitchFamily="50" charset="-128"/>
                <a:ea typeface="游ゴシック" panose="020B0400000000000000" pitchFamily="50" charset="-128"/>
              </a:rPr>
              <a:t>1</a:t>
            </a:r>
            <a:r>
              <a:rPr lang="ja-JP" altLang="en-US" sz="1000" dirty="0">
                <a:solidFill>
                  <a:schemeClr val="bg1"/>
                </a:solidFill>
                <a:latin typeface="游ゴシック" panose="020B0400000000000000" pitchFamily="50" charset="-128"/>
                <a:ea typeface="游ゴシック" panose="020B0400000000000000" pitchFamily="50" charset="-128"/>
              </a:rPr>
              <a:t>台で</a:t>
            </a:r>
            <a:r>
              <a:rPr lang="en-US" altLang="ja-JP" sz="1000" dirty="0">
                <a:solidFill>
                  <a:schemeClr val="bg1"/>
                </a:solidFill>
                <a:latin typeface="游ゴシック" panose="020B0400000000000000" pitchFamily="50" charset="-128"/>
                <a:ea typeface="游ゴシック" panose="020B0400000000000000" pitchFamily="50" charset="-128"/>
              </a:rPr>
              <a:t>360</a:t>
            </a:r>
            <a:r>
              <a:rPr lang="ja-JP" altLang="en-US" sz="1000" dirty="0">
                <a:solidFill>
                  <a:schemeClr val="bg1"/>
                </a:solidFill>
                <a:latin typeface="游ゴシック" panose="020B0400000000000000" pitchFamily="50" charset="-128"/>
                <a:ea typeface="游ゴシック" panose="020B0400000000000000" pitchFamily="50" charset="-128"/>
              </a:rPr>
              <a:t>度の視野を確保しつつ、コストを大幅に削減しています。</a:t>
            </a: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また、機体にはキッカー機構を搭載しており、長距離からのシュートにも対応可能です。</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加えて、近年多くのチームが直面している「ラインアウト」の課題に対しては、速度制御を取り入れることで対応。ロボットが移動中にリアルタイムで速度を計測し、コートの位置に応じた最適な速度で走行することで、できるだけ速い速度でラインアウトの防止を図っています。それに加えて、オムニホイールには</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重構造型を採用。二重構造にすることで、床面との接地面積を増やし、ブレーキ能力を向上させました。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ラインセンサの</a:t>
            </a:r>
            <a:r>
              <a:rPr lang="en-US" altLang="ja-JP" sz="1000" dirty="0">
                <a:solidFill>
                  <a:schemeClr val="bg1"/>
                </a:solidFill>
                <a:latin typeface="游ゴシック" panose="020B0400000000000000" pitchFamily="50" charset="-128"/>
                <a:ea typeface="游ゴシック" panose="020B0400000000000000" pitchFamily="50" charset="-128"/>
              </a:rPr>
              <a:t>LED</a:t>
            </a:r>
            <a:r>
              <a:rPr lang="ja-JP" altLang="en-US" sz="1000" dirty="0">
                <a:solidFill>
                  <a:schemeClr val="bg1"/>
                </a:solidFill>
                <a:latin typeface="游ゴシック" panose="020B0400000000000000" pitchFamily="50" charset="-128"/>
                <a:ea typeface="游ゴシック" panose="020B0400000000000000" pitchFamily="50" charset="-128"/>
              </a:rPr>
              <a:t>には赤色を採用し、反応速度と精度を向上しました。これらの工夫によってライン周りを強化しています。</a:t>
            </a:r>
          </a:p>
          <a:p>
            <a:pPr>
              <a:buNone/>
            </a:pP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ボール検出には、少ないピン数でも複数の入力を処理できるようマルチプレクサを導入し、値のブレは移動平均処理により安定化させています。さらに、</a:t>
            </a:r>
            <a:r>
              <a:rPr lang="en-US" altLang="ja-JP" sz="1000" dirty="0">
                <a:solidFill>
                  <a:schemeClr val="bg1"/>
                </a:solidFill>
                <a:latin typeface="游ゴシック" panose="020B0400000000000000" pitchFamily="50" charset="-128"/>
                <a:ea typeface="游ゴシック" panose="020B0400000000000000" pitchFamily="50" charset="-128"/>
              </a:rPr>
              <a:t>LCD</a:t>
            </a:r>
            <a:r>
              <a:rPr lang="ja-JP" altLang="en-US" sz="1000" dirty="0">
                <a:solidFill>
                  <a:schemeClr val="bg1"/>
                </a:solidFill>
                <a:latin typeface="游ゴシック" panose="020B0400000000000000" pitchFamily="50" charset="-128"/>
                <a:ea typeface="游ゴシック" panose="020B0400000000000000" pitchFamily="50" charset="-128"/>
              </a:rPr>
              <a:t>モニターを搭載することで、</a:t>
            </a:r>
            <a:r>
              <a:rPr lang="en-US" altLang="ja-JP" sz="1000" dirty="0">
                <a:solidFill>
                  <a:schemeClr val="bg1"/>
                </a:solidFill>
                <a:latin typeface="游ゴシック" panose="020B0400000000000000" pitchFamily="50" charset="-128"/>
                <a:ea typeface="游ゴシック" panose="020B0400000000000000" pitchFamily="50" charset="-128"/>
              </a:rPr>
              <a:t>PC</a:t>
            </a:r>
            <a:r>
              <a:rPr lang="ja-JP" altLang="en-US" sz="1000" dirty="0">
                <a:solidFill>
                  <a:schemeClr val="bg1"/>
                </a:solidFill>
                <a:latin typeface="游ゴシック" panose="020B0400000000000000" pitchFamily="50" charset="-128"/>
                <a:ea typeface="游ゴシック" panose="020B0400000000000000" pitchFamily="50" charset="-128"/>
              </a:rPr>
              <a:t>に接続することなくリアルタイムで各種値を確認可能になりました。</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endParaRPr lang="ja-JP" altLang="en-US" sz="1000" dirty="0">
              <a:solidFill>
                <a:schemeClr val="bg1"/>
              </a:solidFill>
              <a:latin typeface="游ゴシック" panose="020B0400000000000000" pitchFamily="50" charset="-128"/>
              <a:ea typeface="游ゴシック" panose="020B0400000000000000" pitchFamily="50" charset="-128"/>
            </a:endParaRPr>
          </a:p>
          <a:p>
            <a:pPr>
              <a:buNone/>
            </a:pPr>
            <a:r>
              <a:rPr lang="ja-JP" altLang="en-US" sz="1000" dirty="0">
                <a:solidFill>
                  <a:schemeClr val="bg1"/>
                </a:solidFill>
                <a:latin typeface="游ゴシック" panose="020B0400000000000000" pitchFamily="50" charset="-128"/>
                <a:ea typeface="游ゴシック" panose="020B0400000000000000" pitchFamily="50" charset="-128"/>
              </a:rPr>
              <a:t>世界大会を見据えた機体構成の見直しでは、これまで攻撃機とゴールキーパーで異なっていた機体形状を共通化。両者の長所を融合した共通機体を</a:t>
            </a:r>
            <a:r>
              <a:rPr lang="en-US" altLang="ja-JP" sz="1000" dirty="0">
                <a:solidFill>
                  <a:schemeClr val="bg1"/>
                </a:solidFill>
                <a:latin typeface="游ゴシック" panose="020B0400000000000000" pitchFamily="50" charset="-128"/>
                <a:ea typeface="游ゴシック" panose="020B0400000000000000" pitchFamily="50" charset="-128"/>
              </a:rPr>
              <a:t>2</a:t>
            </a:r>
            <a:r>
              <a:rPr lang="ja-JP" altLang="en-US" sz="1000" dirty="0">
                <a:solidFill>
                  <a:schemeClr val="bg1"/>
                </a:solidFill>
                <a:latin typeface="游ゴシック" panose="020B0400000000000000" pitchFamily="50" charset="-128"/>
                <a:ea typeface="游ゴシック" panose="020B0400000000000000" pitchFamily="50" charset="-128"/>
              </a:rPr>
              <a:t>台採用することで、試合中に役割を即座に切り替えることが可能となりました。さらに、すべてのセンサーや基板も共通化することで、部品管理の簡素化と保守性の向上、さらには高い互換性を実現しています。</a:t>
            </a:r>
          </a:p>
          <a:p>
            <a:r>
              <a:rPr lang="ja-JP" altLang="en-US" sz="1000" dirty="0">
                <a:solidFill>
                  <a:schemeClr val="bg1"/>
                </a:solidFill>
                <a:latin typeface="游ゴシック" panose="020B0400000000000000" pitchFamily="50" charset="-128"/>
                <a:ea typeface="游ゴシック" panose="020B0400000000000000" pitchFamily="50" charset="-128"/>
              </a:rPr>
              <a:t>私たちの活動は、</a:t>
            </a:r>
            <a:r>
              <a:rPr lang="en-US" altLang="ja-JP" sz="1000" dirty="0">
                <a:solidFill>
                  <a:schemeClr val="bg1"/>
                </a:solidFill>
                <a:latin typeface="游ゴシック" panose="020B0400000000000000" pitchFamily="50" charset="-128"/>
                <a:ea typeface="游ゴシック" panose="020B0400000000000000" pitchFamily="50" charset="-128"/>
              </a:rPr>
              <a:t>X</a:t>
            </a:r>
            <a:r>
              <a:rPr lang="ja-JP" altLang="en-US" sz="1000" dirty="0">
                <a:solidFill>
                  <a:schemeClr val="bg1"/>
                </a:solidFill>
                <a:latin typeface="游ゴシック" panose="020B0400000000000000" pitchFamily="50" charset="-128"/>
                <a:ea typeface="游ゴシック" panose="020B0400000000000000" pitchFamily="50" charset="-128"/>
              </a:rPr>
              <a:t>で確認することができます。また、使用しているデータはすべて</a:t>
            </a:r>
            <a:r>
              <a:rPr lang="en-US" altLang="ja-JP" sz="1000" dirty="0">
                <a:solidFill>
                  <a:schemeClr val="bg1"/>
                </a:solidFill>
                <a:latin typeface="游ゴシック" panose="020B0400000000000000" pitchFamily="50" charset="-128"/>
                <a:ea typeface="游ゴシック" panose="020B0400000000000000" pitchFamily="50" charset="-128"/>
              </a:rPr>
              <a:t>GitHub</a:t>
            </a:r>
            <a:r>
              <a:rPr lang="ja-JP" altLang="en-US" sz="1000" dirty="0">
                <a:solidFill>
                  <a:schemeClr val="bg1"/>
                </a:solidFill>
                <a:latin typeface="游ゴシック" panose="020B0400000000000000" pitchFamily="50" charset="-128"/>
                <a:ea typeface="游ゴシック" panose="020B0400000000000000" pitchFamily="50" charset="-128"/>
              </a:rPr>
              <a:t>にあげています。</a:t>
            </a:r>
          </a:p>
        </p:txBody>
      </p:sp>
      <p:sp>
        <p:nvSpPr>
          <p:cNvPr id="5" name="テキスト ボックス 4">
            <a:extLst>
              <a:ext uri="{FF2B5EF4-FFF2-40B4-BE49-F238E27FC236}">
                <a16:creationId xmlns:a16="http://schemas.microsoft.com/office/drawing/2014/main" id="{2ADDA2B3-0EB9-EE92-C101-E534C664470A}"/>
              </a:ext>
            </a:extLst>
          </p:cNvPr>
          <p:cNvSpPr txBox="1"/>
          <p:nvPr/>
        </p:nvSpPr>
        <p:spPr>
          <a:xfrm>
            <a:off x="52098" y="16285367"/>
            <a:ext cx="2034159" cy="523220"/>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R</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obot’s </a:t>
            </a:r>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S</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tructure</a:t>
            </a:r>
          </a:p>
        </p:txBody>
      </p:sp>
      <p:sp>
        <p:nvSpPr>
          <p:cNvPr id="153" name="テキスト ボックス 152">
            <a:extLst>
              <a:ext uri="{FF2B5EF4-FFF2-40B4-BE49-F238E27FC236}">
                <a16:creationId xmlns:a16="http://schemas.microsoft.com/office/drawing/2014/main" id="{83EB623A-54D8-3F4C-056C-7292792133BC}"/>
              </a:ext>
            </a:extLst>
          </p:cNvPr>
          <p:cNvSpPr txBox="1"/>
          <p:nvPr/>
        </p:nvSpPr>
        <p:spPr>
          <a:xfrm>
            <a:off x="6598192" y="9071324"/>
            <a:ext cx="5538415" cy="3862596"/>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01</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V</a:t>
            </a:r>
            <a:r>
              <a:rPr kumimoji="1" lang="en-US" altLang="ja-JP" sz="1400" b="1" u="sng" dirty="0">
                <a:solidFill>
                  <a:schemeClr val="tx1"/>
                </a:solidFill>
                <a:latin typeface="Bahnschrift SemiCondensed" panose="020B0502040204020203" pitchFamily="34" charset="0"/>
                <a:cs typeface="Cascadia Code" panose="020B0609020000020004" pitchFamily="49" charset="0"/>
              </a:rPr>
              <a:t>ision System</a:t>
            </a:r>
          </a:p>
          <a:p>
            <a:pPr>
              <a:buNone/>
            </a:pP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は、単体のカメラとしては</a:t>
            </a:r>
            <a:r>
              <a:rPr lang="ja-JP" altLang="en-US" sz="800" b="1" dirty="0">
                <a:latin typeface="游ゴシック" panose="020B0400000000000000" pitchFamily="50" charset="-128"/>
                <a:ea typeface="游ゴシック" panose="020B0400000000000000" pitchFamily="50" charset="-128"/>
              </a:rPr>
              <a:t>視野角が約</a:t>
            </a:r>
            <a:r>
              <a:rPr lang="en-US" altLang="ja-JP" sz="800" b="1" dirty="0">
                <a:latin typeface="游ゴシック" panose="020B0400000000000000" pitchFamily="50" charset="-128"/>
                <a:ea typeface="游ゴシック" panose="020B0400000000000000" pitchFamily="50" charset="-128"/>
              </a:rPr>
              <a:t>180</a:t>
            </a:r>
            <a:r>
              <a:rPr lang="ja-JP" altLang="en-US" sz="800" b="1" dirty="0">
                <a:latin typeface="游ゴシック" panose="020B0400000000000000" pitchFamily="50" charset="-128"/>
                <a:ea typeface="游ゴシック" panose="020B0400000000000000" pitchFamily="50" charset="-128"/>
              </a:rPr>
              <a:t>度</a:t>
            </a:r>
            <a:r>
              <a:rPr lang="ja-JP" altLang="en-US" sz="800" dirty="0">
                <a:latin typeface="游ゴシック" panose="020B0400000000000000" pitchFamily="50" charset="-128"/>
                <a:ea typeface="游ゴシック" panose="020B0400000000000000" pitchFamily="50" charset="-128"/>
              </a:rPr>
              <a:t>に限られており、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ロボットが</a:t>
            </a:r>
            <a:r>
              <a:rPr lang="ja-JP" altLang="en-US" sz="800" b="1" dirty="0">
                <a:latin typeface="游ゴシック" panose="020B0400000000000000" pitchFamily="50" charset="-128"/>
                <a:ea typeface="游ゴシック" panose="020B0400000000000000" pitchFamily="50" charset="-128"/>
              </a:rPr>
              <a:t>周囲の全方向を同時に把握するには不十分</a:t>
            </a:r>
            <a:r>
              <a:rPr lang="ja-JP" altLang="en-US" sz="800" dirty="0">
                <a:latin typeface="游ゴシック" panose="020B0400000000000000" pitchFamily="50" charset="-128"/>
                <a:ea typeface="游ゴシック" panose="020B0400000000000000" pitchFamily="50" charset="-128"/>
              </a:rPr>
              <a:t>でした。</a:t>
            </a:r>
          </a:p>
          <a:p>
            <a:pPr>
              <a:buNone/>
            </a:pPr>
            <a:r>
              <a:rPr lang="ja-JP" altLang="en-US" sz="800" dirty="0">
                <a:latin typeface="游ゴシック" panose="020B0400000000000000" pitchFamily="50" charset="-128"/>
                <a:ea typeface="游ゴシック" panose="020B0400000000000000" pitchFamily="50" charset="-128"/>
              </a:rPr>
              <a:t>そこで私たちは、</a:t>
            </a:r>
            <a:r>
              <a:rPr lang="en-US" altLang="ja-JP" sz="800" dirty="0">
                <a:latin typeface="游ゴシック" panose="020B0400000000000000" pitchFamily="50" charset="-128"/>
                <a:ea typeface="游ゴシック" panose="020B0400000000000000" pitchFamily="50" charset="-128"/>
              </a:rPr>
              <a:t>OpenMV H7</a:t>
            </a:r>
            <a:r>
              <a:rPr lang="ja-JP" altLang="en-US" sz="800" dirty="0">
                <a:latin typeface="游ゴシック" panose="020B0400000000000000" pitchFamily="50" charset="-128"/>
                <a:ea typeface="游ゴシック" panose="020B0400000000000000" pitchFamily="50" charset="-128"/>
              </a:rPr>
              <a:t>に</a:t>
            </a:r>
            <a:r>
              <a:rPr lang="en-US" altLang="ja-JP" sz="800" dirty="0">
                <a:latin typeface="游ゴシック" panose="020B0400000000000000" pitchFamily="50" charset="-128"/>
                <a:ea typeface="游ゴシック" panose="020B0400000000000000" pitchFamily="50" charset="-128"/>
              </a:rPr>
              <a:t>Omnidirectional Mirror</a:t>
            </a:r>
            <a:r>
              <a:rPr lang="ja-JP" altLang="en-US" sz="800" dirty="0">
                <a:latin typeface="游ゴシック" panose="020B0400000000000000" pitchFamily="50" charset="-128"/>
                <a:ea typeface="游ゴシック" panose="020B0400000000000000" pitchFamily="50" charset="-128"/>
              </a:rPr>
              <a:t>を組み合わせることで、</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b="1" dirty="0">
                <a:latin typeface="游ゴシック" panose="020B0400000000000000" pitchFamily="50" charset="-128"/>
                <a:ea typeface="游ゴシック" panose="020B0400000000000000" pitchFamily="50" charset="-128"/>
              </a:rPr>
              <a:t>360</a:t>
            </a:r>
            <a:r>
              <a:rPr lang="ja-JP" altLang="en-US" sz="800" b="1" dirty="0">
                <a:latin typeface="游ゴシック" panose="020B0400000000000000" pitchFamily="50" charset="-128"/>
                <a:ea typeface="游ゴシック" panose="020B0400000000000000" pitchFamily="50" charset="-128"/>
              </a:rPr>
              <a:t>度全方向の映像を取得できるシステム</a:t>
            </a:r>
            <a:r>
              <a:rPr lang="ja-JP" altLang="en-US" sz="800" dirty="0">
                <a:latin typeface="游ゴシック" panose="020B0400000000000000" pitchFamily="50" charset="-128"/>
                <a:ea typeface="游ゴシック" panose="020B0400000000000000" pitchFamily="50" charset="-128"/>
              </a:rPr>
              <a:t>を構築しました。</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 Omnidirectional Mirror</a:t>
            </a:r>
            <a:r>
              <a:rPr lang="ja-JP" altLang="en-US" sz="800" dirty="0">
                <a:latin typeface="游ゴシック" panose="020B0400000000000000" pitchFamily="50" charset="-128"/>
                <a:ea typeface="游ゴシック" panose="020B0400000000000000" pitchFamily="50" charset="-128"/>
              </a:rPr>
              <a:t>とはポリ塩化ビニル（</a:t>
            </a:r>
            <a:r>
              <a:rPr lang="en-US" altLang="ja-JP" sz="800" dirty="0">
                <a:latin typeface="游ゴシック" panose="020B0400000000000000" pitchFamily="50" charset="-128"/>
                <a:ea typeface="游ゴシック" panose="020B0400000000000000" pitchFamily="50" charset="-128"/>
              </a:rPr>
              <a:t>PVC</a:t>
            </a:r>
            <a:r>
              <a:rPr lang="ja-JP" altLang="en-US" sz="800" dirty="0">
                <a:latin typeface="游ゴシック" panose="020B0400000000000000" pitchFamily="50" charset="-128"/>
                <a:ea typeface="游ゴシック" panose="020B0400000000000000" pitchFamily="50" charset="-128"/>
              </a:rPr>
              <a:t>）を熱して（ヒートプレス）</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柔らかくして３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プリンターで作った双極面に、押し付けることでパソコン上で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設計した理想の形に合わせることできます。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これを</a:t>
            </a:r>
            <a:r>
              <a:rPr lang="ja-JP" altLang="en-US" sz="800" b="1" dirty="0">
                <a:latin typeface="游ゴシック" panose="020B0400000000000000" pitchFamily="50" charset="-128"/>
                <a:ea typeface="游ゴシック" panose="020B0400000000000000" pitchFamily="50" charset="-128"/>
              </a:rPr>
              <a:t>レンズの上に取り付けられた半球状の反射鏡</a:t>
            </a:r>
            <a:r>
              <a:rPr lang="ja-JP" altLang="en-US" sz="800" dirty="0">
                <a:latin typeface="游ゴシック" panose="020B0400000000000000" pitchFamily="50" charset="-128"/>
                <a:ea typeface="游ゴシック" panose="020B0400000000000000" pitchFamily="50" charset="-128"/>
              </a:rPr>
              <a:t>で、</a:t>
            </a:r>
            <a:r>
              <a:rPr lang="ja-JP" altLang="en-US" sz="800" b="1" dirty="0">
                <a:latin typeface="游ゴシック" panose="020B0400000000000000" pitchFamily="50" charset="-128"/>
                <a:ea typeface="游ゴシック" panose="020B0400000000000000" pitchFamily="50" charset="-128"/>
              </a:rPr>
              <a:t>全周囲の光を</a:t>
            </a:r>
            <a:endParaRPr lang="en-US" altLang="ja-JP" sz="800" b="1" dirty="0">
              <a:latin typeface="游ゴシック" panose="020B0400000000000000" pitchFamily="50" charset="-128"/>
              <a:ea typeface="游ゴシック" panose="020B0400000000000000" pitchFamily="50" charset="-128"/>
            </a:endParaRPr>
          </a:p>
          <a:p>
            <a:pPr>
              <a:buNone/>
            </a:pPr>
            <a:r>
              <a:rPr lang="ja-JP" altLang="en-US" sz="800" b="1" dirty="0">
                <a:latin typeface="游ゴシック" panose="020B0400000000000000" pitchFamily="50" charset="-128"/>
                <a:ea typeface="游ゴシック" panose="020B0400000000000000" pitchFamily="50" charset="-128"/>
              </a:rPr>
              <a:t>カメラに反射させる</a:t>
            </a:r>
            <a:r>
              <a:rPr lang="ja-JP" altLang="en-US" sz="800" dirty="0">
                <a:latin typeface="游ゴシック" panose="020B0400000000000000" pitchFamily="50" charset="-128"/>
                <a:ea typeface="游ゴシック" panose="020B0400000000000000" pitchFamily="50" charset="-128"/>
              </a:rPr>
              <a:t>ことで、</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台のカメラで全方向の情報を取得することが可能</a:t>
            </a:r>
            <a:r>
              <a:rPr lang="ja-JP" altLang="en-US" sz="800" dirty="0">
                <a:latin typeface="游ゴシック" panose="020B0400000000000000" pitchFamily="50" charset="-128"/>
                <a:ea typeface="游ゴシック" panose="020B0400000000000000" pitchFamily="50" charset="-128"/>
              </a:rPr>
              <a:t>になります。</a:t>
            </a: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en-US" altLang="ja-JP" sz="800" dirty="0">
              <a:latin typeface="游ゴシック" panose="020B0400000000000000" pitchFamily="50" charset="-128"/>
              <a:ea typeface="游ゴシック" panose="020B0400000000000000" pitchFamily="50" charset="-128"/>
            </a:endParaRPr>
          </a:p>
          <a:p>
            <a:pPr>
              <a:buNone/>
            </a:pPr>
            <a:endParaRPr lang="ja-JP" altLang="en-US" sz="8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7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endParaRPr lang="ja-JP" altLang="en-US" sz="7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この構成により、ロボットはカメラ一台で</a:t>
            </a:r>
            <a:r>
              <a:rPr lang="ja-JP" altLang="en-US" sz="800" b="1" dirty="0">
                <a:latin typeface="游ゴシック" panose="020B0400000000000000" pitchFamily="50" charset="-128"/>
                <a:ea typeface="游ゴシック" panose="020B0400000000000000" pitchFamily="50" charset="-128"/>
              </a:rPr>
              <a:t>自身の周囲を常にモニタリング</a:t>
            </a:r>
            <a:r>
              <a:rPr lang="ja-JP" altLang="en-US" sz="800" dirty="0">
                <a:latin typeface="游ゴシック" panose="020B0400000000000000" pitchFamily="50" charset="-128"/>
                <a:ea typeface="游ゴシック" panose="020B0400000000000000" pitchFamily="50" charset="-128"/>
              </a:rPr>
              <a:t>でき、</a:t>
            </a:r>
            <a:r>
              <a:rPr lang="ja-JP" altLang="en-US" sz="800" b="1" dirty="0">
                <a:latin typeface="游ゴシック" panose="020B0400000000000000" pitchFamily="50" charset="-128"/>
                <a:ea typeface="游ゴシック" panose="020B0400000000000000" pitchFamily="50" charset="-128"/>
              </a:rPr>
              <a:t>ゴールの位置</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コートの中心方向</a:t>
            </a:r>
            <a:r>
              <a:rPr lang="ja-JP" altLang="en-US" sz="800" dirty="0">
                <a:latin typeface="游ゴシック" panose="020B0400000000000000" pitchFamily="50" charset="-128"/>
                <a:ea typeface="游ゴシック" panose="020B0400000000000000" pitchFamily="50" charset="-128"/>
              </a:rPr>
              <a:t>といった情報を、</a:t>
            </a:r>
            <a:r>
              <a:rPr lang="ja-JP" altLang="en-US" sz="800" b="1" dirty="0">
                <a:latin typeface="游ゴシック" panose="020B0400000000000000" pitchFamily="50" charset="-128"/>
                <a:ea typeface="游ゴシック" panose="020B0400000000000000" pitchFamily="50" charset="-128"/>
              </a:rPr>
              <a:t>リアルタイムで取得・処理</a:t>
            </a:r>
            <a:r>
              <a:rPr lang="ja-JP" altLang="en-US" sz="800" dirty="0">
                <a:latin typeface="游ゴシック" panose="020B0400000000000000" pitchFamily="50" charset="-128"/>
                <a:ea typeface="游ゴシック" panose="020B0400000000000000" pitchFamily="50" charset="-128"/>
              </a:rPr>
              <a:t>することが可能になりました。従来よりも</a:t>
            </a:r>
            <a:r>
              <a:rPr lang="ja-JP" altLang="en-US" sz="800" b="1" dirty="0">
                <a:latin typeface="游ゴシック" panose="020B0400000000000000" pitchFamily="50" charset="-128"/>
                <a:ea typeface="游ゴシック" panose="020B0400000000000000" pitchFamily="50" charset="-128"/>
              </a:rPr>
              <a:t>少ないセンサ構成</a:t>
            </a:r>
            <a:r>
              <a:rPr lang="ja-JP" altLang="en-US" sz="800" dirty="0">
                <a:latin typeface="游ゴシック" panose="020B0400000000000000" pitchFamily="50" charset="-128"/>
                <a:ea typeface="游ゴシック" panose="020B0400000000000000" pitchFamily="50" charset="-128"/>
              </a:rPr>
              <a:t>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a:t>
            </a:r>
            <a:r>
              <a:rPr lang="ja-JP" altLang="en-US" sz="800" b="1" dirty="0">
                <a:latin typeface="游ゴシック" panose="020B0400000000000000" pitchFamily="50" charset="-128"/>
                <a:ea typeface="游ゴシック" panose="020B0400000000000000" pitchFamily="50" charset="-128"/>
              </a:rPr>
              <a:t>広範囲かつ効率的な環境認識</a:t>
            </a:r>
            <a:r>
              <a:rPr lang="ja-JP" altLang="en-US" sz="800" dirty="0">
                <a:latin typeface="游ゴシック" panose="020B0400000000000000" pitchFamily="50" charset="-128"/>
                <a:ea typeface="游ゴシック" panose="020B0400000000000000" pitchFamily="50" charset="-128"/>
              </a:rPr>
              <a:t>が実現でき、</a:t>
            </a:r>
            <a:r>
              <a:rPr lang="ja-JP" altLang="en-US" sz="800" b="1" dirty="0">
                <a:latin typeface="游ゴシック" panose="020B0400000000000000" pitchFamily="50" charset="-128"/>
                <a:ea typeface="游ゴシック" panose="020B0400000000000000" pitchFamily="50" charset="-128"/>
              </a:rPr>
              <a:t>ゴール</a:t>
            </a:r>
            <a:r>
              <a:rPr lang="en-US" altLang="ja-JP" sz="800" b="1" dirty="0">
                <a:latin typeface="游ゴシック" panose="020B0400000000000000" pitchFamily="50" charset="-128"/>
                <a:ea typeface="游ゴシック" panose="020B0400000000000000" pitchFamily="50" charset="-128"/>
              </a:rPr>
              <a:t>PID</a:t>
            </a:r>
            <a:r>
              <a:rPr lang="ja-JP" altLang="en-US" sz="800" b="1" dirty="0">
                <a:latin typeface="游ゴシック" panose="020B0400000000000000" pitchFamily="50" charset="-128"/>
                <a:ea typeface="游ゴシック" panose="020B0400000000000000" pitchFamily="50" charset="-128"/>
              </a:rPr>
              <a:t>制御</a:t>
            </a:r>
            <a:r>
              <a:rPr lang="ja-JP" altLang="en-US" sz="800" dirty="0">
                <a:latin typeface="游ゴシック" panose="020B0400000000000000" pitchFamily="50" charset="-128"/>
                <a:ea typeface="游ゴシック" panose="020B0400000000000000" pitchFamily="50" charset="-128"/>
              </a:rPr>
              <a:t>や</a:t>
            </a:r>
            <a:r>
              <a:rPr lang="ja-JP" altLang="en-US" sz="800" b="1" dirty="0">
                <a:latin typeface="游ゴシック" panose="020B0400000000000000" pitchFamily="50" charset="-128"/>
                <a:ea typeface="游ゴシック" panose="020B0400000000000000" pitchFamily="50" charset="-128"/>
              </a:rPr>
              <a:t>ライン制御</a:t>
            </a:r>
            <a:r>
              <a:rPr lang="ja-JP" altLang="en-US" sz="800" dirty="0">
                <a:latin typeface="游ゴシック" panose="020B0400000000000000" pitchFamily="50" charset="-128"/>
                <a:ea typeface="游ゴシック" panose="020B0400000000000000" pitchFamily="50" charset="-128"/>
              </a:rPr>
              <a:t>にも大きく貢献しています。</a:t>
            </a: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57" name="テキスト ボックス 156">
            <a:extLst>
              <a:ext uri="{FF2B5EF4-FFF2-40B4-BE49-F238E27FC236}">
                <a16:creationId xmlns:a16="http://schemas.microsoft.com/office/drawing/2014/main" id="{602E99D1-FCDE-687F-E72F-CB309FB1DC39}"/>
              </a:ext>
            </a:extLst>
          </p:cNvPr>
          <p:cNvSpPr txBox="1"/>
          <p:nvPr/>
        </p:nvSpPr>
        <p:spPr>
          <a:xfrm>
            <a:off x="7017143" y="11130230"/>
            <a:ext cx="1340538" cy="215444"/>
          </a:xfrm>
          <a:prstGeom prst="rect">
            <a:avLst/>
          </a:prstGeom>
          <a:noFill/>
        </p:spPr>
        <p:txBody>
          <a:bodyPr wrap="square" rtlCol="0">
            <a:spAutoFit/>
          </a:bodyPr>
          <a:lstStyle/>
          <a:p>
            <a:r>
              <a:rPr kumimoji="1" lang="en-US" altLang="ja-JP" sz="800">
                <a:solidFill>
                  <a:schemeClr val="bg1"/>
                </a:solidFill>
                <a:latin typeface="メイリオ" panose="020B0604030504040204" pitchFamily="50" charset="-128"/>
                <a:ea typeface="メイリオ" panose="020B0604030504040204" pitchFamily="50" charset="-128"/>
              </a:rPr>
              <a:t>11.1V</a:t>
            </a:r>
          </a:p>
        </p:txBody>
      </p:sp>
      <p:sp>
        <p:nvSpPr>
          <p:cNvPr id="161" name="テキスト ボックス 160">
            <a:extLst>
              <a:ext uri="{FF2B5EF4-FFF2-40B4-BE49-F238E27FC236}">
                <a16:creationId xmlns:a16="http://schemas.microsoft.com/office/drawing/2014/main" id="{33306AC1-8581-3A06-A06B-2D76D1801ABA}"/>
              </a:ext>
            </a:extLst>
          </p:cNvPr>
          <p:cNvSpPr txBox="1"/>
          <p:nvPr/>
        </p:nvSpPr>
        <p:spPr>
          <a:xfrm>
            <a:off x="6598192" y="12783479"/>
            <a:ext cx="5717764" cy="169277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02</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Debug System </a:t>
            </a:r>
          </a:p>
          <a:p>
            <a:pPr>
              <a:buNone/>
            </a:pPr>
            <a:r>
              <a:rPr lang="ja-JP" altLang="en-US" sz="800" dirty="0">
                <a:latin typeface="游ゴシック" panose="020B0400000000000000" pitchFamily="50" charset="-128"/>
                <a:ea typeface="游ゴシック" panose="020B0400000000000000" pitchFamily="50" charset="-128"/>
              </a:rPr>
              <a:t>ロボットに</a:t>
            </a: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モニターを搭載することで、試合中でもセンサーからの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データをリアルタイムで分かるようになりました。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これにより、ロボットの状態や周囲の状況をその場で素早く把握でき、</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戦術の即時変更やトラブルへの対応がより迅速かつ柔軟に行えます。</a:t>
            </a:r>
          </a:p>
          <a:p>
            <a:pPr>
              <a:buNone/>
            </a:pPr>
            <a:r>
              <a:rPr lang="ja-JP" altLang="en-US" sz="800" dirty="0">
                <a:latin typeface="游ゴシック" panose="020B0400000000000000" pitchFamily="50" charset="-128"/>
                <a:ea typeface="游ゴシック" panose="020B0400000000000000" pitchFamily="50" charset="-128"/>
              </a:rPr>
              <a:t>従来は、センサーデータを確認するためにロボットを一度停止させ、</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パソコンと接続して確認する必要がありましたが、</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LCD</a:t>
            </a:r>
            <a:r>
              <a:rPr lang="ja-JP" altLang="en-US" sz="800" dirty="0">
                <a:latin typeface="游ゴシック" panose="020B0400000000000000" pitchFamily="50" charset="-128"/>
                <a:ea typeface="游ゴシック" panose="020B0400000000000000" pitchFamily="50" charset="-128"/>
              </a:rPr>
              <a:t>モニターの導入によりその手間が大幅に削減されました。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特に限られた試合時間の中で、現場での判断と対応速度が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求められる場面において、大きなアドバンテージとなっています。</a:t>
            </a:r>
          </a:p>
          <a:p>
            <a:r>
              <a:rPr lang="ja-JP" altLang="en-US" sz="800" dirty="0">
                <a:latin typeface="游ゴシック" panose="020B0400000000000000" pitchFamily="50" charset="-128"/>
                <a:ea typeface="游ゴシック" panose="020B0400000000000000" pitchFamily="50" charset="-128"/>
              </a:rPr>
              <a:t>また、現場でのデバッグやチューニング作業にも活用でき、開発効率の向上にも寄与しています。</a:t>
            </a:r>
            <a:endParaRPr kumimoji="1" lang="en-US" altLang="ja-JP" sz="1400" b="1" u="sng" dirty="0">
              <a:latin typeface="Cascadia Code" panose="020B0609020000020004" pitchFamily="49" charset="0"/>
              <a:ea typeface="Cascadia Code" panose="020B0609020000020004" pitchFamily="49" charset="0"/>
              <a:cs typeface="Cascadia Code" panose="020B0609020000020004" pitchFamily="49" charset="0"/>
            </a:endParaRPr>
          </a:p>
          <a:p>
            <a:pPr marL="228600" indent="-228600">
              <a:buAutoNum type="arabicPlain" startAt="2"/>
            </a:pPr>
            <a:endParaRPr kumimoji="1" lang="en-US" altLang="ja-JP" sz="400" b="1" u="sng" dirty="0">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71" name="Picture 6">
            <a:extLst>
              <a:ext uri="{FF2B5EF4-FFF2-40B4-BE49-F238E27FC236}">
                <a16:creationId xmlns:a16="http://schemas.microsoft.com/office/drawing/2014/main" id="{79E57126-61AE-3511-08C7-31A28A0CF085}"/>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252971" y="10871858"/>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8">
            <a:extLst>
              <a:ext uri="{FF2B5EF4-FFF2-40B4-BE49-F238E27FC236}">
                <a16:creationId xmlns:a16="http://schemas.microsoft.com/office/drawing/2014/main" id="{D6AF0F5A-969F-19F6-9BCD-B7C53D5CD761}"/>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l="38754" t="17912" r="31785" b="32086"/>
          <a:stretch/>
        </p:blipFill>
        <p:spPr bwMode="auto">
          <a:xfrm>
            <a:off x="10583055" y="9028875"/>
            <a:ext cx="1241489" cy="1398649"/>
          </a:xfrm>
          <a:prstGeom prst="rect">
            <a:avLst/>
          </a:prstGeom>
          <a:noFill/>
          <a:extLst>
            <a:ext uri="{909E8E84-426E-40DD-AFC4-6F175D3DCCD1}">
              <a14:hiddenFill xmlns:a14="http://schemas.microsoft.com/office/drawing/2010/main">
                <a:solidFill>
                  <a:srgbClr val="FFFFFF"/>
                </a:solidFill>
              </a14:hiddenFill>
            </a:ext>
          </a:extLst>
        </p:spPr>
      </p:pic>
      <p:sp>
        <p:nvSpPr>
          <p:cNvPr id="180" name="正方形/長方形 179">
            <a:extLst>
              <a:ext uri="{FF2B5EF4-FFF2-40B4-BE49-F238E27FC236}">
                <a16:creationId xmlns:a16="http://schemas.microsoft.com/office/drawing/2014/main" id="{26AF484C-6639-F994-C7F4-ABB64FDC096A}"/>
              </a:ext>
            </a:extLst>
          </p:cNvPr>
          <p:cNvSpPr/>
          <p:nvPr/>
        </p:nvSpPr>
        <p:spPr>
          <a:xfrm>
            <a:off x="6724748" y="10860975"/>
            <a:ext cx="1748233" cy="1292227"/>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単独</a:t>
            </a:r>
          </a:p>
        </p:txBody>
      </p:sp>
      <p:sp>
        <p:nvSpPr>
          <p:cNvPr id="189" name="矢印: 右 188">
            <a:extLst>
              <a:ext uri="{FF2B5EF4-FFF2-40B4-BE49-F238E27FC236}">
                <a16:creationId xmlns:a16="http://schemas.microsoft.com/office/drawing/2014/main" id="{9D4ABEA5-84B0-9FEC-CDA1-9CEF81639E10}"/>
              </a:ext>
            </a:extLst>
          </p:cNvPr>
          <p:cNvSpPr/>
          <p:nvPr/>
        </p:nvSpPr>
        <p:spPr>
          <a:xfrm>
            <a:off x="8559543" y="11172046"/>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0" name="テキスト ボックス 189">
            <a:extLst>
              <a:ext uri="{FF2B5EF4-FFF2-40B4-BE49-F238E27FC236}">
                <a16:creationId xmlns:a16="http://schemas.microsoft.com/office/drawing/2014/main" id="{0BDE5124-70E6-AF7A-E904-383506348D8E}"/>
              </a:ext>
            </a:extLst>
          </p:cNvPr>
          <p:cNvSpPr txBox="1"/>
          <p:nvPr/>
        </p:nvSpPr>
        <p:spPr>
          <a:xfrm>
            <a:off x="10549102" y="9044497"/>
            <a:ext cx="1444045" cy="246221"/>
          </a:xfrm>
          <a:prstGeom prst="rect">
            <a:avLst/>
          </a:prstGeom>
          <a:noFill/>
        </p:spPr>
        <p:txBody>
          <a:bodyPr wrap="square" rtlCol="0">
            <a:spAutoFit/>
          </a:bodyPr>
          <a:lstStyle/>
          <a:p>
            <a:r>
              <a:rPr kumimoji="1" lang="en-US" altLang="ja-JP" sz="1000" b="1" dirty="0">
                <a:latin typeface="Bahnschrift SemiCondensed" panose="020B0502040204020203" pitchFamily="34" charset="0"/>
                <a:ea typeface="游ゴシック" panose="020B0400000000000000" pitchFamily="50" charset="-128"/>
              </a:rPr>
              <a:t>Omnidirectional Mirror</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1" name="テキスト ボックス 190">
            <a:extLst>
              <a:ext uri="{FF2B5EF4-FFF2-40B4-BE49-F238E27FC236}">
                <a16:creationId xmlns:a16="http://schemas.microsoft.com/office/drawing/2014/main" id="{AF74C72D-03DD-1683-3FCA-1937014C79FB}"/>
              </a:ext>
            </a:extLst>
          </p:cNvPr>
          <p:cNvSpPr txBox="1"/>
          <p:nvPr/>
        </p:nvSpPr>
        <p:spPr>
          <a:xfrm>
            <a:off x="9625926" y="10604664"/>
            <a:ext cx="1444045"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全方位カメラ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2" name="テキスト ボックス 191">
            <a:extLst>
              <a:ext uri="{FF2B5EF4-FFF2-40B4-BE49-F238E27FC236}">
                <a16:creationId xmlns:a16="http://schemas.microsoft.com/office/drawing/2014/main" id="{E42B24F9-9ED8-8AC8-6B20-E7879278BD41}"/>
              </a:ext>
            </a:extLst>
          </p:cNvPr>
          <p:cNvSpPr txBox="1"/>
          <p:nvPr/>
        </p:nvSpPr>
        <p:spPr>
          <a:xfrm>
            <a:off x="7070153" y="10601969"/>
            <a:ext cx="934868" cy="246221"/>
          </a:xfrm>
          <a:prstGeom prst="rect">
            <a:avLst/>
          </a:prstGeom>
          <a:noFill/>
        </p:spPr>
        <p:txBody>
          <a:bodyPr wrap="square" rtlCol="0">
            <a:spAutoFit/>
          </a:bodyPr>
          <a:lstStyle/>
          <a:p>
            <a:r>
              <a:rPr kumimoji="1" lang="ja-JP" altLang="en-US" sz="1000" b="1" dirty="0">
                <a:solidFill>
                  <a:schemeClr val="tx1"/>
                </a:solidFill>
                <a:latin typeface="Bahnschrift SemiCondensed" panose="020B0502040204020203" pitchFamily="34" charset="0"/>
                <a:ea typeface="游ゴシック" panose="020B0400000000000000" pitchFamily="50" charset="-128"/>
                <a:cs typeface="Cascadia Code" panose="020B0609020000020004" pitchFamily="49" charset="0"/>
              </a:rPr>
              <a:t>単独カメラ</a:t>
            </a:r>
            <a:endParaRPr kumimoji="1" lang="ja-JP" altLang="en-US" sz="1000" b="1" dirty="0">
              <a:solidFill>
                <a:schemeClr val="tx1"/>
              </a:solidFill>
              <a:latin typeface="Bahnschrift SemiCondensed" panose="020B0502040204020203" pitchFamily="34" charset="0"/>
              <a:ea typeface="FOT-大江戸勘亭流 Std E" panose="02020800000000000000" pitchFamily="18" charset="-128"/>
              <a:cs typeface="Cascadia Code" panose="020B0609020000020004" pitchFamily="49" charset="0"/>
            </a:endParaRPr>
          </a:p>
        </p:txBody>
      </p:sp>
      <p:sp>
        <p:nvSpPr>
          <p:cNvPr id="193" name="テキスト ボックス 192">
            <a:extLst>
              <a:ext uri="{FF2B5EF4-FFF2-40B4-BE49-F238E27FC236}">
                <a16:creationId xmlns:a16="http://schemas.microsoft.com/office/drawing/2014/main" id="{A3861D3E-CE79-CD10-E87C-E2EE822F1F32}"/>
              </a:ext>
            </a:extLst>
          </p:cNvPr>
          <p:cNvSpPr txBox="1"/>
          <p:nvPr/>
        </p:nvSpPr>
        <p:spPr>
          <a:xfrm>
            <a:off x="6598192" y="14359497"/>
            <a:ext cx="5494498" cy="1877437"/>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03</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IR Board  </a:t>
            </a:r>
          </a:p>
          <a:p>
            <a:pPr>
              <a:buNone/>
            </a:pPr>
            <a:r>
              <a:rPr lang="ja-JP" altLang="en-US" sz="800" dirty="0">
                <a:latin typeface="游ゴシック" panose="020B0400000000000000" pitchFamily="50" charset="-128"/>
                <a:ea typeface="游ゴシック" panose="020B0400000000000000" pitchFamily="50" charset="-128"/>
              </a:rPr>
              <a:t>これまで私たちは、</a:t>
            </a:r>
            <a:r>
              <a:rPr lang="en-US" altLang="ja-JP" sz="800" dirty="0" err="1">
                <a:latin typeface="游ゴシック" panose="020B0400000000000000" pitchFamily="50" charset="-128"/>
                <a:ea typeface="游ゴシック" panose="020B0400000000000000" pitchFamily="50" charset="-128"/>
              </a:rPr>
              <a:t>Seeduino</a:t>
            </a:r>
            <a:r>
              <a:rPr lang="en-US" altLang="ja-JP" sz="800"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の</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ピン数の制限により、赤外線（</a:t>
            </a:r>
            <a:r>
              <a:rPr lang="en-US" altLang="ja-JP" sz="800" dirty="0">
                <a:latin typeface="游ゴシック" panose="020B0400000000000000" pitchFamily="50" charset="-128"/>
                <a:ea typeface="游ゴシック" panose="020B0400000000000000" pitchFamily="50" charset="-128"/>
              </a:rPr>
              <a:t>IR</a:t>
            </a:r>
            <a:r>
              <a:rPr lang="ja-JP" altLang="en-US" sz="800" dirty="0">
                <a:latin typeface="游ゴシック" panose="020B0400000000000000" pitchFamily="50" charset="-128"/>
                <a:ea typeface="游ゴシック" panose="020B0400000000000000" pitchFamily="50" charset="-128"/>
              </a:rPr>
              <a:t>）センサーを</a:t>
            </a:r>
            <a:endParaRPr lang="en-US" altLang="ja-JP" sz="800" dirty="0">
              <a:latin typeface="游ゴシック" panose="020B0400000000000000" pitchFamily="50" charset="-128"/>
              <a:ea typeface="游ゴシック" panose="020B0400000000000000" pitchFamily="50" charset="-128"/>
            </a:endParaRPr>
          </a:p>
          <a:p>
            <a:pPr>
              <a:buNone/>
            </a:pPr>
            <a:r>
              <a:rPr lang="en-US" altLang="ja-JP" sz="800" dirty="0">
                <a:latin typeface="游ゴシック" panose="020B0400000000000000" pitchFamily="50" charset="-128"/>
                <a:ea typeface="游ゴシック" panose="020B0400000000000000" pitchFamily="50" charset="-128"/>
              </a:rPr>
              <a:t>8</a:t>
            </a:r>
            <a:r>
              <a:rPr lang="ja-JP" altLang="en-US" sz="800" dirty="0">
                <a:latin typeface="游ゴシック" panose="020B0400000000000000" pitchFamily="50" charset="-128"/>
                <a:ea typeface="游ゴシック" panose="020B0400000000000000" pitchFamily="50" charset="-128"/>
              </a:rPr>
              <a:t>個までしか搭載できませんでした。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この構成では角度の検出は可能でしたが、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各センサー間の間隔が広いため、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検出精度が低く、誤差が生じるという課題が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ありました。そこで私たちは、この問題を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解決するために</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この技術的工夫により、</a:t>
            </a:r>
            <a:r>
              <a:rPr lang="en-US" altLang="ja-JP" sz="800" b="1" dirty="0">
                <a:latin typeface="游ゴシック" panose="020B0400000000000000" pitchFamily="50" charset="-128"/>
                <a:ea typeface="游ゴシック" panose="020B0400000000000000" pitchFamily="50" charset="-128"/>
              </a:rPr>
              <a:t>16</a:t>
            </a:r>
            <a:r>
              <a:rPr lang="ja-JP" altLang="en-US" sz="800" b="1" dirty="0">
                <a:latin typeface="游ゴシック" panose="020B0400000000000000" pitchFamily="50" charset="-128"/>
                <a:ea typeface="游ゴシック" panose="020B0400000000000000" pitchFamily="50" charset="-128"/>
              </a:rPr>
              <a:t>個の赤外線センサー</a:t>
            </a:r>
            <a:r>
              <a:rPr lang="ja-JP" altLang="en-US" sz="800" dirty="0">
                <a:latin typeface="游ゴシック" panose="020B0400000000000000" pitchFamily="50" charset="-128"/>
                <a:ea typeface="游ゴシック" panose="020B0400000000000000" pitchFamily="50" charset="-128"/>
              </a:rPr>
              <a:t>を</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配置することが可能となりました。センサーの数が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倍増したことで、各センサー間の間隔が狭まり、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より高い角度精度で全方位の検知が可能となりました。</a:t>
            </a:r>
          </a:p>
        </p:txBody>
      </p:sp>
      <p:pic>
        <p:nvPicPr>
          <p:cNvPr id="197" name="図 196">
            <a:extLst>
              <a:ext uri="{FF2B5EF4-FFF2-40B4-BE49-F238E27FC236}">
                <a16:creationId xmlns:a16="http://schemas.microsoft.com/office/drawing/2014/main" id="{AFB9C378-7807-26CA-4085-F71EB24E5330}"/>
              </a:ext>
            </a:extLst>
          </p:cNvPr>
          <p:cNvPicPr>
            <a:picLocks noChangeAspect="1"/>
          </p:cNvPicPr>
          <p:nvPr/>
        </p:nvPicPr>
        <p:blipFill>
          <a:blip r:embed="rId45"/>
          <a:stretch>
            <a:fillRect/>
          </a:stretch>
        </p:blipFill>
        <p:spPr>
          <a:xfrm>
            <a:off x="10815214" y="14837523"/>
            <a:ext cx="1043402" cy="1049370"/>
          </a:xfrm>
          <a:prstGeom prst="flowChartConnector">
            <a:avLst/>
          </a:prstGeom>
        </p:spPr>
      </p:pic>
      <p:pic>
        <p:nvPicPr>
          <p:cNvPr id="200" name="図 199">
            <a:extLst>
              <a:ext uri="{FF2B5EF4-FFF2-40B4-BE49-F238E27FC236}">
                <a16:creationId xmlns:a16="http://schemas.microsoft.com/office/drawing/2014/main" id="{ADE5CB93-0FEB-5250-5265-E79019FA759B}"/>
              </a:ext>
            </a:extLst>
          </p:cNvPr>
          <p:cNvPicPr>
            <a:picLocks noChangeAspect="1"/>
          </p:cNvPicPr>
          <p:nvPr/>
        </p:nvPicPr>
        <p:blipFill>
          <a:blip r:embed="rId46"/>
          <a:srcRect l="13182" t="7949" r="13024" b="7378"/>
          <a:stretch/>
        </p:blipFill>
        <p:spPr>
          <a:xfrm>
            <a:off x="9184773" y="14820733"/>
            <a:ext cx="1051939" cy="1049370"/>
          </a:xfrm>
          <a:prstGeom prst="flowChartConnector">
            <a:avLst/>
          </a:prstGeom>
        </p:spPr>
      </p:pic>
      <p:sp>
        <p:nvSpPr>
          <p:cNvPr id="205" name="テキスト ボックス 204">
            <a:extLst>
              <a:ext uri="{FF2B5EF4-FFF2-40B4-BE49-F238E27FC236}">
                <a16:creationId xmlns:a16="http://schemas.microsoft.com/office/drawing/2014/main" id="{D27892B4-5E75-092E-9750-D5E0824ED013}"/>
              </a:ext>
            </a:extLst>
          </p:cNvPr>
          <p:cNvSpPr txBox="1"/>
          <p:nvPr/>
        </p:nvSpPr>
        <p:spPr>
          <a:xfrm>
            <a:off x="10567135" y="14581777"/>
            <a:ext cx="1625788"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マルチプレクサの導入後</a:t>
            </a:r>
          </a:p>
        </p:txBody>
      </p:sp>
      <p:sp>
        <p:nvSpPr>
          <p:cNvPr id="206" name="テキスト ボックス 205">
            <a:extLst>
              <a:ext uri="{FF2B5EF4-FFF2-40B4-BE49-F238E27FC236}">
                <a16:creationId xmlns:a16="http://schemas.microsoft.com/office/drawing/2014/main" id="{594B3B6A-1B0B-CC5A-7453-E60A8DF8142D}"/>
              </a:ext>
            </a:extLst>
          </p:cNvPr>
          <p:cNvSpPr txBox="1"/>
          <p:nvPr/>
        </p:nvSpPr>
        <p:spPr>
          <a:xfrm>
            <a:off x="8971578" y="14591302"/>
            <a:ext cx="1617816"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マルチプレクサの導入前</a:t>
            </a:r>
          </a:p>
        </p:txBody>
      </p:sp>
      <p:sp>
        <p:nvSpPr>
          <p:cNvPr id="207" name="矢印: 右 206">
            <a:extLst>
              <a:ext uri="{FF2B5EF4-FFF2-40B4-BE49-F238E27FC236}">
                <a16:creationId xmlns:a16="http://schemas.microsoft.com/office/drawing/2014/main" id="{68F4E5ED-9952-0836-1067-F13F9D97A0D7}"/>
              </a:ext>
            </a:extLst>
          </p:cNvPr>
          <p:cNvSpPr/>
          <p:nvPr/>
        </p:nvSpPr>
        <p:spPr>
          <a:xfrm>
            <a:off x="10362823" y="14956944"/>
            <a:ext cx="342901" cy="6359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9" name="図 228">
            <a:extLst>
              <a:ext uri="{FF2B5EF4-FFF2-40B4-BE49-F238E27FC236}">
                <a16:creationId xmlns:a16="http://schemas.microsoft.com/office/drawing/2014/main" id="{B64ABD7B-E2D3-C9F4-9226-777DE27E1EB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5790289" y="15998803"/>
            <a:ext cx="2147816" cy="1422010"/>
          </a:xfrm>
          <a:prstGeom prst="rect">
            <a:avLst/>
          </a:prstGeom>
        </p:spPr>
      </p:pic>
      <p:sp>
        <p:nvSpPr>
          <p:cNvPr id="231" name="テキスト ボックス 1152">
            <a:extLst>
              <a:ext uri="{FF2B5EF4-FFF2-40B4-BE49-F238E27FC236}">
                <a16:creationId xmlns:a16="http://schemas.microsoft.com/office/drawing/2014/main" id="{8732ED1C-B30F-7357-6378-CA411EEBD4C5}"/>
              </a:ext>
            </a:extLst>
          </p:cNvPr>
          <p:cNvSpPr txBox="1"/>
          <p:nvPr/>
        </p:nvSpPr>
        <p:spPr>
          <a:xfrm>
            <a:off x="16322093" y="17068625"/>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新捕捉ゾーン</a:t>
            </a:r>
          </a:p>
        </p:txBody>
      </p:sp>
      <p:pic>
        <p:nvPicPr>
          <p:cNvPr id="232" name="Picture 12">
            <a:extLst>
              <a:ext uri="{FF2B5EF4-FFF2-40B4-BE49-F238E27FC236}">
                <a16:creationId xmlns:a16="http://schemas.microsoft.com/office/drawing/2014/main" id="{75E05E4B-3F4D-FAD0-3C71-0473393803D0}"/>
              </a:ext>
            </a:extLst>
          </p:cNvPr>
          <p:cNvPicPr>
            <a:picLocks noChangeAspect="1" noChangeArrowheads="1"/>
          </p:cNvPicPr>
          <p:nvPr/>
        </p:nvPicPr>
        <p:blipFill rotWithShape="1">
          <a:blip r:embed="rId48">
            <a:extLst>
              <a:ext uri="{28A0092B-C50C-407E-A947-70E740481C1C}">
                <a14:useLocalDpi xmlns:a14="http://schemas.microsoft.com/office/drawing/2010/main" val="0"/>
              </a:ext>
            </a:extLst>
          </a:blip>
          <a:srcRect l="8795" t="22289" r="12983" b="22875"/>
          <a:stretch/>
        </p:blipFill>
        <p:spPr bwMode="auto">
          <a:xfrm rot="16200000" flipV="1">
            <a:off x="17266493" y="9924806"/>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14">
            <a:extLst>
              <a:ext uri="{FF2B5EF4-FFF2-40B4-BE49-F238E27FC236}">
                <a16:creationId xmlns:a16="http://schemas.microsoft.com/office/drawing/2014/main" id="{79E84BA1-6F27-6F14-F066-63378738CCA0}"/>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rot="16200000" flipV="1">
            <a:off x="15847243" y="9962681"/>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234" name="矢印: 右 233">
            <a:extLst>
              <a:ext uri="{FF2B5EF4-FFF2-40B4-BE49-F238E27FC236}">
                <a16:creationId xmlns:a16="http://schemas.microsoft.com/office/drawing/2014/main" id="{98AAC9FA-0A06-5CAA-7C95-3A966840ED47}"/>
              </a:ext>
            </a:extLst>
          </p:cNvPr>
          <p:cNvSpPr/>
          <p:nvPr/>
        </p:nvSpPr>
        <p:spPr>
          <a:xfrm>
            <a:off x="17006890" y="9847109"/>
            <a:ext cx="668913" cy="657158"/>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テキスト ボックス 234">
            <a:extLst>
              <a:ext uri="{FF2B5EF4-FFF2-40B4-BE49-F238E27FC236}">
                <a16:creationId xmlns:a16="http://schemas.microsoft.com/office/drawing/2014/main" id="{C85776F5-A295-AA5D-802C-5423CEDE2F70}"/>
              </a:ext>
            </a:extLst>
          </p:cNvPr>
          <p:cNvSpPr txBox="1"/>
          <p:nvPr/>
        </p:nvSpPr>
        <p:spPr>
          <a:xfrm>
            <a:off x="16454260" y="10931819"/>
            <a:ext cx="683418"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before</a:t>
            </a:r>
            <a:endParaRPr kumimoji="1" lang="ja-JP" altLang="en-US" sz="1200" b="1" dirty="0">
              <a:latin typeface="Bahnschrift SemiCondensed" panose="020B0502040204020203" pitchFamily="34" charset="0"/>
              <a:ea typeface="游ゴシック" panose="020B0400000000000000" pitchFamily="50" charset="-128"/>
            </a:endParaRPr>
          </a:p>
        </p:txBody>
      </p:sp>
      <p:sp>
        <p:nvSpPr>
          <p:cNvPr id="236" name="テキスト ボックス 235">
            <a:extLst>
              <a:ext uri="{FF2B5EF4-FFF2-40B4-BE49-F238E27FC236}">
                <a16:creationId xmlns:a16="http://schemas.microsoft.com/office/drawing/2014/main" id="{CCFC7C2F-C4C1-139B-55A6-8D3B7E28B9DC}"/>
              </a:ext>
            </a:extLst>
          </p:cNvPr>
          <p:cNvSpPr txBox="1"/>
          <p:nvPr/>
        </p:nvSpPr>
        <p:spPr>
          <a:xfrm>
            <a:off x="17797673" y="10894627"/>
            <a:ext cx="522657" cy="276999"/>
          </a:xfrm>
          <a:prstGeom prst="rect">
            <a:avLst/>
          </a:prstGeom>
          <a:noFill/>
        </p:spPr>
        <p:txBody>
          <a:bodyPr wrap="square" rtlCol="0">
            <a:spAutoFit/>
          </a:bodyPr>
          <a:lstStyle/>
          <a:p>
            <a:r>
              <a:rPr kumimoji="1" lang="en-US" altLang="ja-JP" sz="1200" b="1" dirty="0">
                <a:latin typeface="Bahnschrift SemiCondensed" panose="020B0502040204020203" pitchFamily="34" charset="0"/>
                <a:ea typeface="游ゴシック" panose="020B0400000000000000" pitchFamily="50" charset="-128"/>
              </a:rPr>
              <a:t>after</a:t>
            </a:r>
            <a:endParaRPr kumimoji="1" lang="ja-JP" altLang="en-US" sz="1200" b="1" dirty="0">
              <a:latin typeface="Bahnschrift SemiCondensed" panose="020B0502040204020203" pitchFamily="34" charset="0"/>
              <a:ea typeface="游ゴシック" panose="020B0400000000000000" pitchFamily="50" charset="-128"/>
            </a:endParaRPr>
          </a:p>
        </p:txBody>
      </p:sp>
      <p:pic>
        <p:nvPicPr>
          <p:cNvPr id="237" name="図 236">
            <a:extLst>
              <a:ext uri="{FF2B5EF4-FFF2-40B4-BE49-F238E27FC236}">
                <a16:creationId xmlns:a16="http://schemas.microsoft.com/office/drawing/2014/main" id="{3B31CF6C-46D1-9D8D-DB96-ABA881E2B6DB}"/>
              </a:ext>
            </a:extLst>
          </p:cNvPr>
          <p:cNvPicPr>
            <a:picLocks noChangeAspect="1"/>
          </p:cNvPicPr>
          <p:nvPr/>
        </p:nvPicPr>
        <p:blipFill>
          <a:blip r:embed="rId50"/>
          <a:srcRect l="16333" t="10985" r="16395" b="13592"/>
          <a:stretch/>
        </p:blipFill>
        <p:spPr>
          <a:xfrm>
            <a:off x="16620446" y="11792733"/>
            <a:ext cx="1627350" cy="1571625"/>
          </a:xfrm>
          <a:prstGeom prst="rect">
            <a:avLst/>
          </a:prstGeom>
        </p:spPr>
      </p:pic>
      <p:sp>
        <p:nvSpPr>
          <p:cNvPr id="240" name="テキスト ボックス 239">
            <a:extLst>
              <a:ext uri="{FF2B5EF4-FFF2-40B4-BE49-F238E27FC236}">
                <a16:creationId xmlns:a16="http://schemas.microsoft.com/office/drawing/2014/main" id="{B5227449-0F2A-230C-9029-3865E3984405}"/>
              </a:ext>
            </a:extLst>
          </p:cNvPr>
          <p:cNvSpPr txBox="1"/>
          <p:nvPr/>
        </p:nvSpPr>
        <p:spPr>
          <a:xfrm>
            <a:off x="12302646" y="14430565"/>
            <a:ext cx="5823155" cy="1384995"/>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07</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Ball Capture Zone</a:t>
            </a:r>
            <a:r>
              <a:rPr kumimoji="1" lang="ja-JP" altLang="en-US" sz="1400" b="1" u="sng"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&amp; solenoid</a:t>
            </a:r>
          </a:p>
          <a:p>
            <a:pPr>
              <a:buNone/>
            </a:pPr>
            <a:r>
              <a:rPr lang="ja-JP" altLang="en-US" sz="800" dirty="0">
                <a:latin typeface="游ゴシック" panose="020B0400000000000000" pitchFamily="50" charset="-128"/>
                <a:ea typeface="游ゴシック" panose="020B0400000000000000" pitchFamily="50" charset="-128"/>
              </a:rPr>
              <a:t>今シーズン、私たちのロボットには新たにキッカーが搭載されました。キッカーには（</a:t>
            </a:r>
            <a:r>
              <a:rPr kumimoji="1" lang="en-US" altLang="ja-JP" sz="800" dirty="0">
                <a:solidFill>
                  <a:schemeClr val="tx1"/>
                </a:solidFill>
                <a:latin typeface="Bahnschrift SemiCondensed" panose="020B0502040204020203" pitchFamily="34" charset="0"/>
              </a:rPr>
              <a:t>CB1037</a:t>
            </a:r>
            <a:r>
              <a:rPr kumimoji="1" lang="ja-JP" altLang="en-US" sz="800" dirty="0">
                <a:solidFill>
                  <a:schemeClr val="tx1"/>
                </a:solidFill>
                <a:latin typeface="Bahnschrift SemiCondensed" panose="020B0502040204020203" pitchFamily="34" charset="0"/>
              </a:rPr>
              <a:t>）１つ搭載しています。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このキッカーの性能を最大限に引き出すために、私たちはボールに対する威力を十分に伝えるための工夫を行いました。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特に重要だったのは、キック時にボールがしっかりと捕らえられるようにすることです。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このため、</a:t>
            </a:r>
            <a:r>
              <a:rPr lang="en-US" altLang="ja-JP" sz="800" dirty="0">
                <a:latin typeface="游ゴシック" panose="020B0400000000000000" pitchFamily="50" charset="-128"/>
                <a:ea typeface="游ゴシック" panose="020B0400000000000000" pitchFamily="50" charset="-128"/>
              </a:rPr>
              <a:t>3D</a:t>
            </a:r>
            <a:r>
              <a:rPr lang="ja-JP" altLang="en-US" sz="800" dirty="0">
                <a:latin typeface="游ゴシック" panose="020B0400000000000000" pitchFamily="50" charset="-128"/>
                <a:ea typeface="游ゴシック" panose="020B0400000000000000" pitchFamily="50" charset="-128"/>
              </a:rPr>
              <a:t>プリンターを活用して、ボールの形状にぴったりとフィットする「ボール捕捉ゾーン」を製作しました。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これにより、ボールがキックされる際の摩擦や衝撃を最小限に抑え、ボールを確実に捕えることができるようになりました。この設計変更は、キックの成功率を大きく向上させることを目指したもので、従来の捕捉力の問題を解決し、ロボットの精度を大幅に改善しました。ボール捕捉ゾーンの形状を最適化することで、キックの力がボールにしっかりと伝わ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より正確な角度でボールを飛ばすことが可能となり、試合での安定したパフォーマンスに貢献しています。</a:t>
            </a:r>
          </a:p>
        </p:txBody>
      </p:sp>
      <p:sp>
        <p:nvSpPr>
          <p:cNvPr id="241" name="テキスト ボックス 240">
            <a:extLst>
              <a:ext uri="{FF2B5EF4-FFF2-40B4-BE49-F238E27FC236}">
                <a16:creationId xmlns:a16="http://schemas.microsoft.com/office/drawing/2014/main" id="{5E8FD9F3-A906-95EF-A339-5A842629E0C4}"/>
              </a:ext>
            </a:extLst>
          </p:cNvPr>
          <p:cNvSpPr txBox="1"/>
          <p:nvPr/>
        </p:nvSpPr>
        <p:spPr>
          <a:xfrm>
            <a:off x="12295428" y="9086277"/>
            <a:ext cx="4147735" cy="2492990"/>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Motor &amp; </a:t>
            </a:r>
            <a:r>
              <a:rPr kumimoji="1" lang="en-US" altLang="ja-JP" sz="1400" b="1" u="sng" dirty="0" err="1">
                <a:latin typeface="Bahnschrift SemiCondensed" panose="020B0502040204020203" pitchFamily="34" charset="0"/>
                <a:ea typeface="Cascadia Code" panose="020B0609020000020004" pitchFamily="49" charset="0"/>
                <a:cs typeface="Cascadia Code" panose="020B0609020000020004" pitchFamily="49" charset="0"/>
              </a:rPr>
              <a:t>Omuni</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 Wheel</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endParaRPr kumimoji="1" lang="en-US" altLang="ja-JP" sz="1400" b="1" u="sng" dirty="0">
              <a:solidFill>
                <a:schemeClr val="tx1"/>
              </a:solidFill>
              <a:latin typeface="Bahnschrift SemiCondensed" panose="020B0502040204020203" pitchFamily="34" charset="0"/>
              <a:cs typeface="Cascadia Code" panose="020B0609020000020004" pitchFamily="49" charset="0"/>
            </a:endParaRPr>
          </a:p>
          <a:p>
            <a:pPr>
              <a:buNone/>
            </a:pPr>
            <a:r>
              <a:rPr lang="ja-JP" altLang="en-US" sz="800" dirty="0">
                <a:latin typeface="游ゴシック" panose="020B0400000000000000" pitchFamily="50" charset="-128"/>
                <a:ea typeface="游ゴシック" panose="020B0400000000000000" pitchFamily="50" charset="-128"/>
              </a:rPr>
              <a:t>今シーズンのロボットでは、</a:t>
            </a:r>
            <a:r>
              <a:rPr lang="ja-JP" altLang="en-US" sz="800" b="1" dirty="0">
                <a:latin typeface="游ゴシック" panose="020B0400000000000000" pitchFamily="50" charset="-128"/>
                <a:ea typeface="游ゴシック" panose="020B0400000000000000" pitchFamily="50" charset="-128"/>
              </a:rPr>
              <a:t>駆動システムにおいて複数の重要な改良</a:t>
            </a:r>
            <a:r>
              <a:rPr lang="ja-JP" altLang="en-US" sz="800" dirty="0">
                <a:latin typeface="游ゴシック" panose="020B0400000000000000" pitchFamily="50" charset="-128"/>
                <a:ea typeface="游ゴシック" panose="020B0400000000000000" pitchFamily="50" charset="-128"/>
              </a:rPr>
              <a:t>を行いました。</a:t>
            </a:r>
          </a:p>
          <a:p>
            <a:pPr>
              <a:buNone/>
            </a:pPr>
            <a:r>
              <a:rPr lang="ja-JP" altLang="en-US" sz="800" dirty="0">
                <a:latin typeface="游ゴシック" panose="020B0400000000000000" pitchFamily="50" charset="-128"/>
                <a:ea typeface="游ゴシック" panose="020B0400000000000000" pitchFamily="50" charset="-128"/>
              </a:rPr>
              <a:t>まず、</a:t>
            </a:r>
            <a:r>
              <a:rPr lang="en-US" altLang="ja-JP" sz="800" b="1" dirty="0">
                <a:latin typeface="游ゴシック" panose="020B0400000000000000" pitchFamily="50" charset="-128"/>
                <a:ea typeface="游ゴシック" panose="020B0400000000000000" pitchFamily="50" charset="-128"/>
              </a:rPr>
              <a:t>DIGILENT IG22 1/19</a:t>
            </a:r>
            <a:r>
              <a:rPr lang="ja-JP" altLang="en-US" sz="800" dirty="0">
                <a:latin typeface="游ゴシック" panose="020B0400000000000000" pitchFamily="50" charset="-128"/>
                <a:ea typeface="游ゴシック" panose="020B0400000000000000" pitchFamily="50" charset="-128"/>
              </a:rPr>
              <a:t> という高精度なギアモーターを</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基搭載することで、</a:t>
            </a:r>
            <a:endParaRPr lang="en-US" altLang="ja-JP" sz="800" dirty="0">
              <a:latin typeface="游ゴシック" panose="020B0400000000000000" pitchFamily="50" charset="-128"/>
              <a:ea typeface="游ゴシック" panose="020B0400000000000000" pitchFamily="50" charset="-128"/>
            </a:endParaRPr>
          </a:p>
          <a:p>
            <a:r>
              <a:rPr lang="ja-JP" altLang="en-US" sz="800" b="1" dirty="0">
                <a:latin typeface="游ゴシック" panose="020B0400000000000000" pitchFamily="50" charset="-128"/>
                <a:ea typeface="游ゴシック" panose="020B0400000000000000" pitchFamily="50" charset="-128"/>
              </a:rPr>
              <a:t>より高いトルクと安定した動力性能</a:t>
            </a:r>
            <a:r>
              <a:rPr lang="ja-JP" altLang="en-US" sz="800" dirty="0">
                <a:latin typeface="游ゴシック" panose="020B0400000000000000" pitchFamily="50" charset="-128"/>
                <a:ea typeface="游ゴシック" panose="020B0400000000000000" pitchFamily="50" charset="-128"/>
              </a:rPr>
              <a:t>を実現しています。これらは</a:t>
            </a:r>
            <a:r>
              <a:rPr lang="en-US" altLang="ja-JP" sz="800" i="0" dirty="0">
                <a:solidFill>
                  <a:srgbClr val="000000"/>
                </a:solidFill>
                <a:effectLst/>
                <a:latin typeface="Noto Sans JP" panose="020B0200000000000000" pitchFamily="50" charset="-128"/>
                <a:ea typeface="Noto Sans JP" panose="020B0200000000000000" pitchFamily="50" charset="-128"/>
              </a:rPr>
              <a:t>4CH</a:t>
            </a:r>
            <a:r>
              <a:rPr lang="ja-JP" altLang="en-US" sz="800" i="0" dirty="0">
                <a:solidFill>
                  <a:srgbClr val="000000"/>
                </a:solidFill>
                <a:effectLst/>
                <a:latin typeface="Noto Sans JP" panose="020B0200000000000000" pitchFamily="50" charset="-128"/>
                <a:ea typeface="Noto Sans JP" panose="020B0200000000000000" pitchFamily="50" charset="-128"/>
              </a:rPr>
              <a:t>モーターコントローラー（</a:t>
            </a:r>
            <a:r>
              <a:rPr lang="en-US" altLang="ja-JP" sz="800" i="0" dirty="0">
                <a:solidFill>
                  <a:srgbClr val="000000"/>
                </a:solidFill>
                <a:effectLst/>
                <a:latin typeface="Noto Sans JP" panose="020B0200000000000000" pitchFamily="50" charset="-128"/>
                <a:ea typeface="Noto Sans JP" panose="020B0200000000000000" pitchFamily="50" charset="-128"/>
              </a:rPr>
              <a:t>DSR</a:t>
            </a:r>
            <a:r>
              <a:rPr lang="en-US" altLang="ja-JP" sz="800" dirty="0">
                <a:latin typeface="Noto Sans JP" panose="020B0200000000000000" pitchFamily="50" charset="-128"/>
                <a:ea typeface="Noto Sans JP" panose="020B0200000000000000" pitchFamily="50" charset="-128"/>
              </a:rPr>
              <a:t>1202</a:t>
            </a:r>
            <a:r>
              <a:rPr lang="ja-JP" altLang="en-US" sz="800" i="0" dirty="0">
                <a:solidFill>
                  <a:srgbClr val="000000"/>
                </a:solidFill>
                <a:effectLst/>
                <a:latin typeface="Noto Sans JP" panose="020B0200000000000000" pitchFamily="50" charset="-128"/>
                <a:ea typeface="Noto Sans JP" panose="020B0200000000000000" pitchFamily="50" charset="-128"/>
              </a:rPr>
              <a:t>）で制御しています。</a:t>
            </a:r>
            <a:r>
              <a:rPr lang="ja-JP" altLang="en-US" sz="800" dirty="0">
                <a:latin typeface="游ゴシック" panose="020B0400000000000000" pitchFamily="50" charset="-128"/>
                <a:ea typeface="游ゴシック" panose="020B0400000000000000" pitchFamily="50" charset="-128"/>
              </a:rPr>
              <a:t>また、私たちのオムニホイールは前回よりも直径を大きくすることで、トルクを上げることができました。外側はできるだけ肉抜きすることで固定具の取り外しを簡単にすることができました。さらに、</a:t>
            </a:r>
            <a:r>
              <a:rPr lang="ja-JP" altLang="en-US" sz="800" b="1" dirty="0">
                <a:latin typeface="游ゴシック" panose="020B0400000000000000" pitchFamily="50" charset="-128"/>
                <a:ea typeface="游ゴシック" panose="020B0400000000000000" pitchFamily="50" charset="-128"/>
              </a:rPr>
              <a:t>ロボットの走行安定性と制御性を向上させるため、オムニホイールの構造にも改良を加えました</a:t>
            </a:r>
            <a:r>
              <a:rPr lang="ja-JP" altLang="en-US" sz="800" dirty="0">
                <a:latin typeface="游ゴシック" panose="020B0400000000000000" pitchFamily="50" charset="-128"/>
                <a:ea typeface="游ゴシック" panose="020B0400000000000000" pitchFamily="50" charset="-128"/>
              </a:rPr>
              <a:t>。従来の</a:t>
            </a:r>
            <a:r>
              <a:rPr lang="en-US" altLang="ja-JP" sz="800" b="1" dirty="0">
                <a:latin typeface="游ゴシック" panose="020B0400000000000000" pitchFamily="50" charset="-128"/>
                <a:ea typeface="游ゴシック" panose="020B0400000000000000" pitchFamily="50" charset="-128"/>
              </a:rPr>
              <a:t>1</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から</a:t>
            </a:r>
            <a:r>
              <a:rPr lang="en-US" altLang="ja-JP" sz="800" b="1" dirty="0">
                <a:latin typeface="游ゴシック" panose="020B0400000000000000" pitchFamily="50" charset="-128"/>
                <a:ea typeface="游ゴシック" panose="020B0400000000000000" pitchFamily="50" charset="-128"/>
              </a:rPr>
              <a:t>2</a:t>
            </a:r>
            <a:r>
              <a:rPr lang="ja-JP" altLang="en-US" sz="800" b="1" dirty="0">
                <a:latin typeface="游ゴシック" panose="020B0400000000000000" pitchFamily="50" charset="-128"/>
                <a:ea typeface="游ゴシック" panose="020B0400000000000000" pitchFamily="50" charset="-128"/>
              </a:rPr>
              <a:t>層構造</a:t>
            </a:r>
            <a:r>
              <a:rPr lang="ja-JP" altLang="en-US" sz="800" dirty="0">
                <a:latin typeface="游ゴシック" panose="020B0400000000000000" pitchFamily="50" charset="-128"/>
                <a:ea typeface="游ゴシック" panose="020B0400000000000000" pitchFamily="50" charset="-128"/>
              </a:rPr>
              <a:t>へと変更することで、路面との接触がより均一になり、</a:t>
            </a:r>
            <a:r>
              <a:rPr lang="ja-JP" altLang="en-US" sz="800" b="1" dirty="0">
                <a:latin typeface="游ゴシック" panose="020B0400000000000000" pitchFamily="50" charset="-128"/>
                <a:ea typeface="游ゴシック" panose="020B0400000000000000" pitchFamily="50" charset="-128"/>
              </a:rPr>
              <a:t>力の分散が最適化</a:t>
            </a:r>
            <a:r>
              <a:rPr lang="ja-JP" altLang="en-US" sz="800" dirty="0">
                <a:latin typeface="游ゴシック" panose="020B0400000000000000" pitchFamily="50" charset="-128"/>
                <a:ea typeface="游ゴシック" panose="020B0400000000000000" pitchFamily="50" charset="-128"/>
              </a:rPr>
              <a:t>されました。これに</a:t>
            </a:r>
            <a:r>
              <a:rPr lang="ja-JP" altLang="en-US" sz="800" b="1" dirty="0">
                <a:latin typeface="游ゴシック" panose="020B0400000000000000" pitchFamily="50" charset="-128"/>
                <a:ea typeface="游ゴシック" panose="020B0400000000000000" pitchFamily="50" charset="-128"/>
              </a:rPr>
              <a:t>より高い移動精度とスムーズな進行方向の変更</a:t>
            </a:r>
            <a:r>
              <a:rPr lang="ja-JP" altLang="en-US" sz="800" dirty="0">
                <a:latin typeface="游ゴシック" panose="020B0400000000000000" pitchFamily="50" charset="-128"/>
                <a:ea typeface="游ゴシック" panose="020B0400000000000000" pitchFamily="50" charset="-128"/>
              </a:rPr>
              <a:t>が可能となりました。またオムニホイールの内側は３</a:t>
            </a:r>
            <a:r>
              <a:rPr lang="en-US" altLang="ja-JP" sz="800" dirty="0">
                <a:latin typeface="游ゴシック" panose="020B0400000000000000" pitchFamily="50" charset="-128"/>
                <a:ea typeface="游ゴシック" panose="020B0400000000000000" pitchFamily="50" charset="-128"/>
              </a:rPr>
              <a:t>D</a:t>
            </a:r>
            <a:r>
              <a:rPr lang="ja-JP" altLang="en-US" sz="800" dirty="0">
                <a:latin typeface="游ゴシック" panose="020B0400000000000000" pitchFamily="50" charset="-128"/>
                <a:ea typeface="游ゴシック" panose="020B0400000000000000" pitchFamily="50" charset="-128"/>
              </a:rPr>
              <a:t>プリンターで製作した部品、外側はジェラルミンを組み合わせた構成になっています。これにより量産しやすく、壊れない設計にすることが可能になりました。</a:t>
            </a:r>
            <a:r>
              <a:rPr lang="en-US" altLang="ja-JP" sz="800" dirty="0">
                <a:latin typeface="游ゴシック" panose="020B0400000000000000" pitchFamily="50" charset="-128"/>
                <a:ea typeface="游ゴシック" panose="020B0400000000000000" pitchFamily="50" charset="-128"/>
              </a:rPr>
              <a:t>2</a:t>
            </a:r>
            <a:r>
              <a:rPr lang="ja-JP" altLang="en-US" sz="800" dirty="0">
                <a:latin typeface="游ゴシック" panose="020B0400000000000000" pitchFamily="50" charset="-128"/>
                <a:ea typeface="游ゴシック" panose="020B0400000000000000" pitchFamily="50" charset="-128"/>
              </a:rPr>
              <a:t>層オムニホイールを採用したことで、ロボットは</a:t>
            </a:r>
            <a:r>
              <a:rPr lang="ja-JP" altLang="en-US" sz="800" b="1" dirty="0">
                <a:latin typeface="游ゴシック" panose="020B0400000000000000" pitchFamily="50" charset="-128"/>
                <a:ea typeface="游ゴシック" panose="020B0400000000000000" pitchFamily="50" charset="-128"/>
              </a:rPr>
              <a:t>複雑な動作や細かな制御が求められる場面でも、安定した走行性能</a:t>
            </a:r>
            <a:r>
              <a:rPr lang="ja-JP" altLang="en-US" sz="800" dirty="0">
                <a:latin typeface="游ゴシック" panose="020B0400000000000000" pitchFamily="50" charset="-128"/>
                <a:ea typeface="游ゴシック" panose="020B0400000000000000" pitchFamily="50" charset="-128"/>
              </a:rPr>
              <a:t>を維持できるようになりました。狭いスペースでの動作や、俊敏な反応が必要な競技環境においても、その性能を十分に発揮します。これらの改良により、今シーズンのロボットは、</a:t>
            </a:r>
            <a:r>
              <a:rPr lang="ja-JP" altLang="en-US" sz="800" b="1" dirty="0">
                <a:latin typeface="游ゴシック" panose="020B0400000000000000" pitchFamily="50" charset="-128"/>
                <a:ea typeface="游ゴシック" panose="020B0400000000000000" pitchFamily="50" charset="-128"/>
              </a:rPr>
              <a:t>高精度な動きと即応性を兼ね備えた柔軟かつ安定したパフォーマンス</a:t>
            </a:r>
            <a:r>
              <a:rPr lang="ja-JP" altLang="en-US" sz="800" dirty="0">
                <a:latin typeface="游ゴシック" panose="020B0400000000000000" pitchFamily="50" charset="-128"/>
                <a:ea typeface="游ゴシック" panose="020B0400000000000000" pitchFamily="50" charset="-128"/>
              </a:rPr>
              <a:t>を提供できる設計となっています。</a:t>
            </a:r>
          </a:p>
        </p:txBody>
      </p:sp>
      <p:sp>
        <p:nvSpPr>
          <p:cNvPr id="242" name="テキスト ボックス 241">
            <a:extLst>
              <a:ext uri="{FF2B5EF4-FFF2-40B4-BE49-F238E27FC236}">
                <a16:creationId xmlns:a16="http://schemas.microsoft.com/office/drawing/2014/main" id="{E34C982E-9BB2-6FC5-6706-8701EEBC8AFB}"/>
              </a:ext>
            </a:extLst>
          </p:cNvPr>
          <p:cNvSpPr txBox="1"/>
          <p:nvPr/>
        </p:nvSpPr>
        <p:spPr>
          <a:xfrm>
            <a:off x="12317664" y="11787282"/>
            <a:ext cx="5868411" cy="2616101"/>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06</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Line Sensor  </a:t>
            </a:r>
          </a:p>
          <a:p>
            <a:pPr>
              <a:buNone/>
            </a:pPr>
            <a:r>
              <a:rPr lang="ja-JP" altLang="en-US" sz="800" dirty="0">
                <a:latin typeface="游ゴシック" panose="020B0400000000000000" pitchFamily="50" charset="-128"/>
                <a:ea typeface="游ゴシック" panose="020B0400000000000000" pitchFamily="50" charset="-128"/>
              </a:rPr>
              <a:t>今シーズンのロボットには、</a:t>
            </a:r>
            <a:r>
              <a:rPr lang="ja-JP" altLang="en-US" sz="800" b="1" dirty="0">
                <a:latin typeface="游ゴシック" panose="020B0400000000000000" pitchFamily="50" charset="-128"/>
                <a:ea typeface="游ゴシック" panose="020B0400000000000000" pitchFamily="50" charset="-128"/>
              </a:rPr>
              <a:t>エンジェルライン</a:t>
            </a:r>
            <a:r>
              <a:rPr lang="ja-JP" altLang="en-US" sz="800" dirty="0">
                <a:latin typeface="游ゴシック" panose="020B0400000000000000" pitchFamily="50" charset="-128"/>
                <a:ea typeface="游ゴシック" panose="020B0400000000000000" pitchFamily="50" charset="-128"/>
              </a:rPr>
              <a:t>と</a:t>
            </a:r>
            <a:r>
              <a:rPr lang="ja-JP" altLang="en-US" sz="800" b="1" dirty="0">
                <a:latin typeface="游ゴシック" panose="020B0400000000000000" pitchFamily="50" charset="-128"/>
                <a:ea typeface="游ゴシック" panose="020B0400000000000000" pitchFamily="50" charset="-128"/>
              </a:rPr>
              <a:t>サイドライン</a:t>
            </a:r>
            <a:r>
              <a:rPr lang="ja-JP" altLang="en-US" sz="800" dirty="0">
                <a:latin typeface="游ゴシック" panose="020B0400000000000000" pitchFamily="50" charset="-128"/>
                <a:ea typeface="游ゴシック" panose="020B0400000000000000" pitchFamily="50" charset="-128"/>
              </a:rPr>
              <a:t>を活用した、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より高度なライン検知システムが搭載されています。まず、</a:t>
            </a:r>
            <a:r>
              <a:rPr lang="ja-JP" altLang="en-US" sz="800" b="1" dirty="0">
                <a:latin typeface="游ゴシック" panose="020B0400000000000000" pitchFamily="50" charset="-128"/>
                <a:ea typeface="游ゴシック" panose="020B0400000000000000" pitchFamily="50" charset="-128"/>
              </a:rPr>
              <a:t>ラインセンサー</a:t>
            </a:r>
            <a:r>
              <a:rPr lang="ja-JP" altLang="en-US" sz="800" dirty="0">
                <a:latin typeface="游ゴシック" panose="020B0400000000000000" pitchFamily="50" charset="-128"/>
                <a:ea typeface="游ゴシック" panose="020B0400000000000000" pitchFamily="50" charset="-128"/>
              </a:rPr>
              <a:t>には、</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前回よりも多くの</a:t>
            </a:r>
            <a:r>
              <a:rPr lang="en-US" altLang="ja-JP" sz="800"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を搭載しました。これにより、ロボットの上下左右、</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広範囲にわたってラインを正確に検知することが可能となりました。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センサーの読み取りには</a:t>
            </a:r>
            <a:r>
              <a:rPr lang="en-US" altLang="ja-JP" sz="800" b="1" dirty="0" err="1">
                <a:latin typeface="游ゴシック" panose="020B0400000000000000" pitchFamily="50" charset="-128"/>
                <a:ea typeface="游ゴシック" panose="020B0400000000000000" pitchFamily="50" charset="-128"/>
              </a:rPr>
              <a:t>Seeduino</a:t>
            </a:r>
            <a:r>
              <a:rPr lang="en-US" altLang="ja-JP" sz="800" b="1" dirty="0">
                <a:latin typeface="游ゴシック" panose="020B0400000000000000" pitchFamily="50" charset="-128"/>
                <a:ea typeface="游ゴシック" panose="020B0400000000000000" pitchFamily="50" charset="-128"/>
              </a:rPr>
              <a:t> XIAO</a:t>
            </a:r>
            <a:r>
              <a:rPr lang="ja-JP" altLang="en-US" sz="800" dirty="0">
                <a:latin typeface="游ゴシック" panose="020B0400000000000000" pitchFamily="50" charset="-128"/>
                <a:ea typeface="游ゴシック" panose="020B0400000000000000" pitchFamily="50" charset="-128"/>
              </a:rPr>
              <a:t>を使用していますが、ポート数の制限があるため、</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当初は搭載可能なフォトトランジスターの数に限りがありました。</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そこで、</a:t>
            </a:r>
            <a:r>
              <a:rPr lang="ja-JP" altLang="en-US" sz="800" b="1" dirty="0">
                <a:latin typeface="游ゴシック" panose="020B0400000000000000" pitchFamily="50" charset="-128"/>
                <a:ea typeface="游ゴシック" panose="020B0400000000000000" pitchFamily="50" charset="-128"/>
              </a:rPr>
              <a:t>マルチプレクサ</a:t>
            </a:r>
            <a:r>
              <a:rPr lang="ja-JP" altLang="en-US" sz="800" dirty="0">
                <a:latin typeface="游ゴシック" panose="020B0400000000000000" pitchFamily="50" charset="-128"/>
                <a:ea typeface="游ゴシック" panose="020B0400000000000000" pitchFamily="50" charset="-128"/>
              </a:rPr>
              <a:t>を導入することで、搭載数の増加に成功しました。</a:t>
            </a:r>
          </a:p>
          <a:p>
            <a:pPr>
              <a:buNone/>
            </a:pPr>
            <a:r>
              <a:rPr lang="ja-JP" altLang="en-US" sz="800" dirty="0">
                <a:latin typeface="游ゴシック" panose="020B0400000000000000" pitchFamily="50" charset="-128"/>
                <a:ea typeface="游ゴシック" panose="020B0400000000000000" pitchFamily="50" charset="-128"/>
              </a:rPr>
              <a:t>このセンサーシステムは、特に</a:t>
            </a:r>
            <a:r>
              <a:rPr lang="ja-JP" altLang="en-US" sz="800" b="1" dirty="0">
                <a:latin typeface="游ゴシック" panose="020B0400000000000000" pitchFamily="50" charset="-128"/>
                <a:ea typeface="游ゴシック" panose="020B0400000000000000" pitchFamily="50" charset="-128"/>
              </a:rPr>
              <a:t>ゴールキーパー機</a:t>
            </a:r>
            <a:r>
              <a:rPr lang="ja-JP" altLang="en-US" sz="800" dirty="0">
                <a:latin typeface="游ゴシック" panose="020B0400000000000000" pitchFamily="50" charset="-128"/>
                <a:ea typeface="游ゴシック" panose="020B0400000000000000" pitchFamily="50" charset="-128"/>
              </a:rPr>
              <a:t>において効果を発揮しています。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白線上を正確に追跡することが可能となり、プレー中も常に安定した動作が保たれます。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特筆すべき点は、広範囲を検知できるこのシステムが、</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ロボットの</a:t>
            </a:r>
            <a:r>
              <a:rPr lang="ja-JP" altLang="en-US" sz="800" b="1" dirty="0">
                <a:latin typeface="游ゴシック" panose="020B0400000000000000" pitchFamily="50" charset="-128"/>
                <a:ea typeface="游ゴシック" panose="020B0400000000000000" pitchFamily="50" charset="-128"/>
              </a:rPr>
              <a:t>動作精度と走行安定性を大幅に向上させている</a:t>
            </a:r>
            <a:r>
              <a:rPr lang="ja-JP" altLang="en-US" sz="800" dirty="0">
                <a:latin typeface="游ゴシック" panose="020B0400000000000000" pitchFamily="50" charset="-128"/>
                <a:ea typeface="游ゴシック" panose="020B0400000000000000" pitchFamily="50" charset="-128"/>
              </a:rPr>
              <a:t>ことです。</a:t>
            </a:r>
          </a:p>
          <a:p>
            <a:pPr>
              <a:buNone/>
            </a:pPr>
            <a:r>
              <a:rPr lang="ja-JP" altLang="en-US" sz="800" dirty="0">
                <a:latin typeface="游ゴシック" panose="020B0400000000000000" pitchFamily="50" charset="-128"/>
                <a:ea typeface="游ゴシック" panose="020B0400000000000000" pitchFamily="50" charset="-128"/>
              </a:rPr>
              <a:t>エンジェルラインは、コースの</a:t>
            </a:r>
            <a:r>
              <a:rPr lang="ja-JP" altLang="en-US" sz="800" b="1" dirty="0">
                <a:latin typeface="游ゴシック" panose="020B0400000000000000" pitchFamily="50" charset="-128"/>
                <a:ea typeface="游ゴシック" panose="020B0400000000000000" pitchFamily="50" charset="-128"/>
              </a:rPr>
              <a:t>進行方向</a:t>
            </a:r>
            <a:r>
              <a:rPr lang="ja-JP" altLang="en-US" sz="800" dirty="0">
                <a:latin typeface="游ゴシック" panose="020B0400000000000000" pitchFamily="50" charset="-128"/>
                <a:ea typeface="游ゴシック" panose="020B0400000000000000" pitchFamily="50" charset="-128"/>
              </a:rPr>
              <a:t>を判断する重要な役割を果たしています。これを確実に検知することで、ロボットは常に正しい軌道を維持することができます。一方で、</a:t>
            </a:r>
            <a:r>
              <a:rPr lang="ja-JP" altLang="en-US" sz="800" b="1" dirty="0">
                <a:latin typeface="游ゴシック" panose="020B0400000000000000" pitchFamily="50" charset="-128"/>
                <a:ea typeface="游ゴシック" panose="020B0400000000000000" pitchFamily="50" charset="-128"/>
              </a:rPr>
              <a:t>サイドライン</a:t>
            </a:r>
            <a:r>
              <a:rPr lang="ja-JP" altLang="en-US" sz="800" dirty="0">
                <a:latin typeface="游ゴシック" panose="020B0400000000000000" pitchFamily="50" charset="-128"/>
                <a:ea typeface="游ゴシック" panose="020B0400000000000000" pitchFamily="50" charset="-128"/>
              </a:rPr>
              <a:t>は、ロボットがコースから逸脱しないよう補正するための基準として機能しており、走行中の微調整をリアルタイムで可能にしています。</a:t>
            </a:r>
          </a:p>
          <a:p>
            <a:pPr>
              <a:buNone/>
            </a:pPr>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アタッカー機</a:t>
            </a:r>
            <a:r>
              <a:rPr lang="ja-JP" altLang="en-US" sz="800" dirty="0">
                <a:latin typeface="游ゴシック" panose="020B0400000000000000" pitchFamily="50" charset="-128"/>
                <a:ea typeface="游ゴシック" panose="020B0400000000000000" pitchFamily="50" charset="-128"/>
              </a:rPr>
              <a:t>ではセンサーの配置を見直すことで、ロボット下部に存在していた「反応しない死角」を削減することに成功しました。これにより、全体のライン検知精度がさらに向上し、動作の一貫性と正確性も高まりました。</a:t>
            </a:r>
          </a:p>
          <a:p>
            <a:r>
              <a:rPr lang="ja-JP" altLang="en-US" sz="800" dirty="0">
                <a:latin typeface="游ゴシック" panose="020B0400000000000000" pitchFamily="50" charset="-128"/>
                <a:ea typeface="游ゴシック" panose="020B0400000000000000" pitchFamily="50" charset="-128"/>
              </a:rPr>
              <a:t>加えて、これまで使用していた</a:t>
            </a:r>
            <a:r>
              <a:rPr lang="ja-JP" altLang="en-US" sz="800" b="1" dirty="0">
                <a:latin typeface="游ゴシック" panose="020B0400000000000000" pitchFamily="50" charset="-128"/>
                <a:ea typeface="游ゴシック" panose="020B0400000000000000" pitchFamily="50" charset="-128"/>
              </a:rPr>
              <a:t>光変調フォト</a:t>
            </a:r>
            <a:r>
              <a:rPr lang="en-US" altLang="ja-JP" sz="800" b="1" dirty="0">
                <a:latin typeface="游ゴシック" panose="020B0400000000000000" pitchFamily="50" charset="-128"/>
                <a:ea typeface="游ゴシック" panose="020B0400000000000000" pitchFamily="50" charset="-128"/>
              </a:rPr>
              <a:t>IC</a:t>
            </a:r>
            <a:r>
              <a:rPr lang="ja-JP" altLang="en-US" sz="800" dirty="0">
                <a:latin typeface="游ゴシック" panose="020B0400000000000000" pitchFamily="50" charset="-128"/>
                <a:ea typeface="游ゴシック" panose="020B0400000000000000" pitchFamily="50" charset="-128"/>
              </a:rPr>
              <a:t>を、今シーズンからは</a:t>
            </a:r>
            <a:r>
              <a:rPr lang="ja-JP" altLang="en-US" sz="800" b="1" dirty="0">
                <a:latin typeface="游ゴシック" panose="020B0400000000000000" pitchFamily="50" charset="-128"/>
                <a:ea typeface="游ゴシック" panose="020B0400000000000000" pitchFamily="50" charset="-128"/>
              </a:rPr>
              <a:t>フォトトランジスター</a:t>
            </a:r>
            <a:r>
              <a:rPr lang="ja-JP" altLang="en-US" sz="800" dirty="0">
                <a:latin typeface="游ゴシック" panose="020B0400000000000000" pitchFamily="50" charset="-128"/>
                <a:ea typeface="游ゴシック" panose="020B0400000000000000" pitchFamily="50" charset="-128"/>
              </a:rPr>
              <a:t>に切り替えることで、性能を維持しつつ</a:t>
            </a:r>
            <a:r>
              <a:rPr lang="ja-JP" altLang="en-US" sz="800" b="1" dirty="0">
                <a:latin typeface="游ゴシック" panose="020B0400000000000000" pitchFamily="50" charset="-128"/>
                <a:ea typeface="游ゴシック" panose="020B0400000000000000" pitchFamily="50" charset="-128"/>
              </a:rPr>
              <a:t>大幅なコスト削減</a:t>
            </a:r>
            <a:r>
              <a:rPr lang="ja-JP" altLang="en-US" sz="800" dirty="0">
                <a:latin typeface="游ゴシック" panose="020B0400000000000000" pitchFamily="50" charset="-128"/>
                <a:ea typeface="游ゴシック" panose="020B0400000000000000" pitchFamily="50" charset="-128"/>
              </a:rPr>
              <a:t>も実現しています。</a:t>
            </a:r>
          </a:p>
        </p:txBody>
      </p:sp>
      <p:sp>
        <p:nvSpPr>
          <p:cNvPr id="2064" name="テキスト ボックス 2063">
            <a:extLst>
              <a:ext uri="{FF2B5EF4-FFF2-40B4-BE49-F238E27FC236}">
                <a16:creationId xmlns:a16="http://schemas.microsoft.com/office/drawing/2014/main" id="{77354F33-E8B8-E24B-F2A2-49C81081C9B0}"/>
              </a:ext>
            </a:extLst>
          </p:cNvPr>
          <p:cNvSpPr txBox="1"/>
          <p:nvPr/>
        </p:nvSpPr>
        <p:spPr>
          <a:xfrm>
            <a:off x="6598192" y="16144928"/>
            <a:ext cx="4103675" cy="2123658"/>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Main</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a:t>
            </a:r>
          </a:p>
          <a:p>
            <a:r>
              <a:rPr lang="ja-JP" altLang="en-US" sz="800" dirty="0">
                <a:latin typeface="游ゴシック" panose="020B0400000000000000" pitchFamily="50" charset="-128"/>
                <a:ea typeface="游ゴシック" panose="020B0400000000000000" pitchFamily="50" charset="-128"/>
              </a:rPr>
              <a:t>メインボードには </a:t>
            </a:r>
            <a:r>
              <a:rPr lang="en-US" altLang="ja-JP" sz="800" b="1" dirty="0">
                <a:latin typeface="游ゴシック" panose="020B0400000000000000" pitchFamily="50" charset="-128"/>
                <a:ea typeface="游ゴシック" panose="020B0400000000000000" pitchFamily="50" charset="-128"/>
              </a:rPr>
              <a:t>Teensy 4.0</a:t>
            </a:r>
            <a:r>
              <a:rPr lang="ja-JP" altLang="en-US" sz="800" dirty="0">
                <a:latin typeface="游ゴシック" panose="020B0400000000000000" pitchFamily="50" charset="-128"/>
                <a:ea typeface="游ゴシック" panose="020B0400000000000000" pitchFamily="50" charset="-128"/>
              </a:rPr>
              <a:t> を採用しており、</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UART×4</a:t>
            </a:r>
            <a:r>
              <a:rPr lang="ja-JP" altLang="en-US" sz="800" dirty="0">
                <a:latin typeface="游ゴシック" panose="020B0400000000000000" pitchFamily="50" charset="-128"/>
                <a:ea typeface="游ゴシック" panose="020B0400000000000000" pitchFamily="50" charset="-128"/>
              </a:rPr>
              <a:t>、デジタルピン</a:t>
            </a:r>
            <a:r>
              <a:rPr lang="en-US" altLang="ja-JP" sz="800" dirty="0">
                <a:latin typeface="游ゴシック" panose="020B0400000000000000" pitchFamily="50" charset="-128"/>
                <a:ea typeface="游ゴシック" panose="020B0400000000000000" pitchFamily="50" charset="-128"/>
              </a:rPr>
              <a:t>×40</a:t>
            </a:r>
            <a:r>
              <a:rPr lang="ja-JP" altLang="en-US" sz="800" dirty="0">
                <a:latin typeface="游ゴシック" panose="020B0400000000000000" pitchFamily="50" charset="-128"/>
                <a:ea typeface="游ゴシック" panose="020B0400000000000000" pitchFamily="50" charset="-128"/>
              </a:rPr>
              <a:t>、アナログピン</a:t>
            </a:r>
            <a:r>
              <a:rPr lang="en-US" altLang="ja-JP" sz="800" dirty="0">
                <a:latin typeface="游ゴシック" panose="020B0400000000000000" pitchFamily="50" charset="-128"/>
                <a:ea typeface="游ゴシック" panose="020B0400000000000000" pitchFamily="50" charset="-128"/>
              </a:rPr>
              <a:t>×14</a:t>
            </a:r>
            <a:r>
              <a:rPr lang="ja-JP" altLang="en-US" sz="800" dirty="0">
                <a:latin typeface="游ゴシック" panose="020B0400000000000000" pitchFamily="50" charset="-128"/>
                <a:ea typeface="游ゴシック" panose="020B0400000000000000" pitchFamily="50" charset="-128"/>
              </a:rPr>
              <a:t>と、</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豊富なピン数を備えています。メイン基板の設計では、</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ケーブルの本数を削減するために</a:t>
            </a:r>
            <a:r>
              <a:rPr lang="ja-JP" altLang="en-US" sz="800" b="1" dirty="0">
                <a:latin typeface="游ゴシック" panose="020B0400000000000000" pitchFamily="50" charset="-128"/>
                <a:ea typeface="游ゴシック" panose="020B0400000000000000" pitchFamily="50" charset="-128"/>
              </a:rPr>
              <a:t>フラットケーブル</a:t>
            </a:r>
            <a:r>
              <a:rPr lang="ja-JP" altLang="en-US" sz="800" dirty="0">
                <a:latin typeface="游ゴシック" panose="020B0400000000000000" pitchFamily="50" charset="-128"/>
                <a:ea typeface="游ゴシック" panose="020B0400000000000000" pitchFamily="50" charset="-128"/>
              </a:rPr>
              <a:t>を使用しています。</a:t>
            </a:r>
          </a:p>
          <a:p>
            <a:pPr>
              <a:buNone/>
            </a:pPr>
            <a:r>
              <a:rPr lang="ja-JP" altLang="en-US" sz="800" dirty="0">
                <a:latin typeface="游ゴシック" panose="020B0400000000000000" pitchFamily="50" charset="-128"/>
                <a:ea typeface="游ゴシック" panose="020B0400000000000000" pitchFamily="50" charset="-128"/>
              </a:rPr>
              <a:t>また、</a:t>
            </a:r>
            <a:r>
              <a:rPr lang="ja-JP" altLang="en-US" sz="800" b="1" dirty="0">
                <a:latin typeface="游ゴシック" panose="020B0400000000000000" pitchFamily="50" charset="-128"/>
                <a:ea typeface="游ゴシック" panose="020B0400000000000000" pitchFamily="50" charset="-128"/>
              </a:rPr>
              <a:t>配線設計には曲線を用いることでノイズの影響を低減</a:t>
            </a:r>
            <a:r>
              <a:rPr lang="ja-JP" altLang="en-US" sz="800" dirty="0">
                <a:latin typeface="游ゴシック" panose="020B0400000000000000" pitchFamily="50" charset="-128"/>
                <a:ea typeface="游ゴシック" panose="020B0400000000000000" pitchFamily="50" charset="-128"/>
              </a:rPr>
              <a:t>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信号の安定性とロボット全体の動作信頼性を高めています。</a:t>
            </a:r>
          </a:p>
          <a:p>
            <a:pPr>
              <a:buNone/>
            </a:pPr>
            <a:r>
              <a:rPr lang="ja-JP" altLang="en-US" sz="800" dirty="0">
                <a:latin typeface="游ゴシック" panose="020B0400000000000000" pitchFamily="50" charset="-128"/>
                <a:ea typeface="游ゴシック" panose="020B0400000000000000" pitchFamily="50" charset="-128"/>
              </a:rPr>
              <a:t>基板上には</a:t>
            </a:r>
            <a:r>
              <a:rPr lang="ja-JP" altLang="en-US" sz="800" b="1" dirty="0">
                <a:latin typeface="游ゴシック" panose="020B0400000000000000" pitchFamily="50" charset="-128"/>
                <a:ea typeface="游ゴシック" panose="020B0400000000000000" pitchFamily="50" charset="-128"/>
              </a:rPr>
              <a:t>通電状態を目視で確認できる</a:t>
            </a:r>
            <a:r>
              <a:rPr lang="en-US" altLang="ja-JP" sz="800" b="1" dirty="0">
                <a:latin typeface="游ゴシック" panose="020B0400000000000000" pitchFamily="50" charset="-128"/>
                <a:ea typeface="游ゴシック" panose="020B0400000000000000" pitchFamily="50" charset="-128"/>
              </a:rPr>
              <a:t>LED</a:t>
            </a:r>
            <a:r>
              <a:rPr lang="ja-JP" altLang="en-US" sz="800" dirty="0">
                <a:latin typeface="游ゴシック" panose="020B0400000000000000" pitchFamily="50" charset="-128"/>
                <a:ea typeface="游ゴシック" panose="020B0400000000000000" pitchFamily="50" charset="-128"/>
              </a:rPr>
              <a:t>を搭載しており、</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人為的なミスの防止にも配慮しています。</a:t>
            </a:r>
            <a:r>
              <a:rPr lang="ja-JP" altLang="en-US" sz="800" b="1" dirty="0">
                <a:latin typeface="游ゴシック" panose="020B0400000000000000" pitchFamily="50" charset="-128"/>
                <a:ea typeface="游ゴシック" panose="020B0400000000000000" pitchFamily="50" charset="-128"/>
              </a:rPr>
              <a:t>接続箇所を明記</a:t>
            </a:r>
            <a:r>
              <a:rPr lang="ja-JP" altLang="en-US" sz="800" dirty="0">
                <a:latin typeface="游ゴシック" panose="020B0400000000000000" pitchFamily="50" charset="-128"/>
                <a:ea typeface="游ゴシック" panose="020B0400000000000000" pitchFamily="50" charset="-128"/>
              </a:rPr>
              <a:t>することで、</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latin typeface="游ゴシック" panose="020B0400000000000000" pitchFamily="50" charset="-128"/>
                <a:ea typeface="游ゴシック" panose="020B0400000000000000" pitchFamily="50" charset="-128"/>
              </a:rPr>
              <a:t>配線ミスの予防だけでなく、</a:t>
            </a:r>
            <a:r>
              <a:rPr lang="ja-JP" altLang="en-US" sz="800" b="1" dirty="0">
                <a:latin typeface="游ゴシック" panose="020B0400000000000000" pitchFamily="50" charset="-128"/>
                <a:ea typeface="游ゴシック" panose="020B0400000000000000" pitchFamily="50" charset="-128"/>
              </a:rPr>
              <a:t>プログラミング作業の効率化</a:t>
            </a:r>
            <a:r>
              <a:rPr lang="ja-JP" altLang="en-US" sz="800" dirty="0">
                <a:latin typeface="游ゴシック" panose="020B0400000000000000" pitchFamily="50" charset="-128"/>
                <a:ea typeface="游ゴシック" panose="020B0400000000000000" pitchFamily="50" charset="-128"/>
              </a:rPr>
              <a:t>にも貢献しています。</a:t>
            </a:r>
          </a:p>
          <a:p>
            <a:r>
              <a:rPr lang="ja-JP" altLang="en-US" sz="800" dirty="0">
                <a:latin typeface="游ゴシック" panose="020B0400000000000000" pitchFamily="50" charset="-128"/>
                <a:ea typeface="游ゴシック" panose="020B0400000000000000" pitchFamily="50" charset="-128"/>
              </a:rPr>
              <a:t>さらに、</a:t>
            </a:r>
            <a:r>
              <a:rPr lang="ja-JP" altLang="en-US" sz="800" b="1" dirty="0">
                <a:latin typeface="游ゴシック" panose="020B0400000000000000" pitchFamily="50" charset="-128"/>
                <a:ea typeface="游ゴシック" panose="020B0400000000000000" pitchFamily="50" charset="-128"/>
              </a:rPr>
              <a:t>トグルスイッチを</a:t>
            </a:r>
            <a:r>
              <a:rPr lang="en-US" altLang="ja-JP" sz="800" b="1" dirty="0">
                <a:latin typeface="游ゴシック" panose="020B0400000000000000" pitchFamily="50" charset="-128"/>
                <a:ea typeface="游ゴシック" panose="020B0400000000000000" pitchFamily="50" charset="-128"/>
              </a:rPr>
              <a:t>3</a:t>
            </a:r>
            <a:r>
              <a:rPr lang="ja-JP" altLang="en-US" sz="800" b="1" dirty="0">
                <a:latin typeface="游ゴシック" panose="020B0400000000000000" pitchFamily="50" charset="-128"/>
                <a:ea typeface="游ゴシック" panose="020B0400000000000000" pitchFamily="50" charset="-128"/>
              </a:rPr>
              <a:t>個搭載</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瞬時の戦術変更</a:t>
            </a:r>
            <a:r>
              <a:rPr lang="ja-JP" altLang="en-US" sz="800" dirty="0">
                <a:latin typeface="游ゴシック" panose="020B0400000000000000" pitchFamily="50" charset="-128"/>
                <a:ea typeface="游ゴシック" panose="020B0400000000000000" pitchFamily="50" charset="-128"/>
              </a:rPr>
              <a:t>を可能にしています。</a:t>
            </a:r>
            <a:endParaRPr lang="en-US" altLang="ja-JP" sz="800" dirty="0">
              <a:latin typeface="游ゴシック" panose="020B0400000000000000" pitchFamily="50" charset="-128"/>
              <a:ea typeface="游ゴシック" panose="020B0400000000000000" pitchFamily="50" charset="-128"/>
            </a:endParaRPr>
          </a:p>
          <a:p>
            <a:pPr>
              <a:buNone/>
            </a:pPr>
            <a:r>
              <a:rPr lang="ja-JP" altLang="en-US" sz="800" dirty="0"/>
              <a:t>私たちのロボットには、</a:t>
            </a:r>
            <a:r>
              <a:rPr lang="en-US" altLang="ja-JP" sz="800" b="1" dirty="0"/>
              <a:t>2</a:t>
            </a:r>
            <a:r>
              <a:rPr lang="ja-JP" altLang="en-US" sz="800" b="1" dirty="0"/>
              <a:t>種類のジャイロセンサーを搭載</a:t>
            </a:r>
            <a:r>
              <a:rPr lang="ja-JP" altLang="en-US" sz="800" dirty="0"/>
              <a:t>しています。</a:t>
            </a:r>
            <a:br>
              <a:rPr lang="ja-JP" altLang="en-US" sz="800" dirty="0"/>
            </a:br>
            <a:r>
              <a:rPr lang="ja-JP" altLang="en-US" sz="800" dirty="0"/>
              <a:t>これは、</a:t>
            </a:r>
            <a:r>
              <a:rPr lang="ja-JP" altLang="en-US" sz="800" b="1" dirty="0"/>
              <a:t>片方のセンサーが故障した際に、瞬時にもう一方へ切り替えられるようにするため</a:t>
            </a:r>
            <a:r>
              <a:rPr lang="ja-JP" altLang="en-US" sz="800" dirty="0"/>
              <a:t>です。このバックアップ設計により、競技中にセンサーが異常を起こした場合でも安定した動作を維持することができます。</a:t>
            </a:r>
          </a:p>
        </p:txBody>
      </p:sp>
      <p:sp>
        <p:nvSpPr>
          <p:cNvPr id="2065" name="テキスト ボックス 2064">
            <a:extLst>
              <a:ext uri="{FF2B5EF4-FFF2-40B4-BE49-F238E27FC236}">
                <a16:creationId xmlns:a16="http://schemas.microsoft.com/office/drawing/2014/main" id="{0665D55E-8916-212E-AE90-73FDD556C2F5}"/>
              </a:ext>
            </a:extLst>
          </p:cNvPr>
          <p:cNvSpPr txBox="1"/>
          <p:nvPr/>
        </p:nvSpPr>
        <p:spPr>
          <a:xfrm>
            <a:off x="6586263" y="18134353"/>
            <a:ext cx="5734590" cy="1261884"/>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Power</a:t>
            </a:r>
            <a:r>
              <a:rPr kumimoji="1" lang="ja-JP" altLang="en-US"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solidFill>
                  <a:schemeClr val="tx1"/>
                </a:solidFill>
                <a:latin typeface="Bahnschrift SemiCondensed" panose="020B0502040204020203" pitchFamily="34" charset="0"/>
                <a:ea typeface="Cascadia Code" panose="020B0609020000020004" pitchFamily="49" charset="0"/>
                <a:cs typeface="Cascadia Code" panose="020B0609020000020004" pitchFamily="49" charset="0"/>
              </a:rPr>
              <a:t>Board &amp; Kicker Board</a:t>
            </a:r>
          </a:p>
          <a:p>
            <a:pPr>
              <a:buNone/>
            </a:pPr>
            <a:r>
              <a:rPr lang="ja-JP" altLang="en-US" sz="800" dirty="0">
                <a:latin typeface="游ゴシック" panose="020B0400000000000000" pitchFamily="50" charset="-128"/>
                <a:ea typeface="游ゴシック" panose="020B0400000000000000" pitchFamily="50" charset="-128"/>
              </a:rPr>
              <a:t>以前は</a:t>
            </a:r>
            <a:r>
              <a:rPr lang="ja-JP" altLang="en-US" sz="800" b="1" dirty="0">
                <a:latin typeface="游ゴシック" panose="020B0400000000000000" pitchFamily="50" charset="-128"/>
                <a:ea typeface="游ゴシック" panose="020B0400000000000000" pitchFamily="50" charset="-128"/>
              </a:rPr>
              <a:t>電源基板とキッカー基板を別々に製作</a:t>
            </a:r>
            <a:r>
              <a:rPr lang="ja-JP" altLang="en-US" sz="800" dirty="0">
                <a:latin typeface="游ゴシック" panose="020B0400000000000000" pitchFamily="50" charset="-128"/>
                <a:ea typeface="游ゴシック" panose="020B0400000000000000" pitchFamily="50" charset="-128"/>
              </a:rPr>
              <a:t>していましたが、今シーズンからはこれらを</a:t>
            </a:r>
            <a:r>
              <a:rPr lang="ja-JP" altLang="en-US" sz="800" b="1" dirty="0">
                <a:latin typeface="游ゴシック" panose="020B0400000000000000" pitchFamily="50" charset="-128"/>
                <a:ea typeface="游ゴシック" panose="020B0400000000000000" pitchFamily="50" charset="-128"/>
              </a:rPr>
              <a:t>一体化</a:t>
            </a:r>
            <a:r>
              <a:rPr lang="ja-JP" altLang="en-US" sz="800" dirty="0">
                <a:latin typeface="游ゴシック" panose="020B0400000000000000" pitchFamily="50" charset="-128"/>
                <a:ea typeface="游ゴシック" panose="020B0400000000000000" pitchFamily="50" charset="-128"/>
              </a:rPr>
              <a:t>することで、</a:t>
            </a:r>
            <a:r>
              <a:rPr lang="ja-JP" altLang="en-US" sz="800" b="1" dirty="0">
                <a:latin typeface="游ゴシック" panose="020B0400000000000000" pitchFamily="50" charset="-128"/>
                <a:ea typeface="游ゴシック" panose="020B0400000000000000" pitchFamily="50" charset="-128"/>
              </a:rPr>
              <a:t>スペースの節約と配線の簡略化</a:t>
            </a:r>
            <a:r>
              <a:rPr lang="ja-JP" altLang="en-US" sz="800" dirty="0">
                <a:latin typeface="游ゴシック" panose="020B0400000000000000" pitchFamily="50" charset="-128"/>
                <a:ea typeface="游ゴシック" panose="020B0400000000000000" pitchFamily="50" charset="-128"/>
              </a:rPr>
              <a:t>を実現しました。これにより、</a:t>
            </a:r>
            <a:r>
              <a:rPr lang="ja-JP" altLang="en-US" sz="800" b="1" dirty="0">
                <a:latin typeface="游ゴシック" panose="020B0400000000000000" pitchFamily="50" charset="-128"/>
                <a:ea typeface="游ゴシック" panose="020B0400000000000000" pitchFamily="50" charset="-128"/>
              </a:rPr>
              <a:t>ロボット内部の構造がよりコンパクト</a:t>
            </a:r>
            <a:r>
              <a:rPr lang="ja-JP" altLang="en-US" sz="800" dirty="0">
                <a:latin typeface="游ゴシック" panose="020B0400000000000000" pitchFamily="50" charset="-128"/>
                <a:ea typeface="游ゴシック" panose="020B0400000000000000" pitchFamily="50" charset="-128"/>
              </a:rPr>
              <a:t>になり、</a:t>
            </a:r>
            <a:r>
              <a:rPr lang="ja-JP" altLang="en-US" sz="800" b="1" dirty="0">
                <a:latin typeface="游ゴシック" panose="020B0400000000000000" pitchFamily="50" charset="-128"/>
                <a:ea typeface="游ゴシック" panose="020B0400000000000000" pitchFamily="50" charset="-128"/>
              </a:rPr>
              <a:t>組み立てや保守の効率も大幅に向上</a:t>
            </a:r>
            <a:r>
              <a:rPr lang="ja-JP" altLang="en-US" sz="800" dirty="0">
                <a:latin typeface="游ゴシック" panose="020B0400000000000000" pitchFamily="50" charset="-128"/>
                <a:ea typeface="游ゴシック" panose="020B0400000000000000" pitchFamily="50" charset="-128"/>
              </a:rPr>
              <a:t>しています。</a:t>
            </a:r>
          </a:p>
          <a:p>
            <a:pPr>
              <a:buNone/>
            </a:pPr>
            <a:r>
              <a:rPr lang="ja-JP" altLang="en-US" sz="800" dirty="0">
                <a:latin typeface="游ゴシック" panose="020B0400000000000000" pitchFamily="50" charset="-128"/>
                <a:ea typeface="游ゴシック" panose="020B0400000000000000" pitchFamily="50" charset="-128"/>
              </a:rPr>
              <a:t>電源基板には</a:t>
            </a:r>
            <a:r>
              <a:rPr lang="en-US" altLang="ja-JP" sz="800" b="1" dirty="0">
                <a:latin typeface="游ゴシック" panose="020B0400000000000000" pitchFamily="50" charset="-128"/>
                <a:ea typeface="游ゴシック" panose="020B0400000000000000" pitchFamily="50" charset="-128"/>
              </a:rPr>
              <a:t>DCDC</a:t>
            </a:r>
            <a:r>
              <a:rPr lang="ja-JP" altLang="en-US" sz="800" b="1" dirty="0">
                <a:latin typeface="游ゴシック" panose="020B0400000000000000" pitchFamily="50" charset="-128"/>
                <a:ea typeface="游ゴシック" panose="020B0400000000000000" pitchFamily="50" charset="-128"/>
              </a:rPr>
              <a:t>コンバータ</a:t>
            </a:r>
            <a:r>
              <a:rPr lang="ja-JP" altLang="en-US" sz="800" dirty="0">
                <a:latin typeface="游ゴシック" panose="020B0400000000000000" pitchFamily="50" charset="-128"/>
                <a:ea typeface="游ゴシック" panose="020B0400000000000000" pitchFamily="50" charset="-128"/>
              </a:rPr>
              <a:t>を採用し、各モジュールへ安定した電力を供給できるように設計しています。これにより、</a:t>
            </a:r>
            <a:r>
              <a:rPr lang="ja-JP" altLang="en-US" sz="800" b="1" dirty="0">
                <a:latin typeface="游ゴシック" panose="020B0400000000000000" pitchFamily="50" charset="-128"/>
                <a:ea typeface="游ゴシック" panose="020B0400000000000000" pitchFamily="50" charset="-128"/>
              </a:rPr>
              <a:t>動作中の電圧変動を最小限に抑え、システム全体の安定性が向上</a:t>
            </a:r>
            <a:r>
              <a:rPr lang="ja-JP" altLang="en-US" sz="800" dirty="0">
                <a:latin typeface="游ゴシック" panose="020B0400000000000000" pitchFamily="50" charset="-128"/>
                <a:ea typeface="游ゴシック" panose="020B0400000000000000" pitchFamily="50" charset="-128"/>
              </a:rPr>
              <a:t>しています。</a:t>
            </a:r>
          </a:p>
          <a:p>
            <a:r>
              <a:rPr lang="ja-JP" altLang="en-US" sz="800" dirty="0">
                <a:latin typeface="游ゴシック" panose="020B0400000000000000" pitchFamily="50" charset="-128"/>
                <a:ea typeface="游ゴシック" panose="020B0400000000000000" pitchFamily="50" charset="-128"/>
              </a:rPr>
              <a:t>また、キッカー回路には</a:t>
            </a:r>
            <a:r>
              <a:rPr lang="ja-JP" altLang="en-US" sz="800" b="1" dirty="0">
                <a:latin typeface="游ゴシック" panose="020B0400000000000000" pitchFamily="50" charset="-128"/>
                <a:ea typeface="游ゴシック" panose="020B0400000000000000" pitchFamily="50" charset="-128"/>
              </a:rPr>
              <a:t>昇圧回路</a:t>
            </a:r>
            <a:r>
              <a:rPr lang="ja-JP" altLang="en-US" sz="800" dirty="0">
                <a:latin typeface="游ゴシック" panose="020B0400000000000000" pitchFamily="50" charset="-128"/>
                <a:ea typeface="游ゴシック" panose="020B0400000000000000" pitchFamily="50" charset="-128"/>
              </a:rPr>
              <a:t>を組み込んでおり、**高電圧を必要とする瞬間的な動作（シュート）**にも確実に対応できる設計となっています。</a:t>
            </a:r>
          </a:p>
        </p:txBody>
      </p:sp>
      <p:pic>
        <p:nvPicPr>
          <p:cNvPr id="2066" name="図 2065">
            <a:extLst>
              <a:ext uri="{FF2B5EF4-FFF2-40B4-BE49-F238E27FC236}">
                <a16:creationId xmlns:a16="http://schemas.microsoft.com/office/drawing/2014/main" id="{65B03010-DD22-315C-E47D-2BED618A7BCC}"/>
              </a:ext>
            </a:extLst>
          </p:cNvPr>
          <p:cNvPicPr>
            <a:picLocks noChangeAspect="1"/>
          </p:cNvPicPr>
          <p:nvPr/>
        </p:nvPicPr>
        <p:blipFill>
          <a:blip r:embed="rId51"/>
          <a:stretch>
            <a:fillRect/>
          </a:stretch>
        </p:blipFill>
        <p:spPr>
          <a:xfrm>
            <a:off x="10593420" y="16141678"/>
            <a:ext cx="1405391" cy="1803743"/>
          </a:xfrm>
          <a:prstGeom prst="rect">
            <a:avLst/>
          </a:prstGeom>
        </p:spPr>
      </p:pic>
      <p:sp>
        <p:nvSpPr>
          <p:cNvPr id="2067" name="テキスト ボックス 2066">
            <a:extLst>
              <a:ext uri="{FF2B5EF4-FFF2-40B4-BE49-F238E27FC236}">
                <a16:creationId xmlns:a16="http://schemas.microsoft.com/office/drawing/2014/main" id="{A6FA764A-FDAE-2791-4BA9-53EA1A6B6F05}"/>
              </a:ext>
            </a:extLst>
          </p:cNvPr>
          <p:cNvSpPr txBox="1"/>
          <p:nvPr/>
        </p:nvSpPr>
        <p:spPr>
          <a:xfrm>
            <a:off x="10893100" y="16070625"/>
            <a:ext cx="960020" cy="246221"/>
          </a:xfrm>
          <a:prstGeom prst="rect">
            <a:avLst/>
          </a:prstGeom>
          <a:noFill/>
        </p:spPr>
        <p:txBody>
          <a:bodyPr wrap="square" rtlCol="0">
            <a:spAutoFit/>
          </a:bodyPr>
          <a:lstStyle/>
          <a:p>
            <a:r>
              <a:rPr kumimoji="1" lang="ja-JP" altLang="en-US" sz="1000" b="1" dirty="0">
                <a:latin typeface="游ゴシック" panose="020B0400000000000000" pitchFamily="50" charset="-128"/>
                <a:ea typeface="游ゴシック" panose="020B0400000000000000" pitchFamily="50" charset="-128"/>
              </a:rPr>
              <a:t>配線を曲線</a:t>
            </a:r>
          </a:p>
        </p:txBody>
      </p:sp>
      <p:pic>
        <p:nvPicPr>
          <p:cNvPr id="2068" name="Picture 2">
            <a:extLst>
              <a:ext uri="{FF2B5EF4-FFF2-40B4-BE49-F238E27FC236}">
                <a16:creationId xmlns:a16="http://schemas.microsoft.com/office/drawing/2014/main" id="{3EA2EA77-2B51-8E1F-1572-48AA83C316D2}"/>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rot="16200000">
            <a:off x="10832202" y="18972594"/>
            <a:ext cx="1163343" cy="1631988"/>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4">
            <a:extLst>
              <a:ext uri="{FF2B5EF4-FFF2-40B4-BE49-F238E27FC236}">
                <a16:creationId xmlns:a16="http://schemas.microsoft.com/office/drawing/2014/main" id="{45149679-793D-72F8-B330-095B91C78B22}"/>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8357887" y="19292210"/>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6">
            <a:extLst>
              <a:ext uri="{FF2B5EF4-FFF2-40B4-BE49-F238E27FC236}">
                <a16:creationId xmlns:a16="http://schemas.microsoft.com/office/drawing/2014/main" id="{FAC90917-3F39-9FCF-4004-FCB6C1554A5E}"/>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rot="16200000">
            <a:off x="6612165" y="19012917"/>
            <a:ext cx="1275658" cy="1580830"/>
          </a:xfrm>
          <a:prstGeom prst="rect">
            <a:avLst/>
          </a:prstGeom>
          <a:noFill/>
          <a:extLst>
            <a:ext uri="{909E8E84-426E-40DD-AFC4-6F175D3DCCD1}">
              <a14:hiddenFill xmlns:a14="http://schemas.microsoft.com/office/drawing/2010/main">
                <a:solidFill>
                  <a:srgbClr val="FFFFFF"/>
                </a:solidFill>
              </a14:hiddenFill>
            </a:ext>
          </a:extLst>
        </p:spPr>
      </p:pic>
      <p:sp>
        <p:nvSpPr>
          <p:cNvPr id="2071" name="十字形 2070">
            <a:extLst>
              <a:ext uri="{FF2B5EF4-FFF2-40B4-BE49-F238E27FC236}">
                <a16:creationId xmlns:a16="http://schemas.microsoft.com/office/drawing/2014/main" id="{93A1EEED-D513-06E7-3106-7F99BDA457B4}"/>
              </a:ext>
            </a:extLst>
          </p:cNvPr>
          <p:cNvSpPr/>
          <p:nvPr/>
        </p:nvSpPr>
        <p:spPr>
          <a:xfrm rot="18934268">
            <a:off x="8026099" y="19680120"/>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72" name="矢印: 右 2071">
            <a:extLst>
              <a:ext uri="{FF2B5EF4-FFF2-40B4-BE49-F238E27FC236}">
                <a16:creationId xmlns:a16="http://schemas.microsoft.com/office/drawing/2014/main" id="{4B166AC6-C27E-6683-7B1F-9F9254AE2C11}"/>
              </a:ext>
            </a:extLst>
          </p:cNvPr>
          <p:cNvSpPr/>
          <p:nvPr/>
        </p:nvSpPr>
        <p:spPr>
          <a:xfrm>
            <a:off x="10228800" y="19705645"/>
            <a:ext cx="435339" cy="410910"/>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3" name="矢印: 右 2072">
            <a:extLst>
              <a:ext uri="{FF2B5EF4-FFF2-40B4-BE49-F238E27FC236}">
                <a16:creationId xmlns:a16="http://schemas.microsoft.com/office/drawing/2014/main" id="{618CD995-9B82-7CAC-AC99-53C6EC4D67F4}"/>
              </a:ext>
            </a:extLst>
          </p:cNvPr>
          <p:cNvSpPr/>
          <p:nvPr/>
        </p:nvSpPr>
        <p:spPr>
          <a:xfrm>
            <a:off x="15382556" y="16458281"/>
            <a:ext cx="254572" cy="53364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RPr lang="ja-JP"/>
            </a:defPPr>
            <a:lvl1pPr marL="0" marR="0" lvl="0"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400" b="0" i="0" u="none" strike="noStrike" kern="1200" cap="none">
                <a:solidFill>
                  <a:schemeClr val="dk1"/>
                </a:solidFill>
                <a:latin typeface="+mn-lt"/>
                <a:ea typeface="+mn-ea"/>
                <a:cs typeface="+mn-cs"/>
                <a:sym typeface="Arial"/>
              </a:defRPr>
            </a:lvl9pPr>
          </a:lstStyle>
          <a:p>
            <a:pPr algn="ctr"/>
            <a:endParaRPr lang="ja-JP" altLang="en-US" sz="898"/>
          </a:p>
        </p:txBody>
      </p:sp>
      <p:pic>
        <p:nvPicPr>
          <p:cNvPr id="2074" name="図 2073">
            <a:extLst>
              <a:ext uri="{FF2B5EF4-FFF2-40B4-BE49-F238E27FC236}">
                <a16:creationId xmlns:a16="http://schemas.microsoft.com/office/drawing/2014/main" id="{0C5479E2-CFAD-6BAA-7054-78FF8F862B7B}"/>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2667045" y="16001301"/>
            <a:ext cx="2170575" cy="1435379"/>
          </a:xfrm>
          <a:prstGeom prst="rect">
            <a:avLst/>
          </a:prstGeom>
        </p:spPr>
      </p:pic>
      <p:sp>
        <p:nvSpPr>
          <p:cNvPr id="2075" name="テキスト ボックス 1152">
            <a:extLst>
              <a:ext uri="{FF2B5EF4-FFF2-40B4-BE49-F238E27FC236}">
                <a16:creationId xmlns:a16="http://schemas.microsoft.com/office/drawing/2014/main" id="{561C552C-CE4B-6AC4-EF04-028275CB4B45}"/>
              </a:ext>
            </a:extLst>
          </p:cNvPr>
          <p:cNvSpPr txBox="1"/>
          <p:nvPr/>
        </p:nvSpPr>
        <p:spPr>
          <a:xfrm>
            <a:off x="13146197" y="17068625"/>
            <a:ext cx="126188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ja-JP" altLang="en-US" b="1" dirty="0">
                <a:solidFill>
                  <a:schemeClr val="tx1"/>
                </a:solidFill>
                <a:latin typeface="游ゴシック" panose="020B0400000000000000" pitchFamily="50" charset="-128"/>
                <a:ea typeface="游ゴシック" panose="020B0400000000000000" pitchFamily="50" charset="-128"/>
              </a:rPr>
              <a:t>旧捕捉ゾーン</a:t>
            </a:r>
          </a:p>
        </p:txBody>
      </p:sp>
      <p:sp>
        <p:nvSpPr>
          <p:cNvPr id="2080" name="正方形/長方形 2079">
            <a:extLst>
              <a:ext uri="{FF2B5EF4-FFF2-40B4-BE49-F238E27FC236}">
                <a16:creationId xmlns:a16="http://schemas.microsoft.com/office/drawing/2014/main" id="{04855558-1413-0AA3-E458-3EA855729FDA}"/>
              </a:ext>
            </a:extLst>
          </p:cNvPr>
          <p:cNvSpPr/>
          <p:nvPr/>
        </p:nvSpPr>
        <p:spPr>
          <a:xfrm>
            <a:off x="17060" y="4485528"/>
            <a:ext cx="18598946"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Bahnschrift SemiCondensed" panose="020B0502040204020203" pitchFamily="34" charset="0"/>
                <a:cs typeface="Cascadia Code" panose="020B0609020000020004" pitchFamily="49" charset="0"/>
              </a:rPr>
              <a:t>Team Activities</a:t>
            </a:r>
            <a:endParaRPr kumimoji="1" lang="ja-JP" altLang="en-US" sz="3200" b="1" dirty="0">
              <a:latin typeface="Bahnschrift SemiCondensed" panose="020B0502040204020203" pitchFamily="34" charset="0"/>
              <a:cs typeface="Cascadia Code" panose="020B0609020000020004" pitchFamily="49" charset="0"/>
            </a:endParaRPr>
          </a:p>
        </p:txBody>
      </p:sp>
      <p:sp>
        <p:nvSpPr>
          <p:cNvPr id="2111" name="テキスト ボックス 2110">
            <a:extLst>
              <a:ext uri="{FF2B5EF4-FFF2-40B4-BE49-F238E27FC236}">
                <a16:creationId xmlns:a16="http://schemas.microsoft.com/office/drawing/2014/main" id="{C5E13A9C-838F-DEAC-FA05-3CDDCEC2933C}"/>
              </a:ext>
            </a:extLst>
          </p:cNvPr>
          <p:cNvSpPr txBox="1"/>
          <p:nvPr/>
        </p:nvSpPr>
        <p:spPr>
          <a:xfrm>
            <a:off x="18684395" y="15812625"/>
            <a:ext cx="5978001" cy="584775"/>
          </a:xfrm>
          <a:prstGeom prst="rect">
            <a:avLst/>
          </a:prstGeom>
          <a:noFill/>
        </p:spPr>
        <p:txBody>
          <a:bodyPr wrap="square" rtlCol="0">
            <a:spAutoFit/>
          </a:bodyPr>
          <a:lstStyle/>
          <a:p>
            <a:r>
              <a:rPr kumimoji="1" lang="en-US" altLang="ja-JP" sz="32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S</a:t>
            </a:r>
            <a:r>
              <a:rPr lang="en-US" altLang="ja-JP" sz="2000" b="1" dirty="0">
                <a:latin typeface="Bahnschrift SemiCondensed" panose="020B0502040204020203" pitchFamily="34" charset="0"/>
              </a:rPr>
              <a:t>moothing Sensor Readings Using Moving Average</a:t>
            </a:r>
            <a:endPar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endParaRPr>
          </a:p>
        </p:txBody>
      </p:sp>
      <p:sp>
        <p:nvSpPr>
          <p:cNvPr id="256" name="テキスト ボックス 255">
            <a:extLst>
              <a:ext uri="{FF2B5EF4-FFF2-40B4-BE49-F238E27FC236}">
                <a16:creationId xmlns:a16="http://schemas.microsoft.com/office/drawing/2014/main" id="{5E23368F-A9F9-5358-3A97-10BD0D9BE7A4}"/>
              </a:ext>
            </a:extLst>
          </p:cNvPr>
          <p:cNvSpPr txBox="1"/>
          <p:nvPr/>
        </p:nvSpPr>
        <p:spPr>
          <a:xfrm>
            <a:off x="24487460" y="15844565"/>
            <a:ext cx="5978001" cy="584775"/>
          </a:xfrm>
          <a:prstGeom prst="rect">
            <a:avLst/>
          </a:prstGeom>
          <a:noFill/>
        </p:spPr>
        <p:txBody>
          <a:bodyPr wrap="square" rtlCol="0">
            <a:spAutoFit/>
          </a:bodyPr>
          <a:lstStyle/>
          <a:p>
            <a:r>
              <a:rPr kumimoji="1" lang="en-US" altLang="ja-JP" sz="3200" b="1" dirty="0" err="1">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S</a:t>
            </a:r>
            <a:r>
              <a:rPr lang="en-US" altLang="ja-JP" sz="2000" b="1" dirty="0" err="1">
                <a:latin typeface="Bahnschrift SemiCondensed" panose="020B0502040204020203" pitchFamily="34" charset="0"/>
              </a:rPr>
              <a:t>evaluation</a:t>
            </a:r>
            <a:r>
              <a:rPr lang="en-US" altLang="ja-JP" sz="2000" b="1" dirty="0">
                <a:latin typeface="Bahnschrift SemiCondensed" panose="020B0502040204020203" pitchFamily="34" charset="0"/>
              </a:rPr>
              <a:t> of Optimal LED Color for Line Sensors</a:t>
            </a:r>
            <a:endPar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endParaRPr>
          </a:p>
        </p:txBody>
      </p:sp>
      <p:sp>
        <p:nvSpPr>
          <p:cNvPr id="6" name="テキスト ボックス 5">
            <a:extLst>
              <a:ext uri="{FF2B5EF4-FFF2-40B4-BE49-F238E27FC236}">
                <a16:creationId xmlns:a16="http://schemas.microsoft.com/office/drawing/2014/main" id="{64E7C876-6702-B1AC-C584-0E6DCF6FC943}"/>
              </a:ext>
            </a:extLst>
          </p:cNvPr>
          <p:cNvSpPr txBox="1"/>
          <p:nvPr/>
        </p:nvSpPr>
        <p:spPr>
          <a:xfrm>
            <a:off x="12412302" y="17428027"/>
            <a:ext cx="5868411" cy="1138773"/>
          </a:xfrm>
          <a:prstGeom prst="rect">
            <a:avLst/>
          </a:prstGeom>
          <a:noFill/>
        </p:spPr>
        <p:txBody>
          <a:bodyPr wrap="square" rtlCol="0">
            <a:spAutoFit/>
          </a:bodyPr>
          <a:lstStyle/>
          <a:p>
            <a:r>
              <a:rPr kumimoji="1" lang="en-US" altLang="ja-JP"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08</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400" b="1" u="sng" dirty="0">
                <a:latin typeface="Bahnschrift SemiCondensed" panose="020B0502040204020203" pitchFamily="34" charset="0"/>
                <a:ea typeface="Cascadia Code" panose="020B0609020000020004" pitchFamily="49" charset="0"/>
                <a:cs typeface="Cascadia Code" panose="020B0609020000020004" pitchFamily="49" charset="0"/>
              </a:rPr>
              <a:t>Frame</a:t>
            </a:r>
          </a:p>
          <a:p>
            <a:pPr>
              <a:buNone/>
            </a:pPr>
            <a:r>
              <a:rPr lang="ja-JP" altLang="en-US" sz="800" dirty="0"/>
              <a:t>私たちのロボットの土台となるフレームは、ジュラルミン（アルミ合金）を用いて製作しています。ジェラルミンは、航空機などにも使用されるほど強度が高く、それでいて非常に軽量な金属材料です。その特性を活かすことで、</a:t>
            </a:r>
            <a:r>
              <a:rPr lang="ja-JP" altLang="en-US" sz="800" b="1" dirty="0"/>
              <a:t>頑丈さと軽さを両立</a:t>
            </a:r>
            <a:r>
              <a:rPr lang="ja-JP" altLang="en-US" sz="800" dirty="0"/>
              <a:t>した設計が可能になりました。また、私たちはフレームの</a:t>
            </a:r>
            <a:r>
              <a:rPr lang="ja-JP" altLang="en-US" sz="800" b="1" dirty="0"/>
              <a:t>軽量化にも徹底的にこだわっています</a:t>
            </a:r>
            <a:r>
              <a:rPr lang="ja-JP" altLang="en-US" sz="800" dirty="0"/>
              <a:t>。必要な強度を維持しながら、不要な部分には肉抜き加工を行うことで、</a:t>
            </a:r>
            <a:r>
              <a:rPr lang="ja-JP" altLang="en-US" sz="800" b="1" dirty="0"/>
              <a:t>重量を削減しながらも強度を保つ</a:t>
            </a:r>
            <a:r>
              <a:rPr lang="ja-JP" altLang="en-US" sz="800" dirty="0"/>
              <a:t>構造を実現しました。</a:t>
            </a:r>
          </a:p>
          <a:p>
            <a:r>
              <a:rPr lang="ja-JP" altLang="en-US" sz="800" dirty="0"/>
              <a:t>フレームの設計には</a:t>
            </a:r>
            <a:r>
              <a:rPr lang="en-US" altLang="ja-JP" sz="800" b="1" dirty="0"/>
              <a:t>Fusion 360</a:t>
            </a:r>
            <a:r>
              <a:rPr lang="ja-JP" altLang="en-US" sz="800" dirty="0"/>
              <a:t>を使用し、</a:t>
            </a:r>
            <a:r>
              <a:rPr lang="ja-JP" altLang="en-US" sz="800" b="1" dirty="0"/>
              <a:t>部活内にある</a:t>
            </a:r>
            <a:r>
              <a:rPr lang="en-US" altLang="ja-JP" sz="800" b="1" dirty="0"/>
              <a:t>CNC</a:t>
            </a:r>
            <a:r>
              <a:rPr lang="ja-JP" altLang="en-US" sz="800" b="1" dirty="0"/>
              <a:t>加工機</a:t>
            </a:r>
            <a:r>
              <a:rPr lang="ja-JP" altLang="en-US" sz="800" dirty="0"/>
              <a:t>で実際に切削を行っています。これにより、設計と試作を短いサイクルで繰り返すことができ、最適なフレーム構造に仕上げることができました。</a:t>
            </a:r>
          </a:p>
        </p:txBody>
      </p:sp>
      <p:pic>
        <p:nvPicPr>
          <p:cNvPr id="10" name="図 9">
            <a:extLst>
              <a:ext uri="{FF2B5EF4-FFF2-40B4-BE49-F238E27FC236}">
                <a16:creationId xmlns:a16="http://schemas.microsoft.com/office/drawing/2014/main" id="{AC8AA59E-DE59-8F79-F870-FDB745853CDC}"/>
              </a:ext>
            </a:extLst>
          </p:cNvPr>
          <p:cNvPicPr>
            <a:picLocks noChangeAspect="1"/>
          </p:cNvPicPr>
          <p:nvPr/>
        </p:nvPicPr>
        <p:blipFill>
          <a:blip r:embed="rId56"/>
          <a:stretch>
            <a:fillRect/>
          </a:stretch>
        </p:blipFill>
        <p:spPr>
          <a:xfrm>
            <a:off x="10585043" y="13042844"/>
            <a:ext cx="1212688" cy="1088789"/>
          </a:xfrm>
          <a:prstGeom prst="rect">
            <a:avLst/>
          </a:prstGeom>
        </p:spPr>
      </p:pic>
      <p:sp>
        <p:nvSpPr>
          <p:cNvPr id="7" name="Google Shape;276;p13">
            <a:extLst>
              <a:ext uri="{FF2B5EF4-FFF2-40B4-BE49-F238E27FC236}">
                <a16:creationId xmlns:a16="http://schemas.microsoft.com/office/drawing/2014/main" id="{61DE34C1-E3BE-7FAA-8242-0A0FE523274A}"/>
              </a:ext>
            </a:extLst>
          </p:cNvPr>
          <p:cNvSpPr txBox="1"/>
          <p:nvPr/>
        </p:nvSpPr>
        <p:spPr>
          <a:xfrm>
            <a:off x="18711234" y="16249461"/>
            <a:ext cx="5228344"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900" dirty="0">
                <a:latin typeface="游ゴシック" panose="020B0400000000000000" pitchFamily="50" charset="-128"/>
                <a:ea typeface="游ゴシック" panose="020B0400000000000000" pitchFamily="50" charset="-128"/>
              </a:rPr>
              <a:t>　ボールセンサのアナログ値にはブレがありました</a:t>
            </a:r>
            <a:r>
              <a:rPr lang="ja-JP" altLang="en-US" sz="900" b="1" dirty="0">
                <a:latin typeface="游ゴシック" panose="020B0400000000000000" pitchFamily="50" charset="-128"/>
                <a:ea typeface="游ゴシック" panose="020B0400000000000000" pitchFamily="50" charset="-128"/>
              </a:rPr>
              <a:t>。</a:t>
            </a:r>
            <a:endParaRPr lang="en-US" altLang="ja-JP" sz="900" b="1"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このブレを減らすために、ボールセンサのアナログ値に対して</a:t>
            </a:r>
            <a:r>
              <a:rPr lang="ja-JP" altLang="en-US" sz="900" b="1" dirty="0">
                <a:latin typeface="游ゴシック" panose="020B0400000000000000" pitchFamily="50" charset="-128"/>
                <a:ea typeface="游ゴシック" panose="020B0400000000000000" pitchFamily="50" charset="-128"/>
              </a:rPr>
              <a:t>移動平均</a:t>
            </a:r>
            <a:r>
              <a:rPr lang="ja-JP" altLang="en-US" sz="900" dirty="0">
                <a:latin typeface="游ゴシック" panose="020B0400000000000000" pitchFamily="50" charset="-128"/>
                <a:ea typeface="游ゴシック" panose="020B0400000000000000" pitchFamily="50" charset="-128"/>
              </a:rPr>
              <a:t>を求めることにしました。ボールセンサから離れる方向にボールを転がし、その値の変化を調べました。移動平均のサンプル数を変更しながら、アナログ値のブレを調べ、最終的にサンプル数を</a:t>
            </a:r>
            <a:r>
              <a:rPr lang="en-US" altLang="ja-JP" sz="900" dirty="0">
                <a:latin typeface="游ゴシック" panose="020B0400000000000000" pitchFamily="50" charset="-128"/>
                <a:ea typeface="游ゴシック" panose="020B0400000000000000" pitchFamily="50" charset="-128"/>
              </a:rPr>
              <a:t>10</a:t>
            </a:r>
            <a:r>
              <a:rPr lang="ja-JP" altLang="en-US" sz="900" dirty="0">
                <a:latin typeface="游ゴシック" panose="020B0400000000000000" pitchFamily="50" charset="-128"/>
                <a:ea typeface="游ゴシック" panose="020B0400000000000000" pitchFamily="50" charset="-128"/>
              </a:rPr>
              <a:t>に設定しました。移動平均を使用しない場合と比較したものが右のグラフです。</a:t>
            </a:r>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グラフより移動平均を使うことで値が</a:t>
            </a:r>
            <a:r>
              <a:rPr lang="ja-JP" altLang="en-US" sz="900" b="1" dirty="0">
                <a:latin typeface="游ゴシック" panose="020B0400000000000000" pitchFamily="50" charset="-128"/>
                <a:ea typeface="游ゴシック" panose="020B0400000000000000" pitchFamily="50" charset="-128"/>
              </a:rPr>
              <a:t>滑らかになっている</a:t>
            </a:r>
            <a:r>
              <a:rPr lang="ja-JP" altLang="en-US" sz="900" dirty="0">
                <a:latin typeface="游ゴシック" panose="020B0400000000000000" pitchFamily="50" charset="-128"/>
                <a:ea typeface="游ゴシック" panose="020B0400000000000000" pitchFamily="50" charset="-128"/>
              </a:rPr>
              <a:t>ことがわかります。この結果を踏まえ、ボールセンサだけでなく、</a:t>
            </a:r>
            <a:r>
              <a:rPr lang="ja-JP" altLang="en-US" sz="900" b="1" dirty="0">
                <a:latin typeface="游ゴシック" panose="020B0400000000000000" pitchFamily="50" charset="-128"/>
                <a:ea typeface="游ゴシック" panose="020B0400000000000000" pitchFamily="50" charset="-128"/>
              </a:rPr>
              <a:t>ラインセンサのアナログ値にも移動平均を適用しました。</a:t>
            </a:r>
            <a:endParaRPr lang="ja-JP" altLang="en-US" sz="900" dirty="0">
              <a:latin typeface="游ゴシック" panose="020B0400000000000000" pitchFamily="50" charset="-128"/>
              <a:ea typeface="游ゴシック" panose="020B0400000000000000" pitchFamily="50" charset="-128"/>
            </a:endParaRPr>
          </a:p>
        </p:txBody>
      </p:sp>
      <p:pic>
        <p:nvPicPr>
          <p:cNvPr id="25" name="図 24">
            <a:extLst>
              <a:ext uri="{FF2B5EF4-FFF2-40B4-BE49-F238E27FC236}">
                <a16:creationId xmlns:a16="http://schemas.microsoft.com/office/drawing/2014/main" id="{382504EA-BF58-D76F-1D42-1C8D997E86E5}"/>
              </a:ext>
            </a:extLst>
          </p:cNvPr>
          <p:cNvPicPr>
            <a:picLocks noChangeAspect="1"/>
          </p:cNvPicPr>
          <p:nvPr/>
        </p:nvPicPr>
        <p:blipFill>
          <a:blip r:embed="rId57"/>
          <a:stretch>
            <a:fillRect/>
          </a:stretch>
        </p:blipFill>
        <p:spPr>
          <a:xfrm>
            <a:off x="18862319" y="17077647"/>
            <a:ext cx="4784520" cy="2894572"/>
          </a:xfrm>
          <a:prstGeom prst="rect">
            <a:avLst/>
          </a:prstGeom>
        </p:spPr>
      </p:pic>
      <p:sp>
        <p:nvSpPr>
          <p:cNvPr id="28" name="テキスト ボックス 27">
            <a:extLst>
              <a:ext uri="{FF2B5EF4-FFF2-40B4-BE49-F238E27FC236}">
                <a16:creationId xmlns:a16="http://schemas.microsoft.com/office/drawing/2014/main" id="{18F4DEFB-42A0-3109-93BA-3DA788A82A2B}"/>
              </a:ext>
            </a:extLst>
          </p:cNvPr>
          <p:cNvSpPr txBox="1"/>
          <p:nvPr/>
        </p:nvSpPr>
        <p:spPr>
          <a:xfrm>
            <a:off x="24524806" y="16328217"/>
            <a:ext cx="5460710" cy="784830"/>
          </a:xfrm>
          <a:prstGeom prst="rect">
            <a:avLst/>
          </a:prstGeom>
          <a:noFill/>
        </p:spPr>
        <p:txBody>
          <a:bodyPr wrap="square" rtlCol="0">
            <a:spAutoFit/>
          </a:bodyPr>
          <a:lstStyle/>
          <a:p>
            <a:r>
              <a:rPr lang="ja-JP" altLang="en-US" sz="7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LINE</a:t>
            </a:r>
            <a:r>
              <a:rPr lang="ja-JP" altLang="en-US" sz="900" dirty="0">
                <a:latin typeface="游ゴシック" panose="020B0400000000000000" pitchFamily="50" charset="-128"/>
                <a:ea typeface="游ゴシック" panose="020B0400000000000000" pitchFamily="50" charset="-128"/>
              </a:rPr>
              <a:t>センサは、今まで白色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を使っていましたが、</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本当に白色</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は適しているのかという疑問があり実験をすることにしました。</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実験には、光の色や明るさを調整できるフルカラー</a:t>
            </a:r>
            <a:r>
              <a:rPr lang="en-US" altLang="ja-JP" sz="900" dirty="0">
                <a:latin typeface="游ゴシック" panose="020B0400000000000000" pitchFamily="50" charset="-128"/>
                <a:ea typeface="游ゴシック" panose="020B0400000000000000" pitchFamily="50" charset="-128"/>
              </a:rPr>
              <a:t>LED</a:t>
            </a:r>
            <a:r>
              <a:rPr lang="ja-JP" altLang="en-US" sz="900" dirty="0">
                <a:latin typeface="游ゴシック" panose="020B0400000000000000" pitchFamily="50" charset="-128"/>
                <a:ea typeface="游ゴシック" panose="020B0400000000000000" pitchFamily="50" charset="-128"/>
              </a:rPr>
              <a:t>を使用しています。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私たちはこれまで使っていた白色光と、赤、緑、青の光を使った場合の白線通過時のデータをグラフと表にまとめました。　</a:t>
            </a:r>
            <a:endParaRPr lang="en-US" altLang="ja-JP" sz="700" dirty="0">
              <a:latin typeface="游ゴシック" panose="020B0400000000000000" pitchFamily="50" charset="-128"/>
              <a:ea typeface="游ゴシック" panose="020B0400000000000000" pitchFamily="50" charset="-128"/>
            </a:endParaRPr>
          </a:p>
        </p:txBody>
      </p:sp>
      <p:pic>
        <p:nvPicPr>
          <p:cNvPr id="31" name="図 30">
            <a:extLst>
              <a:ext uri="{FF2B5EF4-FFF2-40B4-BE49-F238E27FC236}">
                <a16:creationId xmlns:a16="http://schemas.microsoft.com/office/drawing/2014/main" id="{1BAD4136-2EE3-B5A8-86A8-803478D0F524}"/>
              </a:ext>
            </a:extLst>
          </p:cNvPr>
          <p:cNvPicPr>
            <a:picLocks noChangeAspect="1"/>
          </p:cNvPicPr>
          <p:nvPr/>
        </p:nvPicPr>
        <p:blipFill>
          <a:blip r:embed="rId58"/>
          <a:srcRect t="15062" b="8180"/>
          <a:stretch/>
        </p:blipFill>
        <p:spPr>
          <a:xfrm>
            <a:off x="24517931" y="17452005"/>
            <a:ext cx="2925776" cy="1632640"/>
          </a:xfrm>
          <a:prstGeom prst="rect">
            <a:avLst/>
          </a:prstGeom>
        </p:spPr>
      </p:pic>
      <p:sp>
        <p:nvSpPr>
          <p:cNvPr id="32" name="テキスト ボックス 31">
            <a:extLst>
              <a:ext uri="{FF2B5EF4-FFF2-40B4-BE49-F238E27FC236}">
                <a16:creationId xmlns:a16="http://schemas.microsoft.com/office/drawing/2014/main" id="{8E6F77AB-5CEB-B84A-448E-6C4F6649FB70}"/>
              </a:ext>
            </a:extLst>
          </p:cNvPr>
          <p:cNvSpPr txBox="1"/>
          <p:nvPr/>
        </p:nvSpPr>
        <p:spPr>
          <a:xfrm>
            <a:off x="24487460" y="19214875"/>
            <a:ext cx="5716315" cy="784830"/>
          </a:xfrm>
          <a:prstGeom prst="rect">
            <a:avLst/>
          </a:prstGeom>
          <a:noFill/>
        </p:spPr>
        <p:txBody>
          <a:bodyPr wrap="square" rtlCol="0">
            <a:spAutoFit/>
          </a:bodyPr>
          <a:lstStyle/>
          <a:p>
            <a:r>
              <a:rPr lang="ja-JP" altLang="en-US" sz="900" dirty="0">
                <a:latin typeface="游ゴシック" panose="020B0400000000000000" pitchFamily="50" charset="-128"/>
                <a:ea typeface="游ゴシック" panose="020B0400000000000000" pitchFamily="50" charset="-128"/>
              </a:rPr>
              <a:t>図</a:t>
            </a:r>
            <a:r>
              <a:rPr lang="en-US" altLang="ja-JP" sz="900" dirty="0">
                <a:latin typeface="游ゴシック" panose="020B0400000000000000" pitchFamily="50" charset="-128"/>
                <a:ea typeface="游ゴシック" panose="020B0400000000000000" pitchFamily="50" charset="-128"/>
              </a:rPr>
              <a:t>1</a:t>
            </a:r>
            <a:r>
              <a:rPr lang="ja-JP" altLang="en-US" sz="900" dirty="0">
                <a:latin typeface="游ゴシック" panose="020B0400000000000000" pitchFamily="50" charset="-128"/>
                <a:ea typeface="游ゴシック" panose="020B0400000000000000" pitchFamily="50" charset="-128"/>
              </a:rPr>
              <a:t>を見ると、白色光を使った場合の最小値と最大値が</a:t>
            </a:r>
            <a:r>
              <a:rPr lang="ja-JP" altLang="en-US" sz="900" b="1" dirty="0">
                <a:latin typeface="游ゴシック" panose="020B0400000000000000" pitchFamily="50" charset="-128"/>
                <a:ea typeface="游ゴシック" panose="020B0400000000000000" pitchFamily="50" charset="-128"/>
              </a:rPr>
              <a:t>他の色よりも高くなっている</a:t>
            </a:r>
            <a:r>
              <a:rPr lang="ja-JP" altLang="en-US" sz="900" dirty="0">
                <a:latin typeface="游ゴシック" panose="020B0400000000000000" pitchFamily="50" charset="-128"/>
                <a:ea typeface="游ゴシック" panose="020B0400000000000000" pitchFamily="50" charset="-128"/>
              </a:rPr>
              <a:t>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ラインセンサでは最小値と最大値の差が大きい方が有利です。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図２から最小値と最大値の差が、赤と青は他の二色と比べて大きいことがわかります。</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しかし、青色は禁止色のため使用することができません。</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このことから、</a:t>
            </a:r>
            <a:r>
              <a:rPr lang="ja-JP" altLang="en-US" sz="900" b="1" dirty="0">
                <a:latin typeface="游ゴシック" panose="020B0400000000000000" pitchFamily="50" charset="-128"/>
                <a:ea typeface="游ゴシック" panose="020B0400000000000000" pitchFamily="50" charset="-128"/>
              </a:rPr>
              <a:t>センサーに最も適した光源は「</a:t>
            </a:r>
            <a:r>
              <a:rPr lang="ja-JP" altLang="en-US" sz="900" b="1" dirty="0">
                <a:solidFill>
                  <a:srgbClr val="FF0000"/>
                </a:solidFill>
                <a:latin typeface="游ゴシック" panose="020B0400000000000000" pitchFamily="50" charset="-128"/>
                <a:ea typeface="游ゴシック" panose="020B0400000000000000" pitchFamily="50" charset="-128"/>
              </a:rPr>
              <a:t>赤色</a:t>
            </a:r>
            <a:r>
              <a:rPr lang="ja-JP" altLang="en-US" sz="900" b="1" dirty="0">
                <a:latin typeface="游ゴシック" panose="020B0400000000000000" pitchFamily="50" charset="-128"/>
                <a:ea typeface="游ゴシック" panose="020B0400000000000000" pitchFamily="50" charset="-128"/>
              </a:rPr>
              <a:t>」であることがわかりました。</a:t>
            </a:r>
          </a:p>
        </p:txBody>
      </p:sp>
      <p:pic>
        <p:nvPicPr>
          <p:cNvPr id="33" name="Picture 5">
            <a:extLst>
              <a:ext uri="{FF2B5EF4-FFF2-40B4-BE49-F238E27FC236}">
                <a16:creationId xmlns:a16="http://schemas.microsoft.com/office/drawing/2014/main" id="{DBE1D3C2-8DA5-065A-0CF5-B8B6EB721E76}"/>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l="2416" t="10111" r="7536" b="4538"/>
          <a:stretch/>
        </p:blipFill>
        <p:spPr bwMode="auto">
          <a:xfrm>
            <a:off x="27641924" y="17452732"/>
            <a:ext cx="2520749" cy="1686536"/>
          </a:xfrm>
          <a:prstGeom prst="rect">
            <a:avLst/>
          </a:prstGeom>
          <a:noFill/>
          <a:extLst>
            <a:ext uri="{909E8E84-426E-40DD-AFC4-6F175D3DCCD1}">
              <a14:hiddenFill xmlns:a14="http://schemas.microsoft.com/office/drawing/2010/main">
                <a:solidFill>
                  <a:srgbClr val="FFFFFF"/>
                </a:solidFill>
              </a14:hiddenFill>
            </a:ext>
          </a:extLst>
        </p:spPr>
      </p:pic>
      <p:sp>
        <p:nvSpPr>
          <p:cNvPr id="35" name="テキスト ボックス 34">
            <a:extLst>
              <a:ext uri="{FF2B5EF4-FFF2-40B4-BE49-F238E27FC236}">
                <a16:creationId xmlns:a16="http://schemas.microsoft.com/office/drawing/2014/main" id="{5EDFB01D-125A-1FC1-331B-8DCE4246012D}"/>
              </a:ext>
            </a:extLst>
          </p:cNvPr>
          <p:cNvSpPr txBox="1"/>
          <p:nvPr/>
        </p:nvSpPr>
        <p:spPr>
          <a:xfrm>
            <a:off x="25149193" y="17177134"/>
            <a:ext cx="2208336"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色ごとの反応値の違い</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050" b="1" dirty="0">
              <a:latin typeface="游ゴシック" panose="020B0400000000000000" pitchFamily="50" charset="-128"/>
              <a:ea typeface="游ゴシック" panose="020B0400000000000000" pitchFamily="50" charset="-128"/>
            </a:endParaRPr>
          </a:p>
        </p:txBody>
      </p:sp>
      <p:sp>
        <p:nvSpPr>
          <p:cNvPr id="43" name="テキスト ボックス 42">
            <a:extLst>
              <a:ext uri="{FF2B5EF4-FFF2-40B4-BE49-F238E27FC236}">
                <a16:creationId xmlns:a16="http://schemas.microsoft.com/office/drawing/2014/main" id="{1FB7DDB9-F31E-4B34-2E2B-FB8BBD0CA174}"/>
              </a:ext>
            </a:extLst>
          </p:cNvPr>
          <p:cNvSpPr txBox="1"/>
          <p:nvPr/>
        </p:nvSpPr>
        <p:spPr>
          <a:xfrm>
            <a:off x="27729125" y="17180910"/>
            <a:ext cx="2546088" cy="261610"/>
          </a:xfrm>
          <a:prstGeom prst="rect">
            <a:avLst/>
          </a:prstGeom>
          <a:noFill/>
        </p:spPr>
        <p:txBody>
          <a:bodyPr wrap="square" rtlCol="0">
            <a:spAutoFit/>
          </a:bodyPr>
          <a:lstStyle/>
          <a:p>
            <a:r>
              <a:rPr kumimoji="1" lang="ja-JP" altLang="en-US" sz="1100" b="1" dirty="0">
                <a:latin typeface="游ゴシック" panose="020B0400000000000000" pitchFamily="50" charset="-128"/>
                <a:ea typeface="游ゴシック" panose="020B0400000000000000" pitchFamily="50" charset="-128"/>
              </a:rPr>
              <a:t>各色の最大値と最小値の差</a:t>
            </a:r>
            <a:r>
              <a:rPr kumimoji="1" lang="en-US" altLang="ja-JP" sz="1100" b="1" dirty="0">
                <a:latin typeface="游ゴシック" panose="020B0400000000000000" pitchFamily="50" charset="-128"/>
                <a:ea typeface="游ゴシック" panose="020B0400000000000000" pitchFamily="50" charset="-128"/>
              </a:rPr>
              <a:t>(</a:t>
            </a:r>
            <a:r>
              <a:rPr kumimoji="1" lang="ja-JP" altLang="en-US" sz="1100" b="1" dirty="0">
                <a:latin typeface="游ゴシック" panose="020B0400000000000000" pitchFamily="50" charset="-128"/>
                <a:ea typeface="游ゴシック" panose="020B0400000000000000" pitchFamily="50" charset="-128"/>
              </a:rPr>
              <a:t>図１</a:t>
            </a:r>
            <a:r>
              <a:rPr kumimoji="1" lang="en-US" altLang="ja-JP" sz="1100" b="1" dirty="0">
                <a:latin typeface="游ゴシック" panose="020B0400000000000000" pitchFamily="50" charset="-128"/>
                <a:ea typeface="游ゴシック" panose="020B0400000000000000" pitchFamily="50" charset="-128"/>
              </a:rPr>
              <a:t>)</a:t>
            </a:r>
            <a:endParaRPr kumimoji="1" lang="ja-JP" altLang="en-US" sz="1100" b="1" dirty="0">
              <a:latin typeface="游ゴシック" panose="020B0400000000000000" pitchFamily="50" charset="-128"/>
              <a:ea typeface="游ゴシック" panose="020B0400000000000000" pitchFamily="50" charset="-128"/>
            </a:endParaRPr>
          </a:p>
        </p:txBody>
      </p:sp>
      <p:pic>
        <p:nvPicPr>
          <p:cNvPr id="44" name="図 43" descr="若い, 男, 乗る, 板 が含まれている画像&#10;&#10;AI によって生成されたコンテンツは間違っている可能性があります。">
            <a:extLst>
              <a:ext uri="{FF2B5EF4-FFF2-40B4-BE49-F238E27FC236}">
                <a16:creationId xmlns:a16="http://schemas.microsoft.com/office/drawing/2014/main" id="{3EDD2327-BC7A-D95A-6220-3E4F532337BE}"/>
              </a:ext>
            </a:extLst>
          </p:cNvPr>
          <p:cNvPicPr>
            <a:picLocks noChangeAspect="1"/>
          </p:cNvPicPr>
          <p:nvPr/>
        </p:nvPicPr>
        <p:blipFill>
          <a:blip r:embed="rId60"/>
          <a:srcRect t="-1" b="11493"/>
          <a:stretch/>
        </p:blipFill>
        <p:spPr>
          <a:xfrm>
            <a:off x="21742228" y="8305243"/>
            <a:ext cx="2891561" cy="1706183"/>
          </a:xfrm>
          <a:prstGeom prst="rect">
            <a:avLst/>
          </a:prstGeom>
        </p:spPr>
      </p:pic>
      <p:pic>
        <p:nvPicPr>
          <p:cNvPr id="45" name="図 44" descr="草, 小さい, おもちゃ, 座る が含まれている画像&#10;&#10;AI によって生成されたコンテンツは間違っている可能性があります。">
            <a:extLst>
              <a:ext uri="{FF2B5EF4-FFF2-40B4-BE49-F238E27FC236}">
                <a16:creationId xmlns:a16="http://schemas.microsoft.com/office/drawing/2014/main" id="{27B29C8D-90DB-46B1-4091-42AB80654632}"/>
              </a:ext>
            </a:extLst>
          </p:cNvPr>
          <p:cNvPicPr>
            <a:picLocks noChangeAspect="1"/>
          </p:cNvPicPr>
          <p:nvPr/>
        </p:nvPicPr>
        <p:blipFill>
          <a:blip r:embed="rId61"/>
          <a:srcRect t="6209" b="4381"/>
          <a:stretch/>
        </p:blipFill>
        <p:spPr>
          <a:xfrm>
            <a:off x="18799073" y="8298152"/>
            <a:ext cx="2874323" cy="1713274"/>
          </a:xfrm>
          <a:prstGeom prst="rect">
            <a:avLst/>
          </a:prstGeom>
        </p:spPr>
      </p:pic>
      <p:sp>
        <p:nvSpPr>
          <p:cNvPr id="37" name="テキスト ボックス 36">
            <a:extLst>
              <a:ext uri="{FF2B5EF4-FFF2-40B4-BE49-F238E27FC236}">
                <a16:creationId xmlns:a16="http://schemas.microsoft.com/office/drawing/2014/main" id="{9E1357DD-8805-F200-3E46-E35C7B9C0833}"/>
              </a:ext>
            </a:extLst>
          </p:cNvPr>
          <p:cNvSpPr txBox="1"/>
          <p:nvPr/>
        </p:nvSpPr>
        <p:spPr>
          <a:xfrm>
            <a:off x="-1" y="5343368"/>
            <a:ext cx="8648701" cy="584775"/>
          </a:xfrm>
          <a:prstGeom prst="rect">
            <a:avLst/>
          </a:prstGeom>
          <a:noFill/>
        </p:spPr>
        <p:txBody>
          <a:bodyPr wrap="square" rtlCol="0">
            <a:spAutoFit/>
          </a:bodyPr>
          <a:lstStyle/>
          <a:p>
            <a:r>
              <a:rPr lang="ja-JP" altLang="en-US" sz="800" dirty="0">
                <a:latin typeface="游ゴシック" panose="020B0400000000000000" pitchFamily="50" charset="-128"/>
                <a:ea typeface="游ゴシック" panose="020B0400000000000000" pitchFamily="50" charset="-128"/>
              </a:rPr>
              <a:t>私たちのチームは、ロボカップサッカー・ライトウェイト部門に昨シーズンから参加しており、結成して二年目になります。メンバーは</a:t>
            </a:r>
            <a:r>
              <a:rPr lang="en-US" altLang="ja-JP" sz="800" dirty="0">
                <a:latin typeface="游ゴシック" panose="020B0400000000000000" pitchFamily="50" charset="-128"/>
                <a:ea typeface="游ゴシック" panose="020B0400000000000000" pitchFamily="50" charset="-128"/>
              </a:rPr>
              <a:t>4</a:t>
            </a:r>
            <a:r>
              <a:rPr lang="ja-JP" altLang="en-US" sz="800" dirty="0">
                <a:latin typeface="游ゴシック" panose="020B0400000000000000" pitchFamily="50" charset="-128"/>
                <a:ea typeface="游ゴシック" panose="020B0400000000000000" pitchFamily="50" charset="-128"/>
              </a:rPr>
              <a:t>人で、そのうち</a:t>
            </a:r>
            <a:r>
              <a:rPr lang="en-US" altLang="ja-JP" sz="800" dirty="0">
                <a:latin typeface="游ゴシック" panose="020B0400000000000000" pitchFamily="50" charset="-128"/>
                <a:ea typeface="游ゴシック" panose="020B0400000000000000" pitchFamily="50" charset="-128"/>
              </a:rPr>
              <a:t>3</a:t>
            </a:r>
            <a:r>
              <a:rPr lang="ja-JP" altLang="en-US" sz="800" dirty="0">
                <a:latin typeface="游ゴシック" panose="020B0400000000000000" pitchFamily="50" charset="-128"/>
                <a:ea typeface="游ゴシック" panose="020B0400000000000000" pitchFamily="50" charset="-128"/>
              </a:rPr>
              <a:t>人は高校から、</a:t>
            </a:r>
            <a:r>
              <a:rPr lang="en-US" altLang="ja-JP" sz="800" dirty="0">
                <a:latin typeface="游ゴシック" panose="020B0400000000000000" pitchFamily="50" charset="-128"/>
                <a:ea typeface="游ゴシック" panose="020B0400000000000000" pitchFamily="50" charset="-128"/>
              </a:rPr>
              <a:t>1</a:t>
            </a:r>
            <a:r>
              <a:rPr lang="ja-JP" altLang="en-US" sz="800" dirty="0">
                <a:latin typeface="游ゴシック" panose="020B0400000000000000" pitchFamily="50" charset="-128"/>
                <a:ea typeface="游ゴシック" panose="020B0400000000000000" pitchFamily="50" charset="-128"/>
              </a:rPr>
              <a:t>人は中学から</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ロボット競技に参加しています。つまり、ほとんどのメンバーが二年前に初めてロボット競技に触れた初心者でした。</a:t>
            </a:r>
          </a:p>
          <a:p>
            <a:r>
              <a:rPr lang="ja-JP" altLang="en-US" sz="800" dirty="0">
                <a:latin typeface="游ゴシック" panose="020B0400000000000000" pitchFamily="50" charset="-128"/>
                <a:ea typeface="游ゴシック" panose="020B0400000000000000" pitchFamily="50" charset="-128"/>
              </a:rPr>
              <a:t>しかし、私たちは「世界大会優勝」という大きな目標を掲げ、日々ロボット製作に励んできました。限られた時間の中で、チーム全員が確実に成長できるよう、明確な活動方針を立てて</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取り組んできました。今回は、その活動方針について紹介したいと思います。</a:t>
            </a:r>
          </a:p>
        </p:txBody>
      </p:sp>
      <p:sp>
        <p:nvSpPr>
          <p:cNvPr id="39" name="矢印: 山形 38">
            <a:extLst>
              <a:ext uri="{FF2B5EF4-FFF2-40B4-BE49-F238E27FC236}">
                <a16:creationId xmlns:a16="http://schemas.microsoft.com/office/drawing/2014/main" id="{C652B455-FB39-CD3E-7563-CE47AE4DF857}"/>
              </a:ext>
            </a:extLst>
          </p:cNvPr>
          <p:cNvSpPr/>
          <p:nvPr/>
        </p:nvSpPr>
        <p:spPr>
          <a:xfrm>
            <a:off x="1283037" y="5908282"/>
            <a:ext cx="1675130"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0" name="正方形/長方形 39">
            <a:extLst>
              <a:ext uri="{FF2B5EF4-FFF2-40B4-BE49-F238E27FC236}">
                <a16:creationId xmlns:a16="http://schemas.microsoft.com/office/drawing/2014/main" id="{0058980E-743F-116B-F549-4AE63225D9DF}"/>
              </a:ext>
            </a:extLst>
          </p:cNvPr>
          <p:cNvSpPr/>
          <p:nvPr/>
        </p:nvSpPr>
        <p:spPr>
          <a:xfrm>
            <a:off x="75498" y="6170969"/>
            <a:ext cx="1187216" cy="927363"/>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124">
            <a:extLst>
              <a:ext uri="{FF2B5EF4-FFF2-40B4-BE49-F238E27FC236}">
                <a16:creationId xmlns:a16="http://schemas.microsoft.com/office/drawing/2014/main" id="{FE6C705A-022D-20DC-E009-6D2606DF73F9}"/>
              </a:ext>
            </a:extLst>
          </p:cNvPr>
          <p:cNvSpPr txBox="1"/>
          <p:nvPr/>
        </p:nvSpPr>
        <p:spPr>
          <a:xfrm>
            <a:off x="97803" y="6173916"/>
            <a:ext cx="1118314" cy="73866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チームメンバーの一人一人がロボットを製作し、ロボットの構造や仕組みについて理解を深めました。</a:t>
            </a:r>
            <a:br>
              <a:rPr lang="ja-JP" altLang="en-US" sz="800" b="1" dirty="0">
                <a:solidFill>
                  <a:srgbClr val="73C7DB"/>
                </a:solidFill>
                <a:latin typeface="游ゴシック" panose="020B0400000000000000" pitchFamily="50" charset="-128"/>
                <a:ea typeface="游ゴシック" panose="020B0400000000000000" pitchFamily="50" charset="-128"/>
              </a:rPr>
            </a:br>
            <a:endParaRPr lang="en-US" altLang="ja-JP" sz="800" b="1" dirty="0">
              <a:solidFill>
                <a:srgbClr val="15A7C7"/>
              </a:solidFill>
              <a:latin typeface="游ゴシック" panose="020B0400000000000000" pitchFamily="50" charset="-128"/>
              <a:ea typeface="游ゴシック" panose="020B0400000000000000" pitchFamily="50" charset="-128"/>
            </a:endParaRPr>
          </a:p>
        </p:txBody>
      </p:sp>
      <p:sp>
        <p:nvSpPr>
          <p:cNvPr id="42" name="フローチャート: 他ページ結合子 41">
            <a:extLst>
              <a:ext uri="{FF2B5EF4-FFF2-40B4-BE49-F238E27FC236}">
                <a16:creationId xmlns:a16="http://schemas.microsoft.com/office/drawing/2014/main" id="{A030D4CC-23F4-277D-CEC0-71D46EF7FA8E}"/>
              </a:ext>
            </a:extLst>
          </p:cNvPr>
          <p:cNvSpPr/>
          <p:nvPr/>
        </p:nvSpPr>
        <p:spPr>
          <a:xfrm rot="16200000">
            <a:off x="652890" y="5321840"/>
            <a:ext cx="228246" cy="1387792"/>
          </a:xfrm>
          <a:prstGeom prst="flowChartOffpageConnector">
            <a:avLst/>
          </a:prstGeom>
          <a:solidFill>
            <a:srgbClr val="73C7DB"/>
          </a:solidFill>
          <a:ln w="3175">
            <a:noFill/>
          </a:ln>
        </p:spPr>
        <p:style>
          <a:lnRef idx="2">
            <a:schemeClr val="accent1">
              <a:shade val="15000"/>
            </a:schemeClr>
          </a:lnRef>
          <a:fillRef idx="1">
            <a:schemeClr val="accent1"/>
          </a:fillRef>
          <a:effectRef idx="0">
            <a:schemeClr val="accent1"/>
          </a:effectRef>
          <a:fontRef idx="minor">
            <a:schemeClr val="lt1"/>
          </a:fontRef>
        </p:style>
        <p:txBody>
          <a:bodyPr vert="eaVert" lIns="0" tIns="0" rIns="0" bIns="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ltLang="ja-JP" sz="500">
              <a:solidFill>
                <a:schemeClr val="tx1"/>
              </a:solidFill>
            </a:endParaRPr>
          </a:p>
        </p:txBody>
      </p:sp>
      <p:sp>
        <p:nvSpPr>
          <p:cNvPr id="46" name="テキスト ボックス 126">
            <a:extLst>
              <a:ext uri="{FF2B5EF4-FFF2-40B4-BE49-F238E27FC236}">
                <a16:creationId xmlns:a16="http://schemas.microsoft.com/office/drawing/2014/main" id="{15ED496D-EADF-3495-7432-A1895FCF3ED2}"/>
              </a:ext>
            </a:extLst>
          </p:cNvPr>
          <p:cNvSpPr txBox="1"/>
          <p:nvPr/>
        </p:nvSpPr>
        <p:spPr>
          <a:xfrm>
            <a:off x="140010" y="5931195"/>
            <a:ext cx="1076107" cy="18466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200" b="1" dirty="0">
                <a:solidFill>
                  <a:schemeClr val="bg1"/>
                </a:solidFill>
                <a:latin typeface="游ゴシック" panose="020B0400000000000000" pitchFamily="50" charset="-128"/>
                <a:ea typeface="游ゴシック" panose="020B0400000000000000" pitchFamily="50" charset="-128"/>
              </a:rPr>
              <a:t>１年目（前半）</a:t>
            </a:r>
            <a:endParaRPr lang="en-US" altLang="ja-JP" sz="1100" dirty="0">
              <a:solidFill>
                <a:schemeClr val="bg1"/>
              </a:solidFill>
              <a:latin typeface="游ゴシック" panose="020B0400000000000000" pitchFamily="50" charset="-128"/>
              <a:ea typeface="游ゴシック" panose="020B0400000000000000" pitchFamily="50" charset="-128"/>
            </a:endParaRPr>
          </a:p>
        </p:txBody>
      </p:sp>
      <p:sp>
        <p:nvSpPr>
          <p:cNvPr id="47" name="正方形/長方形 46">
            <a:extLst>
              <a:ext uri="{FF2B5EF4-FFF2-40B4-BE49-F238E27FC236}">
                <a16:creationId xmlns:a16="http://schemas.microsoft.com/office/drawing/2014/main" id="{ABE3D522-803B-0772-2A57-1905767B4E3F}"/>
              </a:ext>
            </a:extLst>
          </p:cNvPr>
          <p:cNvSpPr/>
          <p:nvPr/>
        </p:nvSpPr>
        <p:spPr>
          <a:xfrm>
            <a:off x="1337328" y="6183010"/>
            <a:ext cx="1437957" cy="917575"/>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124">
            <a:extLst>
              <a:ext uri="{FF2B5EF4-FFF2-40B4-BE49-F238E27FC236}">
                <a16:creationId xmlns:a16="http://schemas.microsoft.com/office/drawing/2014/main" id="{67734AFE-9CC4-7C73-DE63-9037A431940D}"/>
              </a:ext>
            </a:extLst>
          </p:cNvPr>
          <p:cNvSpPr txBox="1"/>
          <p:nvPr/>
        </p:nvSpPr>
        <p:spPr>
          <a:xfrm>
            <a:off x="1396751" y="6196158"/>
            <a:ext cx="1374145" cy="49244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ロボット製作を通して自分自身の得意分野や不得意分野を見つけ出し、それをに応じてチーム内の担当を決めました。</a:t>
            </a:r>
            <a:endParaRPr lang="en-US" altLang="ja-JP" sz="5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49" name="テキスト ボックス 126">
            <a:extLst>
              <a:ext uri="{FF2B5EF4-FFF2-40B4-BE49-F238E27FC236}">
                <a16:creationId xmlns:a16="http://schemas.microsoft.com/office/drawing/2014/main" id="{DC044028-B801-839F-604A-741437F311CE}"/>
              </a:ext>
            </a:extLst>
          </p:cNvPr>
          <p:cNvSpPr txBox="1"/>
          <p:nvPr/>
        </p:nvSpPr>
        <p:spPr>
          <a:xfrm>
            <a:off x="1646821" y="5940611"/>
            <a:ext cx="1079007" cy="18466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200" b="1" dirty="0">
                <a:solidFill>
                  <a:schemeClr val="bg1"/>
                </a:solidFill>
                <a:latin typeface="游ゴシック" panose="020B0400000000000000" pitchFamily="50" charset="-128"/>
                <a:ea typeface="游ゴシック" panose="020B0400000000000000" pitchFamily="50" charset="-128"/>
              </a:rPr>
              <a:t>１年目（後半）</a:t>
            </a:r>
            <a:endParaRPr lang="en-US" altLang="ja-JP" sz="1100" dirty="0">
              <a:solidFill>
                <a:schemeClr val="bg1"/>
              </a:solidFill>
              <a:latin typeface="游ゴシック" panose="020B0400000000000000" pitchFamily="50" charset="-128"/>
              <a:ea typeface="游ゴシック" panose="020B0400000000000000" pitchFamily="50" charset="-128"/>
            </a:endParaRPr>
          </a:p>
        </p:txBody>
      </p:sp>
      <p:sp>
        <p:nvSpPr>
          <p:cNvPr id="50" name="矢印: 山形 49">
            <a:extLst>
              <a:ext uri="{FF2B5EF4-FFF2-40B4-BE49-F238E27FC236}">
                <a16:creationId xmlns:a16="http://schemas.microsoft.com/office/drawing/2014/main" id="{CB980176-FA53-55D9-1A4A-A3CCC1A138A6}"/>
              </a:ext>
            </a:extLst>
          </p:cNvPr>
          <p:cNvSpPr/>
          <p:nvPr/>
        </p:nvSpPr>
        <p:spPr>
          <a:xfrm>
            <a:off x="2797267" y="5909959"/>
            <a:ext cx="1819519"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1" name="正方形/長方形 50">
            <a:extLst>
              <a:ext uri="{FF2B5EF4-FFF2-40B4-BE49-F238E27FC236}">
                <a16:creationId xmlns:a16="http://schemas.microsoft.com/office/drawing/2014/main" id="{511FA534-74E5-C00B-2C69-959FAF8BD991}"/>
              </a:ext>
            </a:extLst>
          </p:cNvPr>
          <p:cNvSpPr/>
          <p:nvPr/>
        </p:nvSpPr>
        <p:spPr>
          <a:xfrm>
            <a:off x="2842511" y="6171100"/>
            <a:ext cx="1636956" cy="927101"/>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F307D0E8-5DA0-0BB6-1A59-30918C245250}"/>
              </a:ext>
            </a:extLst>
          </p:cNvPr>
          <p:cNvSpPr/>
          <p:nvPr/>
        </p:nvSpPr>
        <p:spPr>
          <a:xfrm>
            <a:off x="4547485" y="6167096"/>
            <a:ext cx="1188488" cy="934283"/>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A7F8DB27-85F6-5826-E6F2-E094C74ECDF1}"/>
              </a:ext>
            </a:extLst>
          </p:cNvPr>
          <p:cNvSpPr/>
          <p:nvPr/>
        </p:nvSpPr>
        <p:spPr>
          <a:xfrm>
            <a:off x="5814897" y="6169513"/>
            <a:ext cx="1485631" cy="930276"/>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矢印: 山形 53">
            <a:extLst>
              <a:ext uri="{FF2B5EF4-FFF2-40B4-BE49-F238E27FC236}">
                <a16:creationId xmlns:a16="http://schemas.microsoft.com/office/drawing/2014/main" id="{4787F2F9-65D1-D779-13EB-2EA6495336C1}"/>
              </a:ext>
            </a:extLst>
          </p:cNvPr>
          <p:cNvSpPr/>
          <p:nvPr/>
        </p:nvSpPr>
        <p:spPr>
          <a:xfrm>
            <a:off x="4461760" y="5909959"/>
            <a:ext cx="1476144"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5" name="矢印: 山形 54">
            <a:extLst>
              <a:ext uri="{FF2B5EF4-FFF2-40B4-BE49-F238E27FC236}">
                <a16:creationId xmlns:a16="http://schemas.microsoft.com/office/drawing/2014/main" id="{79CB2859-9F71-A997-9A46-C9BD6D1EC4D1}"/>
              </a:ext>
            </a:extLst>
          </p:cNvPr>
          <p:cNvSpPr/>
          <p:nvPr/>
        </p:nvSpPr>
        <p:spPr>
          <a:xfrm>
            <a:off x="5761055" y="5912190"/>
            <a:ext cx="1728471"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6" name="テキスト ボックス 1024">
            <a:extLst>
              <a:ext uri="{FF2B5EF4-FFF2-40B4-BE49-F238E27FC236}">
                <a16:creationId xmlns:a16="http://schemas.microsoft.com/office/drawing/2014/main" id="{3048573D-CDA2-BC95-400A-EBDFFB63E586}"/>
              </a:ext>
            </a:extLst>
          </p:cNvPr>
          <p:cNvSpPr txBox="1"/>
          <p:nvPr/>
        </p:nvSpPr>
        <p:spPr>
          <a:xfrm>
            <a:off x="2898184" y="6203764"/>
            <a:ext cx="1563624" cy="615553"/>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ジャパンオープンの反省を踏まえ、</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実装したい機構を話し合い、</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必要な技術を検討した上で</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計画を立て、手順を明確にしながら技術力を高めていきました。</a:t>
            </a:r>
            <a:endParaRPr lang="en-US" altLang="ja-JP" sz="5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57" name="矢印: 山形 56">
            <a:extLst>
              <a:ext uri="{FF2B5EF4-FFF2-40B4-BE49-F238E27FC236}">
                <a16:creationId xmlns:a16="http://schemas.microsoft.com/office/drawing/2014/main" id="{8033DAB0-34D6-EE05-B224-81EA8134D47D}"/>
              </a:ext>
            </a:extLst>
          </p:cNvPr>
          <p:cNvSpPr/>
          <p:nvPr/>
        </p:nvSpPr>
        <p:spPr>
          <a:xfrm>
            <a:off x="7299025" y="5911388"/>
            <a:ext cx="1141096" cy="219900"/>
          </a:xfrm>
          <a:prstGeom prst="chevron">
            <a:avLst>
              <a:gd name="adj" fmla="val 143292"/>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8" name="正方形/長方形 57">
            <a:extLst>
              <a:ext uri="{FF2B5EF4-FFF2-40B4-BE49-F238E27FC236}">
                <a16:creationId xmlns:a16="http://schemas.microsoft.com/office/drawing/2014/main" id="{2DFC980F-9A81-F93F-37AA-700116FE0C60}"/>
              </a:ext>
            </a:extLst>
          </p:cNvPr>
          <p:cNvSpPr/>
          <p:nvPr/>
        </p:nvSpPr>
        <p:spPr>
          <a:xfrm>
            <a:off x="7377838" y="6168640"/>
            <a:ext cx="1251811" cy="920451"/>
          </a:xfrm>
          <a:prstGeom prst="rect">
            <a:avLst/>
          </a:prstGeom>
          <a:solidFill>
            <a:srgbClr val="E1F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126">
            <a:extLst>
              <a:ext uri="{FF2B5EF4-FFF2-40B4-BE49-F238E27FC236}">
                <a16:creationId xmlns:a16="http://schemas.microsoft.com/office/drawing/2014/main" id="{B88AC1C5-1B6B-8FBC-CEC1-C0980D82E787}"/>
              </a:ext>
            </a:extLst>
          </p:cNvPr>
          <p:cNvSpPr txBox="1"/>
          <p:nvPr/>
        </p:nvSpPr>
        <p:spPr>
          <a:xfrm>
            <a:off x="3314504" y="5938812"/>
            <a:ext cx="1002000" cy="18466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200" b="1" dirty="0">
                <a:solidFill>
                  <a:schemeClr val="bg1"/>
                </a:solidFill>
                <a:latin typeface="游ゴシック" panose="020B0400000000000000" pitchFamily="50" charset="-128"/>
                <a:ea typeface="游ゴシック" panose="020B0400000000000000" pitchFamily="50" charset="-128"/>
              </a:rPr>
              <a:t>2</a:t>
            </a:r>
            <a:r>
              <a:rPr lang="ja-JP" altLang="en-US" sz="1200" b="1" dirty="0">
                <a:solidFill>
                  <a:schemeClr val="bg1"/>
                </a:solidFill>
                <a:latin typeface="游ゴシック" panose="020B0400000000000000" pitchFamily="50" charset="-128"/>
                <a:ea typeface="游ゴシック" panose="020B0400000000000000" pitchFamily="50" charset="-128"/>
              </a:rPr>
              <a:t>年目（前半）</a:t>
            </a:r>
            <a:endParaRPr lang="en-US" altLang="ja-JP" sz="1100" dirty="0">
              <a:solidFill>
                <a:schemeClr val="bg1"/>
              </a:solidFill>
              <a:latin typeface="游ゴシック" panose="020B0400000000000000" pitchFamily="50" charset="-128"/>
              <a:ea typeface="游ゴシック" panose="020B0400000000000000" pitchFamily="50" charset="-128"/>
            </a:endParaRPr>
          </a:p>
        </p:txBody>
      </p:sp>
      <p:sp>
        <p:nvSpPr>
          <p:cNvPr id="60" name="テキスト ボックス 126">
            <a:extLst>
              <a:ext uri="{FF2B5EF4-FFF2-40B4-BE49-F238E27FC236}">
                <a16:creationId xmlns:a16="http://schemas.microsoft.com/office/drawing/2014/main" id="{377FEB97-E994-FEE5-986B-728C2243D386}"/>
              </a:ext>
            </a:extLst>
          </p:cNvPr>
          <p:cNvSpPr txBox="1"/>
          <p:nvPr/>
        </p:nvSpPr>
        <p:spPr>
          <a:xfrm>
            <a:off x="4804711" y="5944506"/>
            <a:ext cx="1004837" cy="184666"/>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200" b="1" dirty="0">
                <a:solidFill>
                  <a:schemeClr val="bg1"/>
                </a:solidFill>
                <a:latin typeface="游ゴシック" panose="020B0400000000000000" pitchFamily="50" charset="-128"/>
                <a:ea typeface="游ゴシック" panose="020B0400000000000000" pitchFamily="50" charset="-128"/>
              </a:rPr>
              <a:t>2</a:t>
            </a:r>
            <a:r>
              <a:rPr lang="ja-JP" altLang="en-US" sz="1200" b="1" dirty="0">
                <a:solidFill>
                  <a:schemeClr val="bg1"/>
                </a:solidFill>
                <a:latin typeface="游ゴシック" panose="020B0400000000000000" pitchFamily="50" charset="-128"/>
                <a:ea typeface="游ゴシック" panose="020B0400000000000000" pitchFamily="50" charset="-128"/>
              </a:rPr>
              <a:t>年目（後半）</a:t>
            </a:r>
            <a:endParaRPr lang="en-US" altLang="ja-JP" sz="1200" dirty="0">
              <a:solidFill>
                <a:schemeClr val="bg1"/>
              </a:solidFill>
              <a:latin typeface="游ゴシック" panose="020B0400000000000000" pitchFamily="50" charset="-128"/>
              <a:ea typeface="游ゴシック" panose="020B0400000000000000" pitchFamily="50" charset="-128"/>
            </a:endParaRPr>
          </a:p>
        </p:txBody>
      </p:sp>
      <p:sp>
        <p:nvSpPr>
          <p:cNvPr id="61" name="テキスト ボックス 126">
            <a:extLst>
              <a:ext uri="{FF2B5EF4-FFF2-40B4-BE49-F238E27FC236}">
                <a16:creationId xmlns:a16="http://schemas.microsoft.com/office/drawing/2014/main" id="{D5F4EC36-67CE-051B-9D57-F5B42E5D9CAC}"/>
              </a:ext>
            </a:extLst>
          </p:cNvPr>
          <p:cNvSpPr txBox="1"/>
          <p:nvPr/>
        </p:nvSpPr>
        <p:spPr>
          <a:xfrm>
            <a:off x="6101333" y="5946151"/>
            <a:ext cx="1283637" cy="1692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100" b="1" dirty="0">
                <a:solidFill>
                  <a:schemeClr val="bg1"/>
                </a:solidFill>
                <a:latin typeface="游ゴシック" panose="020B0400000000000000" pitchFamily="50" charset="-128"/>
                <a:ea typeface="游ゴシック" panose="020B0400000000000000" pitchFamily="50" charset="-128"/>
              </a:rPr>
              <a:t>世界大会に向けて</a:t>
            </a:r>
            <a:endParaRPr lang="en-US" altLang="ja-JP" sz="1100" b="1" dirty="0">
              <a:solidFill>
                <a:schemeClr val="bg1"/>
              </a:solidFill>
              <a:latin typeface="游ゴシック" panose="020B0400000000000000" pitchFamily="50" charset="-128"/>
              <a:ea typeface="游ゴシック" panose="020B0400000000000000" pitchFamily="50" charset="-128"/>
            </a:endParaRPr>
          </a:p>
        </p:txBody>
      </p:sp>
      <p:sp>
        <p:nvSpPr>
          <p:cNvPr id="62" name="正方形/長方形 61">
            <a:extLst>
              <a:ext uri="{FF2B5EF4-FFF2-40B4-BE49-F238E27FC236}">
                <a16:creationId xmlns:a16="http://schemas.microsoft.com/office/drawing/2014/main" id="{BFADFA1D-B7FE-6DB8-2B2E-5809DF810BD1}"/>
              </a:ext>
            </a:extLst>
          </p:cNvPr>
          <p:cNvSpPr/>
          <p:nvPr/>
        </p:nvSpPr>
        <p:spPr>
          <a:xfrm>
            <a:off x="7971722" y="5911060"/>
            <a:ext cx="667454" cy="215713"/>
          </a:xfrm>
          <a:prstGeom prst="rect">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126">
            <a:extLst>
              <a:ext uri="{FF2B5EF4-FFF2-40B4-BE49-F238E27FC236}">
                <a16:creationId xmlns:a16="http://schemas.microsoft.com/office/drawing/2014/main" id="{1282A2E2-5555-8C80-FA4B-05BF66BF33C4}"/>
              </a:ext>
            </a:extLst>
          </p:cNvPr>
          <p:cNvSpPr txBox="1"/>
          <p:nvPr/>
        </p:nvSpPr>
        <p:spPr>
          <a:xfrm>
            <a:off x="7506639" y="6339727"/>
            <a:ext cx="954002" cy="55399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ja-JP" altLang="en-US" b="1" dirty="0">
                <a:latin typeface="游ゴシック" panose="020B0400000000000000" pitchFamily="50" charset="-128"/>
                <a:ea typeface="游ゴシック" panose="020B0400000000000000" pitchFamily="50" charset="-128"/>
              </a:rPr>
              <a:t>世界大会</a:t>
            </a:r>
            <a:r>
              <a:rPr lang="ja-JP" altLang="en-US" b="1" dirty="0">
                <a:solidFill>
                  <a:srgbClr val="FF0000"/>
                </a:solidFill>
                <a:latin typeface="游ゴシック" panose="020B0400000000000000" pitchFamily="50" charset="-128"/>
                <a:ea typeface="游ゴシック" panose="020B0400000000000000" pitchFamily="50" charset="-128"/>
              </a:rPr>
              <a:t>優勝</a:t>
            </a:r>
            <a:endParaRPr lang="en-US" altLang="ja-JP" sz="1600" dirty="0">
              <a:solidFill>
                <a:srgbClr val="FF0000"/>
              </a:solidFill>
              <a:latin typeface="游ゴシック" panose="020B0400000000000000" pitchFamily="50" charset="-128"/>
              <a:ea typeface="游ゴシック" panose="020B0400000000000000" pitchFamily="50" charset="-128"/>
            </a:endParaRPr>
          </a:p>
        </p:txBody>
      </p:sp>
      <p:sp>
        <p:nvSpPr>
          <p:cNvPr id="66" name="テキスト ボックス 1024">
            <a:extLst>
              <a:ext uri="{FF2B5EF4-FFF2-40B4-BE49-F238E27FC236}">
                <a16:creationId xmlns:a16="http://schemas.microsoft.com/office/drawing/2014/main" id="{BC1269FA-831E-F042-2C17-1FA6CABC1691}"/>
              </a:ext>
            </a:extLst>
          </p:cNvPr>
          <p:cNvSpPr txBox="1"/>
          <p:nvPr/>
        </p:nvSpPr>
        <p:spPr>
          <a:xfrm>
            <a:off x="4624508" y="6187077"/>
            <a:ext cx="1037169" cy="86177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過去の試合経験を元に</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さらに実装したい機構や戦略について話し合い、世界大会に向けてどんな準備が必要かをチームで話し合いました。</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67" name="テキスト ボックス 126">
            <a:extLst>
              <a:ext uri="{FF2B5EF4-FFF2-40B4-BE49-F238E27FC236}">
                <a16:creationId xmlns:a16="http://schemas.microsoft.com/office/drawing/2014/main" id="{C25E7C6D-1419-B8FA-F925-AE5AB1E99A14}"/>
              </a:ext>
            </a:extLst>
          </p:cNvPr>
          <p:cNvSpPr txBox="1"/>
          <p:nvPr/>
        </p:nvSpPr>
        <p:spPr>
          <a:xfrm>
            <a:off x="7888653" y="5930422"/>
            <a:ext cx="475466" cy="21544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b="1" dirty="0">
                <a:solidFill>
                  <a:srgbClr val="FF0000"/>
                </a:solidFill>
                <a:latin typeface="游ゴシック" panose="020B0400000000000000" pitchFamily="50" charset="-128"/>
                <a:ea typeface="游ゴシック" panose="020B0400000000000000" pitchFamily="50" charset="-128"/>
              </a:rPr>
              <a:t>目標</a:t>
            </a:r>
            <a:endParaRPr lang="en-US" altLang="ja-JP" sz="1200" dirty="0">
              <a:solidFill>
                <a:srgbClr val="FF0000"/>
              </a:solidFill>
              <a:latin typeface="游ゴシック" panose="020B0400000000000000" pitchFamily="50" charset="-128"/>
              <a:ea typeface="游ゴシック" panose="020B0400000000000000" pitchFamily="50" charset="-128"/>
            </a:endParaRPr>
          </a:p>
        </p:txBody>
      </p:sp>
      <p:sp>
        <p:nvSpPr>
          <p:cNvPr id="68" name="テキスト ボックス 1024">
            <a:extLst>
              <a:ext uri="{FF2B5EF4-FFF2-40B4-BE49-F238E27FC236}">
                <a16:creationId xmlns:a16="http://schemas.microsoft.com/office/drawing/2014/main" id="{0D743F68-FBD7-EB60-DF56-10C505C18B72}"/>
              </a:ext>
            </a:extLst>
          </p:cNvPr>
          <p:cNvSpPr txBox="1"/>
          <p:nvPr/>
        </p:nvSpPr>
        <p:spPr>
          <a:xfrm>
            <a:off x="5862907" y="6173895"/>
            <a:ext cx="1326990" cy="738664"/>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ジャパンオープンでの</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経験を踏まえて、</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世界大会に環境にも</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適応するために</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a:p>
            <a:r>
              <a:rPr lang="ja-JP" altLang="en-US" sz="800" b="1" dirty="0">
                <a:solidFill>
                  <a:schemeClr val="tx1">
                    <a:lumMod val="75000"/>
                    <a:lumOff val="25000"/>
                  </a:schemeClr>
                </a:solidFill>
                <a:latin typeface="游ゴシック" panose="020B0400000000000000" pitchFamily="50" charset="-128"/>
                <a:ea typeface="游ゴシック" panose="020B0400000000000000" pitchFamily="50" charset="-128"/>
              </a:rPr>
              <a:t>何をすればいいのか話し合いました。</a:t>
            </a:r>
            <a:endParaRPr lang="en-US" altLang="ja-JP" sz="800" b="1" dirty="0">
              <a:solidFill>
                <a:schemeClr val="tx1">
                  <a:lumMod val="75000"/>
                  <a:lumOff val="25000"/>
                </a:schemeClr>
              </a:solidFill>
              <a:latin typeface="游ゴシック" panose="020B0400000000000000" pitchFamily="50" charset="-128"/>
              <a:ea typeface="游ゴシック" panose="020B0400000000000000" pitchFamily="50" charset="-128"/>
            </a:endParaRPr>
          </a:p>
        </p:txBody>
      </p:sp>
      <p:sp>
        <p:nvSpPr>
          <p:cNvPr id="71" name="テキスト ボックス 70">
            <a:extLst>
              <a:ext uri="{FF2B5EF4-FFF2-40B4-BE49-F238E27FC236}">
                <a16:creationId xmlns:a16="http://schemas.microsoft.com/office/drawing/2014/main" id="{EA9191EA-F4D9-EE8C-C2BC-6048D154E36A}"/>
              </a:ext>
            </a:extLst>
          </p:cNvPr>
          <p:cNvSpPr txBox="1"/>
          <p:nvPr/>
        </p:nvSpPr>
        <p:spPr>
          <a:xfrm>
            <a:off x="-70918" y="4964673"/>
            <a:ext cx="7514570" cy="523220"/>
          </a:xfrm>
          <a:prstGeom prst="rect">
            <a:avLst/>
          </a:prstGeom>
          <a:noFill/>
        </p:spPr>
        <p:txBody>
          <a:bodyPr wrap="square" rtlCol="0">
            <a:spAutoFit/>
          </a:bodyPr>
          <a:lstStyle/>
          <a:p>
            <a:r>
              <a:rPr kumimoji="1" lang="ja-JP" altLang="en-US" sz="2800" b="1" dirty="0">
                <a:solidFill>
                  <a:srgbClr val="1351B8"/>
                </a:solidFill>
                <a:latin typeface="游ゴシック" panose="020B0400000000000000" pitchFamily="50" charset="-128"/>
                <a:ea typeface="游ゴシック" panose="020B0400000000000000" pitchFamily="50" charset="-128"/>
                <a:cs typeface="Cascadia Code" panose="020B0609020000020004" pitchFamily="49" charset="0"/>
              </a:rPr>
              <a:t>日</a:t>
            </a:r>
            <a:r>
              <a:rPr kumimoji="1" lang="ja-JP" altLang="en-US" sz="2000" b="1" dirty="0">
                <a:solidFill>
                  <a:schemeClr val="tx1"/>
                </a:solidFill>
                <a:latin typeface="游ゴシック" panose="020B0400000000000000" pitchFamily="50" charset="-128"/>
                <a:ea typeface="游ゴシック" panose="020B0400000000000000" pitchFamily="50" charset="-128"/>
                <a:cs typeface="Cascadia Code" panose="020B0609020000020004" pitchFamily="49" charset="0"/>
              </a:rPr>
              <a:t>々の積み重ね、計画性が大事</a:t>
            </a:r>
            <a:endParaRPr kumimoji="1" lang="en-US" altLang="ja-JP" sz="1800" b="1" dirty="0">
              <a:solidFill>
                <a:schemeClr val="tx1"/>
              </a:solidFill>
              <a:latin typeface="游ゴシック" panose="020B0400000000000000" pitchFamily="50" charset="-128"/>
              <a:ea typeface="游ゴシック" panose="020B0400000000000000" pitchFamily="50" charset="-128"/>
              <a:cs typeface="Cascadia Code" panose="020B0609020000020004" pitchFamily="49" charset="0"/>
            </a:endParaRPr>
          </a:p>
        </p:txBody>
      </p:sp>
      <p:sp>
        <p:nvSpPr>
          <p:cNvPr id="76" name="テキスト ボックス 75">
            <a:extLst>
              <a:ext uri="{FF2B5EF4-FFF2-40B4-BE49-F238E27FC236}">
                <a16:creationId xmlns:a16="http://schemas.microsoft.com/office/drawing/2014/main" id="{36274DF8-F2E0-2F6B-557E-1382361FA800}"/>
              </a:ext>
            </a:extLst>
          </p:cNvPr>
          <p:cNvSpPr txBox="1"/>
          <p:nvPr/>
        </p:nvSpPr>
        <p:spPr>
          <a:xfrm>
            <a:off x="-36440" y="7137873"/>
            <a:ext cx="8961434" cy="1246495"/>
          </a:xfrm>
          <a:prstGeom prst="rect">
            <a:avLst/>
          </a:prstGeom>
          <a:noFill/>
        </p:spPr>
        <p:txBody>
          <a:bodyPr wrap="square" rtlCol="0">
            <a:spAutoFit/>
          </a:bodyPr>
          <a:lstStyle/>
          <a:p>
            <a:r>
              <a:rPr lang="ja-JP" altLang="en-US" sz="800" dirty="0">
                <a:latin typeface="游ゴシック" panose="020B0400000000000000" pitchFamily="50" charset="-128"/>
                <a:ea typeface="游ゴシック" panose="020B0400000000000000" pitchFamily="50" charset="-128"/>
              </a:rPr>
              <a:t>また、私たちは技術力を高めるために、莫大な時間を費やし、並々ならぬ努力を重ねてきました。土日には朝</a:t>
            </a:r>
            <a:r>
              <a:rPr lang="en-US" altLang="ja-JP" sz="800" dirty="0">
                <a:latin typeface="游ゴシック" panose="020B0400000000000000" pitchFamily="50" charset="-128"/>
                <a:ea typeface="游ゴシック" panose="020B0400000000000000" pitchFamily="50" charset="-128"/>
              </a:rPr>
              <a:t>10</a:t>
            </a:r>
            <a:r>
              <a:rPr lang="ja-JP" altLang="en-US" sz="800" dirty="0">
                <a:latin typeface="游ゴシック" panose="020B0400000000000000" pitchFamily="50" charset="-128"/>
                <a:ea typeface="游ゴシック" panose="020B0400000000000000" pitchFamily="50" charset="-128"/>
              </a:rPr>
              <a:t>時から夕方</a:t>
            </a:r>
            <a:r>
              <a:rPr lang="en-US" altLang="ja-JP" sz="800" dirty="0">
                <a:latin typeface="游ゴシック" panose="020B0400000000000000" pitchFamily="50" charset="-128"/>
                <a:ea typeface="游ゴシック" panose="020B0400000000000000" pitchFamily="50" charset="-128"/>
              </a:rPr>
              <a:t>5</a:t>
            </a:r>
            <a:r>
              <a:rPr lang="ja-JP" altLang="en-US" sz="800" dirty="0">
                <a:latin typeface="游ゴシック" panose="020B0400000000000000" pitchFamily="50" charset="-128"/>
                <a:ea typeface="游ゴシック" panose="020B0400000000000000" pitchFamily="50" charset="-128"/>
              </a:rPr>
              <a:t>時まで、平日もほぼ毎日、学校終わりの</a:t>
            </a:r>
            <a:r>
              <a:rPr lang="en-US" altLang="ja-JP" sz="800" dirty="0">
                <a:latin typeface="游ゴシック" panose="020B0400000000000000" pitchFamily="50" charset="-128"/>
                <a:ea typeface="游ゴシック" panose="020B0400000000000000" pitchFamily="50" charset="-128"/>
              </a:rPr>
              <a:t>16</a:t>
            </a:r>
            <a:r>
              <a:rPr lang="ja-JP" altLang="en-US" sz="800" dirty="0">
                <a:latin typeface="游ゴシック" panose="020B0400000000000000" pitchFamily="50" charset="-128"/>
                <a:ea typeface="游ゴシック" panose="020B0400000000000000" pitchFamily="50" charset="-128"/>
              </a:rPr>
              <a:t>時から</a:t>
            </a:r>
            <a:r>
              <a:rPr lang="en-US" altLang="ja-JP" sz="800" dirty="0">
                <a:latin typeface="游ゴシック" panose="020B0400000000000000" pitchFamily="50" charset="-128"/>
                <a:ea typeface="游ゴシック" panose="020B0400000000000000" pitchFamily="50" charset="-128"/>
              </a:rPr>
              <a:t>19</a:t>
            </a:r>
            <a:r>
              <a:rPr lang="ja-JP" altLang="en-US" sz="800" dirty="0">
                <a:latin typeface="游ゴシック" panose="020B0400000000000000" pitchFamily="50" charset="-128"/>
                <a:ea typeface="游ゴシック" panose="020B0400000000000000" pitchFamily="50" charset="-128"/>
              </a:rPr>
              <a:t>時まで活動を行ってきました。右のグラフは、私たちがロボット製作に費やした累積の活動時間を月別に示したものです。縦軸はロボットに関わった時間（分）、横軸は月日の経過を表しています。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このグラフは、初心者だった私たちが、</a:t>
            </a:r>
            <a:r>
              <a:rPr lang="ja-JP" altLang="en-US" sz="800" b="1" dirty="0">
                <a:latin typeface="游ゴシック" panose="020B0400000000000000" pitchFamily="50" charset="-128"/>
                <a:ea typeface="游ゴシック" panose="020B0400000000000000" pitchFamily="50" charset="-128"/>
              </a:rPr>
              <a:t>世界を目指して必死に積み上げてきた、努力の軌跡です。</a:t>
            </a:r>
            <a:endParaRPr lang="en-US" altLang="ja-JP" sz="800" b="1"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総活動時間は </a:t>
            </a:r>
            <a:r>
              <a:rPr lang="ja-JP" altLang="en-US" sz="1000" b="1" dirty="0">
                <a:latin typeface="游ゴシック" panose="020B0400000000000000" pitchFamily="50" charset="-128"/>
                <a:ea typeface="游ゴシック" panose="020B0400000000000000" pitchFamily="50" charset="-128"/>
              </a:rPr>
              <a:t>およそ</a:t>
            </a:r>
            <a:r>
              <a:rPr lang="en-US" altLang="ja-JP" sz="1000" b="1" dirty="0">
                <a:latin typeface="游ゴシック" panose="020B0400000000000000" pitchFamily="50" charset="-128"/>
                <a:ea typeface="游ゴシック" panose="020B0400000000000000" pitchFamily="50" charset="-128"/>
              </a:rPr>
              <a:t>180,000</a:t>
            </a:r>
            <a:r>
              <a:rPr lang="ja-JP" altLang="en-US" sz="1000" b="1" dirty="0">
                <a:latin typeface="游ゴシック" panose="020B0400000000000000" pitchFamily="50" charset="-128"/>
                <a:ea typeface="游ゴシック" panose="020B0400000000000000" pitchFamily="50" charset="-128"/>
              </a:rPr>
              <a:t>分（約</a:t>
            </a:r>
            <a:r>
              <a:rPr lang="en-US" altLang="ja-JP" sz="1000" b="1" dirty="0">
                <a:latin typeface="游ゴシック" panose="020B0400000000000000" pitchFamily="50" charset="-128"/>
                <a:ea typeface="游ゴシック" panose="020B0400000000000000" pitchFamily="50" charset="-128"/>
              </a:rPr>
              <a:t>3,140</a:t>
            </a:r>
            <a:r>
              <a:rPr lang="ja-JP" altLang="en-US" sz="1000" b="1" dirty="0">
                <a:latin typeface="游ゴシック" panose="020B0400000000000000" pitchFamily="50" charset="-128"/>
                <a:ea typeface="游ゴシック" panose="020B0400000000000000" pitchFamily="50" charset="-128"/>
              </a:rPr>
              <a:t>時間）</a:t>
            </a:r>
            <a:endParaRPr lang="en-US" altLang="ja-JP" sz="1000" b="1" dirty="0">
              <a:latin typeface="游ゴシック" panose="020B0400000000000000" pitchFamily="50" charset="-128"/>
              <a:ea typeface="游ゴシック" panose="020B0400000000000000" pitchFamily="50" charset="-128"/>
            </a:endParaRPr>
          </a:p>
          <a:p>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この膨大な時間は、毎日の小さな努力の積み重ねが、やがて大きな成果につながると信じて、私たちが全力で費やしてきたものです。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私たちは、ロボットを作るだけでなく、</a:t>
            </a:r>
            <a:r>
              <a:rPr lang="ja-JP" altLang="en-US" sz="800" b="1" dirty="0">
                <a:latin typeface="游ゴシック" panose="020B0400000000000000" pitchFamily="50" charset="-128"/>
                <a:ea typeface="游ゴシック" panose="020B0400000000000000" pitchFamily="50" charset="-128"/>
              </a:rPr>
              <a:t>“努力する力”そのものをチームで磨いてきました。</a:t>
            </a:r>
            <a:endParaRPr lang="en-US" altLang="ja-JP" sz="800" b="1"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失敗も成功も全て、自分たちの手で経験してきたからこそ、「努力を続けることが、成長と成果を生む」ということを、心から実感しています。</a:t>
            </a:r>
            <a:endParaRPr lang="ja-JP" altLang="en-US" sz="600" dirty="0">
              <a:latin typeface="游ゴシック" panose="020B0400000000000000" pitchFamily="50" charset="-128"/>
              <a:ea typeface="游ゴシック" panose="020B0400000000000000" pitchFamily="50" charset="-128"/>
            </a:endParaRPr>
          </a:p>
        </p:txBody>
      </p:sp>
      <p:pic>
        <p:nvPicPr>
          <p:cNvPr id="9" name="Picture 4">
            <a:extLst>
              <a:ext uri="{FF2B5EF4-FFF2-40B4-BE49-F238E27FC236}">
                <a16:creationId xmlns:a16="http://schemas.microsoft.com/office/drawing/2014/main" id="{659445C2-E20F-A1BE-83A9-5F706AAA78E5}"/>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16518586" y="7694757"/>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0FA4B359-EFCC-9F89-66C7-F2DD294A6A83}"/>
              </a:ext>
            </a:extLst>
          </p:cNvPr>
          <p:cNvSpPr txBox="1"/>
          <p:nvPr/>
        </p:nvSpPr>
        <p:spPr>
          <a:xfrm>
            <a:off x="15415449" y="5786328"/>
            <a:ext cx="1150432"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游ゴシック" panose="020B0400000000000000" pitchFamily="50" charset="-128"/>
                <a:ea typeface="游ゴシック" panose="020B0400000000000000" pitchFamily="50" charset="-128"/>
              </a:rPr>
              <a:t>KiCad</a:t>
            </a:r>
            <a:endParaRPr lang="en-US" altLang="ja-JP" sz="900" b="1"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回路制作に</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使用しています</a:t>
            </a:r>
            <a:endParaRPr lang="en-US" altLang="ja-JP" sz="800" dirty="0">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884CD827-340E-3B7A-08E3-54D3859E51E2}"/>
              </a:ext>
            </a:extLst>
          </p:cNvPr>
          <p:cNvSpPr txBox="1"/>
          <p:nvPr/>
        </p:nvSpPr>
        <p:spPr>
          <a:xfrm>
            <a:off x="14811888" y="5410914"/>
            <a:ext cx="3153037" cy="215444"/>
          </a:xfrm>
          <a:prstGeom prst="rect">
            <a:avLst/>
          </a:prstGeom>
          <a:noFill/>
        </p:spPr>
        <p:txBody>
          <a:bodyPr wrap="square" rtlCol="0">
            <a:spAutoFit/>
          </a:bodyPr>
          <a:lstStyle/>
          <a:p>
            <a:r>
              <a:rPr lang="ja-JP" altLang="en-US" sz="800" dirty="0">
                <a:solidFill>
                  <a:schemeClr val="tx1"/>
                </a:solidFill>
                <a:latin typeface="游ゴシック" panose="020B0400000000000000" pitchFamily="50" charset="-128"/>
                <a:ea typeface="游ゴシック" panose="020B0400000000000000" pitchFamily="50" charset="-128"/>
              </a:rPr>
              <a:t>私たちのチームでは、主に下のソフトを使っています。</a:t>
            </a:r>
            <a:endParaRPr kumimoji="1" lang="en-US" altLang="ja-JP" sz="1000" dirty="0"/>
          </a:p>
        </p:txBody>
      </p:sp>
      <p:pic>
        <p:nvPicPr>
          <p:cNvPr id="14" name="Google Shape;182;p13">
            <a:extLst>
              <a:ext uri="{FF2B5EF4-FFF2-40B4-BE49-F238E27FC236}">
                <a16:creationId xmlns:a16="http://schemas.microsoft.com/office/drawing/2014/main" id="{20A348D0-A799-87C1-3E8F-9B7746167C0E}"/>
              </a:ext>
            </a:extLst>
          </p:cNvPr>
          <p:cNvPicPr preferRelativeResize="0"/>
          <p:nvPr/>
        </p:nvPicPr>
        <p:blipFill rotWithShape="1">
          <a:blip r:embed="rId63">
            <a:alphaModFix/>
          </a:blip>
          <a:srcRect/>
          <a:stretch/>
        </p:blipFill>
        <p:spPr>
          <a:xfrm>
            <a:off x="14901431" y="5752756"/>
            <a:ext cx="606770" cy="597688"/>
          </a:xfrm>
          <a:prstGeom prst="rect">
            <a:avLst/>
          </a:prstGeom>
          <a:noFill/>
          <a:ln>
            <a:noFill/>
          </a:ln>
        </p:spPr>
      </p:pic>
      <p:pic>
        <p:nvPicPr>
          <p:cNvPr id="15" name="Google Shape;290;p13">
            <a:extLst>
              <a:ext uri="{FF2B5EF4-FFF2-40B4-BE49-F238E27FC236}">
                <a16:creationId xmlns:a16="http://schemas.microsoft.com/office/drawing/2014/main" id="{AA4987A5-A481-1379-1A95-8979C364921B}"/>
              </a:ext>
            </a:extLst>
          </p:cNvPr>
          <p:cNvPicPr preferRelativeResize="0"/>
          <p:nvPr/>
        </p:nvPicPr>
        <p:blipFill rotWithShape="1">
          <a:blip r:embed="rId64">
            <a:alphaModFix/>
          </a:blip>
          <a:srcRect/>
          <a:stretch/>
        </p:blipFill>
        <p:spPr>
          <a:xfrm>
            <a:off x="14901431" y="6667731"/>
            <a:ext cx="444086" cy="447827"/>
          </a:xfrm>
          <a:prstGeom prst="rect">
            <a:avLst/>
          </a:prstGeom>
          <a:noFill/>
          <a:ln>
            <a:noFill/>
          </a:ln>
        </p:spPr>
      </p:pic>
      <p:pic>
        <p:nvPicPr>
          <p:cNvPr id="16" name="Picture 3" descr="OpenMV · GitHub">
            <a:extLst>
              <a:ext uri="{FF2B5EF4-FFF2-40B4-BE49-F238E27FC236}">
                <a16:creationId xmlns:a16="http://schemas.microsoft.com/office/drawing/2014/main" id="{7CC40C4C-C0B5-5830-3E9A-720A552753C0}"/>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6542371" y="662965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Github 接続/システム障害発生？サービス中断などの問題をリアルタイムでお知らせ | Downdetector">
            <a:extLst>
              <a:ext uri="{FF2B5EF4-FFF2-40B4-BE49-F238E27FC236}">
                <a16:creationId xmlns:a16="http://schemas.microsoft.com/office/drawing/2014/main" id="{59238E64-87F1-98BB-84B6-7591E2DED2E9}"/>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4863885" y="7730993"/>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08C90CB1-9A5A-AAE9-D01E-58033C51F1C5}"/>
              </a:ext>
            </a:extLst>
          </p:cNvPr>
          <p:cNvSpPr txBox="1"/>
          <p:nvPr/>
        </p:nvSpPr>
        <p:spPr>
          <a:xfrm>
            <a:off x="15319156" y="7722027"/>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GitHub</a:t>
            </a: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データの保存に</a:t>
            </a:r>
            <a:endParaRPr lang="en-US" altLang="ja-JP" sz="9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使用しています</a:t>
            </a:r>
            <a:endParaRPr lang="en-US" altLang="ja-JP" sz="900" dirty="0">
              <a:latin typeface="游ゴシック" panose="020B0400000000000000" pitchFamily="50" charset="-128"/>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2667EF5C-5C1B-5E29-B1C5-63D377B6EFCD}"/>
              </a:ext>
            </a:extLst>
          </p:cNvPr>
          <p:cNvSpPr txBox="1"/>
          <p:nvPr/>
        </p:nvSpPr>
        <p:spPr>
          <a:xfrm>
            <a:off x="15346531" y="6600663"/>
            <a:ext cx="1431628" cy="861774"/>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Visual Studio</a:t>
            </a:r>
          </a:p>
          <a:p>
            <a:r>
              <a:rPr lang="ja-JP" altLang="en-US" sz="800" dirty="0">
                <a:latin typeface="游ゴシック" panose="020B0400000000000000" pitchFamily="50" charset="-128"/>
                <a:ea typeface="游ゴシック" panose="020B0400000000000000" pitchFamily="50" charset="-128"/>
              </a:rPr>
              <a:t>　　カメラ以外の</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プログラムを</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組む際に使用</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C++</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86A91F77-FE12-1188-DCC1-0EEC6F3ADCB3}"/>
              </a:ext>
            </a:extLst>
          </p:cNvPr>
          <p:cNvSpPr txBox="1"/>
          <p:nvPr/>
        </p:nvSpPr>
        <p:spPr>
          <a:xfrm>
            <a:off x="14798882" y="5543585"/>
            <a:ext cx="924187"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Design</a:t>
            </a:r>
          </a:p>
        </p:txBody>
      </p:sp>
      <p:sp>
        <p:nvSpPr>
          <p:cNvPr id="24" name="テキスト ボックス 23">
            <a:extLst>
              <a:ext uri="{FF2B5EF4-FFF2-40B4-BE49-F238E27FC236}">
                <a16:creationId xmlns:a16="http://schemas.microsoft.com/office/drawing/2014/main" id="{40CBA949-5B18-038A-D9C3-4DDC22D3F4CD}"/>
              </a:ext>
            </a:extLst>
          </p:cNvPr>
          <p:cNvSpPr txBox="1"/>
          <p:nvPr/>
        </p:nvSpPr>
        <p:spPr>
          <a:xfrm>
            <a:off x="17015162" y="5801332"/>
            <a:ext cx="1616117" cy="492443"/>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游ゴシック" panose="020B0400000000000000" pitchFamily="50" charset="-128"/>
                <a:ea typeface="游ゴシック" panose="020B0400000000000000" pitchFamily="50" charset="-128"/>
              </a:rPr>
              <a:t>Autodesk Fusion</a:t>
            </a:r>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板のフレームや部品の設計に</a:t>
            </a:r>
            <a:endParaRPr lang="en-US" altLang="ja-JP" sz="800" dirty="0">
              <a:latin typeface="游ゴシック" panose="020B0400000000000000" pitchFamily="50" charset="-128"/>
              <a:ea typeface="游ゴシック" panose="020B0400000000000000" pitchFamily="50" charset="-128"/>
            </a:endParaRPr>
          </a:p>
          <a:p>
            <a:r>
              <a:rPr lang="en-US" altLang="ja-JP" sz="800" dirty="0">
                <a:latin typeface="游ゴシック" panose="020B0400000000000000" pitchFamily="50" charset="-128"/>
                <a:ea typeface="游ゴシック" panose="020B0400000000000000" pitchFamily="50" charset="-128"/>
              </a:rPr>
              <a:t>    </a:t>
            </a:r>
            <a:r>
              <a:rPr lang="ja-JP" altLang="en-US" sz="800" dirty="0">
                <a:latin typeface="游ゴシック" panose="020B0400000000000000" pitchFamily="50" charset="-128"/>
                <a:ea typeface="游ゴシック" panose="020B0400000000000000" pitchFamily="50" charset="-128"/>
              </a:rPr>
              <a:t>使用しています</a:t>
            </a:r>
            <a:endParaRPr lang="en-US" altLang="ja-JP" sz="800" dirty="0">
              <a:latin typeface="游ゴシック" panose="020B0400000000000000" pitchFamily="50" charset="-128"/>
              <a:ea typeface="游ゴシック" panose="020B0400000000000000" pitchFamily="50" charset="-128"/>
            </a:endParaRPr>
          </a:p>
        </p:txBody>
      </p:sp>
      <p:pic>
        <p:nvPicPr>
          <p:cNvPr id="26" name="Google Shape;289;p13">
            <a:extLst>
              <a:ext uri="{FF2B5EF4-FFF2-40B4-BE49-F238E27FC236}">
                <a16:creationId xmlns:a16="http://schemas.microsoft.com/office/drawing/2014/main" id="{16A730F6-51DA-3913-2BD1-8EB3F8BAD809}"/>
              </a:ext>
            </a:extLst>
          </p:cNvPr>
          <p:cNvPicPr preferRelativeResize="0"/>
          <p:nvPr/>
        </p:nvPicPr>
        <p:blipFill rotWithShape="1">
          <a:blip r:embed="rId67">
            <a:alphaModFix/>
          </a:blip>
          <a:srcRect/>
          <a:stretch/>
        </p:blipFill>
        <p:spPr>
          <a:xfrm>
            <a:off x="16501407" y="5770829"/>
            <a:ext cx="572892" cy="545864"/>
          </a:xfrm>
          <a:prstGeom prst="rect">
            <a:avLst/>
          </a:prstGeom>
          <a:noFill/>
          <a:ln>
            <a:noFill/>
          </a:ln>
        </p:spPr>
      </p:pic>
      <p:sp>
        <p:nvSpPr>
          <p:cNvPr id="27" name="テキスト ボックス 26">
            <a:extLst>
              <a:ext uri="{FF2B5EF4-FFF2-40B4-BE49-F238E27FC236}">
                <a16:creationId xmlns:a16="http://schemas.microsoft.com/office/drawing/2014/main" id="{12AA910F-A57C-9D74-B739-A3EE499DE84A}"/>
              </a:ext>
            </a:extLst>
          </p:cNvPr>
          <p:cNvSpPr txBox="1"/>
          <p:nvPr/>
        </p:nvSpPr>
        <p:spPr>
          <a:xfrm>
            <a:off x="14781656" y="6360970"/>
            <a:ext cx="832402"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Program</a:t>
            </a:r>
          </a:p>
        </p:txBody>
      </p:sp>
      <p:sp>
        <p:nvSpPr>
          <p:cNvPr id="29" name="テキスト ボックス 28">
            <a:extLst>
              <a:ext uri="{FF2B5EF4-FFF2-40B4-BE49-F238E27FC236}">
                <a16:creationId xmlns:a16="http://schemas.microsoft.com/office/drawing/2014/main" id="{74C72067-0E53-F878-958F-1454D8596FA3}"/>
              </a:ext>
            </a:extLst>
          </p:cNvPr>
          <p:cNvSpPr txBox="1"/>
          <p:nvPr/>
        </p:nvSpPr>
        <p:spPr>
          <a:xfrm>
            <a:off x="16993557" y="6575599"/>
            <a:ext cx="2550702" cy="615553"/>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OpenMV IDE</a:t>
            </a:r>
          </a:p>
          <a:p>
            <a:r>
              <a:rPr lang="ja-JP" altLang="en-US" sz="800" dirty="0">
                <a:latin typeface="游ゴシック" panose="020B0400000000000000" pitchFamily="50" charset="-128"/>
                <a:ea typeface="游ゴシック" panose="020B0400000000000000" pitchFamily="50" charset="-128"/>
              </a:rPr>
              <a:t>　　カメラのプログラムを</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組む際に使用しています</a:t>
            </a:r>
            <a:endParaRPr lang="en-US" altLang="ja-JP" sz="800" dirty="0">
              <a:latin typeface="游ゴシック" panose="020B0400000000000000" pitchFamily="50" charset="-128"/>
              <a:ea typeface="游ゴシック" panose="020B0400000000000000" pitchFamily="50" charset="-128"/>
            </a:endParaRPr>
          </a:p>
          <a:p>
            <a:r>
              <a:rPr lang="ja-JP" altLang="en-US" sz="800" dirty="0">
                <a:latin typeface="游ゴシック" panose="020B0400000000000000" pitchFamily="50" charset="-128"/>
                <a:ea typeface="游ゴシック" panose="020B0400000000000000" pitchFamily="50" charset="-128"/>
              </a:rPr>
              <a:t>　　使用言語は、</a:t>
            </a:r>
            <a:r>
              <a:rPr lang="en-US" altLang="ja-JP" sz="800" dirty="0">
                <a:latin typeface="游ゴシック" panose="020B0400000000000000" pitchFamily="50" charset="-128"/>
                <a:ea typeface="游ゴシック" panose="020B0400000000000000" pitchFamily="50" charset="-128"/>
              </a:rPr>
              <a:t>python</a:t>
            </a:r>
            <a:r>
              <a:rPr lang="ja-JP" altLang="en-US" sz="800" dirty="0">
                <a:latin typeface="游ゴシック" panose="020B0400000000000000" pitchFamily="50" charset="-128"/>
                <a:ea typeface="游ゴシック" panose="020B0400000000000000" pitchFamily="50" charset="-128"/>
              </a:rPr>
              <a:t>です。</a:t>
            </a:r>
            <a:endParaRPr lang="en-US" altLang="ja-JP" sz="800" dirty="0">
              <a:latin typeface="游ゴシック" panose="020B0400000000000000" pitchFamily="50" charset="-128"/>
              <a:ea typeface="游ゴシック" panose="020B0400000000000000" pitchFamily="50" charset="-128"/>
            </a:endParaRPr>
          </a:p>
        </p:txBody>
      </p:sp>
      <p:sp>
        <p:nvSpPr>
          <p:cNvPr id="30" name="テキスト ボックス 29">
            <a:extLst>
              <a:ext uri="{FF2B5EF4-FFF2-40B4-BE49-F238E27FC236}">
                <a16:creationId xmlns:a16="http://schemas.microsoft.com/office/drawing/2014/main" id="{4420F74D-0C26-BFD8-197C-DB29D2D427F9}"/>
              </a:ext>
            </a:extLst>
          </p:cNvPr>
          <p:cNvSpPr txBox="1"/>
          <p:nvPr/>
        </p:nvSpPr>
        <p:spPr>
          <a:xfrm>
            <a:off x="16993146" y="7716904"/>
            <a:ext cx="1687679"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Discord</a:t>
            </a: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チームメンバーとの</a:t>
            </a:r>
            <a:endParaRPr lang="en-US" altLang="ja-JP" sz="900" dirty="0">
              <a:latin typeface="游ゴシック" panose="020B0400000000000000" pitchFamily="50" charset="-128"/>
              <a:ea typeface="游ゴシック" panose="020B0400000000000000" pitchFamily="50" charset="-128"/>
            </a:endParaRPr>
          </a:p>
          <a:p>
            <a:pPr marL="0" marR="0" lvl="0" indent="0" algn="l" rtl="0">
              <a:lnSpc>
                <a:spcPct val="100000"/>
              </a:lnSpc>
              <a:spcBef>
                <a:spcPts val="0"/>
              </a:spcBef>
              <a:spcAft>
                <a:spcPts val="0"/>
              </a:spcAft>
              <a:buClr>
                <a:srgbClr val="000000"/>
              </a:buClr>
              <a:buSzPts val="900"/>
              <a:buFont typeface="Arial"/>
              <a:buNone/>
            </a:pPr>
            <a:r>
              <a:rPr lang="ja-JP" altLang="en-US" sz="900" dirty="0">
                <a:latin typeface="游ゴシック" panose="020B0400000000000000" pitchFamily="50" charset="-128"/>
                <a:ea typeface="游ゴシック" panose="020B0400000000000000" pitchFamily="50" charset="-128"/>
              </a:rPr>
              <a:t>　　情報共有に使っています</a:t>
            </a:r>
            <a:endParaRPr lang="en-US" altLang="ja-JP" sz="900" dirty="0">
              <a:latin typeface="游ゴシック" panose="020B0400000000000000" pitchFamily="50" charset="-128"/>
              <a:ea typeface="游ゴシック" panose="020B0400000000000000" pitchFamily="50" charset="-128"/>
            </a:endParaRPr>
          </a:p>
        </p:txBody>
      </p:sp>
      <p:sp>
        <p:nvSpPr>
          <p:cNvPr id="34" name="テキスト ボックス 33">
            <a:extLst>
              <a:ext uri="{FF2B5EF4-FFF2-40B4-BE49-F238E27FC236}">
                <a16:creationId xmlns:a16="http://schemas.microsoft.com/office/drawing/2014/main" id="{5D70DED2-BB69-A60B-9F94-8D1B35118170}"/>
              </a:ext>
            </a:extLst>
          </p:cNvPr>
          <p:cNvSpPr txBox="1"/>
          <p:nvPr/>
        </p:nvSpPr>
        <p:spPr>
          <a:xfrm>
            <a:off x="14761419" y="7422416"/>
            <a:ext cx="1705278" cy="307777"/>
          </a:xfrm>
          <a:prstGeom prst="rect">
            <a:avLst/>
          </a:prstGeom>
          <a:noFill/>
        </p:spPr>
        <p:txBody>
          <a:bodyPr wrap="square" rtlCol="0">
            <a:spAutoFit/>
          </a:bodyPr>
          <a:lstStyle/>
          <a:p>
            <a:r>
              <a:rPr kumimoji="1" lang="en-US" altLang="ja-JP" sz="1400" b="1" dirty="0">
                <a:latin typeface="Bahnschrift SemiCondensed" panose="020B0502040204020203" pitchFamily="34" charset="0"/>
              </a:rPr>
              <a:t>Management </a:t>
            </a:r>
          </a:p>
        </p:txBody>
      </p:sp>
      <p:sp>
        <p:nvSpPr>
          <p:cNvPr id="36" name="テキスト ボックス 35">
            <a:extLst>
              <a:ext uri="{FF2B5EF4-FFF2-40B4-BE49-F238E27FC236}">
                <a16:creationId xmlns:a16="http://schemas.microsoft.com/office/drawing/2014/main" id="{FF70E4B5-351A-5B99-4FE7-BB7100EFA8AB}"/>
              </a:ext>
            </a:extLst>
          </p:cNvPr>
          <p:cNvSpPr txBox="1"/>
          <p:nvPr/>
        </p:nvSpPr>
        <p:spPr>
          <a:xfrm>
            <a:off x="14801976" y="5005524"/>
            <a:ext cx="671260" cy="523220"/>
          </a:xfrm>
          <a:prstGeom prst="rect">
            <a:avLst/>
          </a:prstGeom>
          <a:noFill/>
        </p:spPr>
        <p:txBody>
          <a:bodyPr wrap="square" rtlCol="0">
            <a:spAutoFit/>
          </a:bodyPr>
          <a:lstStyle/>
          <a:p>
            <a:r>
              <a:rPr kumimoji="1" lang="en-US" altLang="ja-JP" sz="2800" b="1" dirty="0">
                <a:solidFill>
                  <a:srgbClr val="1351B8"/>
                </a:solidFill>
                <a:latin typeface="Bahnschrift SemiCondensed" panose="020B0502040204020203" pitchFamily="34" charset="0"/>
                <a:ea typeface="Cascadia Code" panose="020B0609020000020004" pitchFamily="49" charset="0"/>
                <a:cs typeface="Cascadia Code" panose="020B0609020000020004" pitchFamily="49" charset="0"/>
              </a:rPr>
              <a:t>T</a:t>
            </a:r>
            <a:r>
              <a:rPr kumimoji="1" lang="en-US" altLang="ja-JP" sz="2000" b="1" dirty="0">
                <a:latin typeface="Bahnschrift SemiCondensed" panose="020B0502040204020203" pitchFamily="34" charset="0"/>
                <a:ea typeface="Cascadia Code" panose="020B0609020000020004" pitchFamily="49" charset="0"/>
                <a:cs typeface="Cascadia Code" panose="020B0609020000020004" pitchFamily="49" charset="0"/>
              </a:rPr>
              <a:t>ool</a:t>
            </a:r>
          </a:p>
        </p:txBody>
      </p:sp>
      <p:pic>
        <p:nvPicPr>
          <p:cNvPr id="74" name="Picture 2">
            <a:extLst>
              <a:ext uri="{FF2B5EF4-FFF2-40B4-BE49-F238E27FC236}">
                <a16:creationId xmlns:a16="http://schemas.microsoft.com/office/drawing/2014/main" id="{A27D9C14-E376-68BA-4A76-0AC118118DBC}"/>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2781221" y="20507422"/>
            <a:ext cx="3194844" cy="95845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a:extLst>
              <a:ext uri="{FF2B5EF4-FFF2-40B4-BE49-F238E27FC236}">
                <a16:creationId xmlns:a16="http://schemas.microsoft.com/office/drawing/2014/main" id="{A98371E8-C771-60D2-05F4-B3DE496BB25C}"/>
              </a:ext>
            </a:extLst>
          </p:cNvPr>
          <p:cNvPicPr>
            <a:picLocks noChangeAspect="1" noChangeArrowheads="1"/>
          </p:cNvPicPr>
          <p:nvPr/>
        </p:nvPicPr>
        <p:blipFill rotWithShape="1">
          <a:blip r:embed="rId69">
            <a:clrChange>
              <a:clrFrom>
                <a:srgbClr val="FFFFFF"/>
              </a:clrFrom>
              <a:clrTo>
                <a:srgbClr val="FFFFFF">
                  <a:alpha val="0"/>
                </a:srgbClr>
              </a:clrTo>
            </a:clrChange>
            <a:extLst>
              <a:ext uri="{28A0092B-C50C-407E-A947-70E740481C1C}">
                <a14:useLocalDpi xmlns:a14="http://schemas.microsoft.com/office/drawing/2010/main" val="0"/>
              </a:ext>
            </a:extLst>
          </a:blip>
          <a:srcRect l="31093" t="39318" r="30304" b="38230"/>
          <a:stretch>
            <a:fillRect/>
          </a:stretch>
        </p:blipFill>
        <p:spPr bwMode="auto">
          <a:xfrm>
            <a:off x="15955298" y="20671331"/>
            <a:ext cx="2332702" cy="7122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0" name="グラフ 109">
            <a:extLst>
              <a:ext uri="{FF2B5EF4-FFF2-40B4-BE49-F238E27FC236}">
                <a16:creationId xmlns:a16="http://schemas.microsoft.com/office/drawing/2014/main" id="{7AAC1CCB-D346-E280-56D8-9D976BE5EDFD}"/>
              </a:ext>
            </a:extLst>
          </p:cNvPr>
          <p:cNvGraphicFramePr>
            <a:graphicFrameLocks/>
          </p:cNvGraphicFramePr>
          <p:nvPr>
            <p:extLst>
              <p:ext uri="{D42A27DB-BD31-4B8C-83A1-F6EECF244321}">
                <p14:modId xmlns:p14="http://schemas.microsoft.com/office/powerpoint/2010/main" val="1775622094"/>
              </p:ext>
            </p:extLst>
          </p:nvPr>
        </p:nvGraphicFramePr>
        <p:xfrm>
          <a:off x="8826500" y="5095872"/>
          <a:ext cx="5918200" cy="3179448"/>
        </p:xfrm>
        <a:graphic>
          <a:graphicData uri="http://schemas.openxmlformats.org/drawingml/2006/chart">
            <c:chart xmlns:c="http://schemas.openxmlformats.org/drawingml/2006/chart" xmlns:r="http://schemas.openxmlformats.org/officeDocument/2006/relationships" r:id="rId70"/>
          </a:graphicData>
        </a:graphic>
      </p:graphicFrame>
      <p:sp>
        <p:nvSpPr>
          <p:cNvPr id="113" name="テキスト ボックス 112">
            <a:extLst>
              <a:ext uri="{FF2B5EF4-FFF2-40B4-BE49-F238E27FC236}">
                <a16:creationId xmlns:a16="http://schemas.microsoft.com/office/drawing/2014/main" id="{F7EDA736-778E-0A35-87C0-2CABA7BD0B67}"/>
              </a:ext>
            </a:extLst>
          </p:cNvPr>
          <p:cNvSpPr txBox="1"/>
          <p:nvPr/>
        </p:nvSpPr>
        <p:spPr>
          <a:xfrm>
            <a:off x="18600472" y="5029581"/>
            <a:ext cx="7514570" cy="523220"/>
          </a:xfrm>
          <a:prstGeom prst="rect">
            <a:avLst/>
          </a:prstGeom>
          <a:noFill/>
        </p:spPr>
        <p:txBody>
          <a:bodyPr wrap="square" rtlCol="0">
            <a:spAutoFit/>
          </a:bodyPr>
          <a:lstStyle/>
          <a:p>
            <a:r>
              <a:rPr kumimoji="1" lang="ja-JP" altLang="en-US" sz="2800" b="1" dirty="0">
                <a:solidFill>
                  <a:srgbClr val="1351B8"/>
                </a:solidFill>
                <a:latin typeface="游ゴシック" panose="020B0400000000000000" pitchFamily="50" charset="-128"/>
                <a:ea typeface="游ゴシック" panose="020B0400000000000000" pitchFamily="50" charset="-128"/>
                <a:cs typeface="Cascadia Code" panose="020B0609020000020004" pitchFamily="49" charset="0"/>
              </a:rPr>
              <a:t>ラ</a:t>
            </a:r>
            <a:r>
              <a:rPr kumimoji="1" lang="ja-JP" altLang="en-US" sz="2000" b="1" dirty="0">
                <a:solidFill>
                  <a:schemeClr val="tx1"/>
                </a:solidFill>
                <a:latin typeface="游ゴシック" panose="020B0400000000000000" pitchFamily="50" charset="-128"/>
                <a:ea typeface="游ゴシック" panose="020B0400000000000000" pitchFamily="50" charset="-128"/>
                <a:cs typeface="Cascadia Code" panose="020B0609020000020004" pitchFamily="49" charset="0"/>
              </a:rPr>
              <a:t>イン制御向上に繋がる速度制御</a:t>
            </a:r>
            <a:endParaRPr kumimoji="1" lang="en-US" altLang="ja-JP" sz="1800" b="1" dirty="0">
              <a:solidFill>
                <a:schemeClr val="tx1"/>
              </a:solidFill>
              <a:latin typeface="游ゴシック" panose="020B0400000000000000" pitchFamily="50" charset="-128"/>
              <a:ea typeface="游ゴシック" panose="020B0400000000000000" pitchFamily="50" charset="-128"/>
              <a:cs typeface="Cascadia Code" panose="020B0609020000020004" pitchFamily="49" charset="0"/>
            </a:endParaRPr>
          </a:p>
        </p:txBody>
      </p:sp>
      <p:grpSp>
        <p:nvGrpSpPr>
          <p:cNvPr id="227" name="グループ化 226">
            <a:extLst>
              <a:ext uri="{FF2B5EF4-FFF2-40B4-BE49-F238E27FC236}">
                <a16:creationId xmlns:a16="http://schemas.microsoft.com/office/drawing/2014/main" id="{586028D7-DE1D-83AA-B4F8-6858A5A9AA09}"/>
              </a:ext>
            </a:extLst>
          </p:cNvPr>
          <p:cNvGrpSpPr/>
          <p:nvPr/>
        </p:nvGrpSpPr>
        <p:grpSpPr>
          <a:xfrm rot="20217503">
            <a:off x="9339035" y="7238717"/>
            <a:ext cx="828117" cy="205740"/>
            <a:chOff x="9305208" y="5472463"/>
            <a:chExt cx="828117" cy="205740"/>
          </a:xfrm>
        </p:grpSpPr>
        <p:sp>
          <p:nvSpPr>
            <p:cNvPr id="217" name="矢印: 五方向 216">
              <a:extLst>
                <a:ext uri="{FF2B5EF4-FFF2-40B4-BE49-F238E27FC236}">
                  <a16:creationId xmlns:a16="http://schemas.microsoft.com/office/drawing/2014/main" id="{FCB3EB2C-0325-CDCA-4B68-6EF3D5143CE5}"/>
                </a:ext>
              </a:extLst>
            </p:cNvPr>
            <p:cNvSpPr/>
            <p:nvPr/>
          </p:nvSpPr>
          <p:spPr>
            <a:xfrm>
              <a:off x="9305208" y="5472463"/>
              <a:ext cx="828117" cy="205740"/>
            </a:xfrm>
            <a:prstGeom prst="homePlate">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1" name="テキスト ボックス 126">
              <a:extLst>
                <a:ext uri="{FF2B5EF4-FFF2-40B4-BE49-F238E27FC236}">
                  <a16:creationId xmlns:a16="http://schemas.microsoft.com/office/drawing/2014/main" id="{9B720117-63A2-2405-5A06-783A8B9D9116}"/>
                </a:ext>
              </a:extLst>
            </p:cNvPr>
            <p:cNvSpPr txBox="1"/>
            <p:nvPr/>
          </p:nvSpPr>
          <p:spPr>
            <a:xfrm>
              <a:off x="9305209" y="5506083"/>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28" name="グループ化 227">
            <a:extLst>
              <a:ext uri="{FF2B5EF4-FFF2-40B4-BE49-F238E27FC236}">
                <a16:creationId xmlns:a16="http://schemas.microsoft.com/office/drawing/2014/main" id="{FD9D7DB5-DE8D-CDDF-C6FB-71BF5CE190FC}"/>
              </a:ext>
            </a:extLst>
          </p:cNvPr>
          <p:cNvGrpSpPr/>
          <p:nvPr/>
        </p:nvGrpSpPr>
        <p:grpSpPr>
          <a:xfrm rot="20231070">
            <a:off x="10022770" y="6843476"/>
            <a:ext cx="1337138" cy="204206"/>
            <a:chOff x="10102260" y="5471170"/>
            <a:chExt cx="1337138" cy="204206"/>
          </a:xfrm>
        </p:grpSpPr>
        <p:sp>
          <p:nvSpPr>
            <p:cNvPr id="218" name="矢印: 山形 217">
              <a:extLst>
                <a:ext uri="{FF2B5EF4-FFF2-40B4-BE49-F238E27FC236}">
                  <a16:creationId xmlns:a16="http://schemas.microsoft.com/office/drawing/2014/main" id="{F87D1671-8028-3C62-C96F-3D6601424DA3}"/>
                </a:ext>
              </a:extLst>
            </p:cNvPr>
            <p:cNvSpPr/>
            <p:nvPr/>
          </p:nvSpPr>
          <p:spPr>
            <a:xfrm>
              <a:off x="10102260" y="5471170"/>
              <a:ext cx="1337138"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2" name="テキスト ボックス 126">
              <a:extLst>
                <a:ext uri="{FF2B5EF4-FFF2-40B4-BE49-F238E27FC236}">
                  <a16:creationId xmlns:a16="http://schemas.microsoft.com/office/drawing/2014/main" id="{0F7EBC31-3619-5414-A93E-A7FEA70E3759}"/>
                </a:ext>
              </a:extLst>
            </p:cNvPr>
            <p:cNvSpPr txBox="1"/>
            <p:nvPr/>
          </p:nvSpPr>
          <p:spPr>
            <a:xfrm>
              <a:off x="10415396" y="550466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１年目（後半）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38" name="グループ化 237">
            <a:extLst>
              <a:ext uri="{FF2B5EF4-FFF2-40B4-BE49-F238E27FC236}">
                <a16:creationId xmlns:a16="http://schemas.microsoft.com/office/drawing/2014/main" id="{CCBEF700-1C42-BABC-3AB5-7B40A7C93877}"/>
              </a:ext>
            </a:extLst>
          </p:cNvPr>
          <p:cNvGrpSpPr/>
          <p:nvPr/>
        </p:nvGrpSpPr>
        <p:grpSpPr>
          <a:xfrm rot="20245190">
            <a:off x="11188903" y="6317535"/>
            <a:ext cx="1524000" cy="204206"/>
            <a:chOff x="11606295" y="5473368"/>
            <a:chExt cx="1524000" cy="204206"/>
          </a:xfrm>
        </p:grpSpPr>
        <p:sp>
          <p:nvSpPr>
            <p:cNvPr id="219" name="矢印: 山形 218">
              <a:extLst>
                <a:ext uri="{FF2B5EF4-FFF2-40B4-BE49-F238E27FC236}">
                  <a16:creationId xmlns:a16="http://schemas.microsoft.com/office/drawing/2014/main" id="{88BE8410-CA2B-E963-7F53-7A9F5C84A2AE}"/>
                </a:ext>
              </a:extLst>
            </p:cNvPr>
            <p:cNvSpPr/>
            <p:nvPr/>
          </p:nvSpPr>
          <p:spPr>
            <a:xfrm>
              <a:off x="11606295" y="5473368"/>
              <a:ext cx="1524000"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3" name="テキスト ボックス 126">
              <a:extLst>
                <a:ext uri="{FF2B5EF4-FFF2-40B4-BE49-F238E27FC236}">
                  <a16:creationId xmlns:a16="http://schemas.microsoft.com/office/drawing/2014/main" id="{EE0E0C41-27B7-34F2-16D5-B9A34603F733}"/>
                </a:ext>
              </a:extLst>
            </p:cNvPr>
            <p:cNvSpPr txBox="1"/>
            <p:nvPr/>
          </p:nvSpPr>
          <p:spPr>
            <a:xfrm>
              <a:off x="12005547" y="5506082"/>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年目（前半）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44" name="グループ化 243">
            <a:extLst>
              <a:ext uri="{FF2B5EF4-FFF2-40B4-BE49-F238E27FC236}">
                <a16:creationId xmlns:a16="http://schemas.microsoft.com/office/drawing/2014/main" id="{CFB2F886-912D-E422-01AA-650C0AC0F00E}"/>
              </a:ext>
            </a:extLst>
          </p:cNvPr>
          <p:cNvGrpSpPr/>
          <p:nvPr/>
        </p:nvGrpSpPr>
        <p:grpSpPr>
          <a:xfrm rot="20237637">
            <a:off x="12552032" y="5820578"/>
            <a:ext cx="1189635" cy="204206"/>
            <a:chOff x="13116349" y="5467646"/>
            <a:chExt cx="1189635" cy="204206"/>
          </a:xfrm>
        </p:grpSpPr>
        <p:sp>
          <p:nvSpPr>
            <p:cNvPr id="220" name="矢印: 山形 219">
              <a:extLst>
                <a:ext uri="{FF2B5EF4-FFF2-40B4-BE49-F238E27FC236}">
                  <a16:creationId xmlns:a16="http://schemas.microsoft.com/office/drawing/2014/main" id="{5355763B-4234-40B8-873E-60DF6EF3FFB0}"/>
                </a:ext>
              </a:extLst>
            </p:cNvPr>
            <p:cNvSpPr/>
            <p:nvPr/>
          </p:nvSpPr>
          <p:spPr>
            <a:xfrm>
              <a:off x="13116349" y="5467646"/>
              <a:ext cx="118963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4" name="テキスト ボックス 126">
              <a:extLst>
                <a:ext uri="{FF2B5EF4-FFF2-40B4-BE49-F238E27FC236}">
                  <a16:creationId xmlns:a16="http://schemas.microsoft.com/office/drawing/2014/main" id="{79D4681E-7CA0-B70A-5D13-8E92B6C3F089}"/>
                </a:ext>
              </a:extLst>
            </p:cNvPr>
            <p:cNvSpPr txBox="1"/>
            <p:nvPr/>
          </p:nvSpPr>
          <p:spPr>
            <a:xfrm>
              <a:off x="13364693" y="5504200"/>
              <a:ext cx="8062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900" b="1" dirty="0">
                  <a:solidFill>
                    <a:schemeClr val="bg1"/>
                  </a:solidFill>
                  <a:latin typeface="游ゴシック" panose="020B0400000000000000" pitchFamily="50" charset="-128"/>
                  <a:ea typeface="游ゴシック" panose="020B0400000000000000" pitchFamily="50" charset="-128"/>
                </a:rPr>
                <a:t>2</a:t>
              </a:r>
              <a:r>
                <a:rPr lang="ja-JP" altLang="en-US" sz="900" b="1" dirty="0">
                  <a:solidFill>
                    <a:schemeClr val="bg1"/>
                  </a:solidFill>
                  <a:latin typeface="游ゴシック" panose="020B0400000000000000" pitchFamily="50" charset="-128"/>
                  <a:ea typeface="游ゴシック" panose="020B0400000000000000" pitchFamily="50" charset="-128"/>
                </a:rPr>
                <a:t>年目（後半）</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grpSp>
        <p:nvGrpSpPr>
          <p:cNvPr id="245" name="グループ化 244">
            <a:extLst>
              <a:ext uri="{FF2B5EF4-FFF2-40B4-BE49-F238E27FC236}">
                <a16:creationId xmlns:a16="http://schemas.microsoft.com/office/drawing/2014/main" id="{260D22FF-EB73-9694-7E2F-9F22DCA20511}"/>
              </a:ext>
            </a:extLst>
          </p:cNvPr>
          <p:cNvGrpSpPr/>
          <p:nvPr/>
        </p:nvGrpSpPr>
        <p:grpSpPr>
          <a:xfrm rot="20228083">
            <a:off x="13608242" y="5453768"/>
            <a:ext cx="827525" cy="204206"/>
            <a:chOff x="13994004" y="5468789"/>
            <a:chExt cx="827525" cy="204206"/>
          </a:xfrm>
        </p:grpSpPr>
        <p:sp>
          <p:nvSpPr>
            <p:cNvPr id="225" name="矢印: 山形 224">
              <a:extLst>
                <a:ext uri="{FF2B5EF4-FFF2-40B4-BE49-F238E27FC236}">
                  <a16:creationId xmlns:a16="http://schemas.microsoft.com/office/drawing/2014/main" id="{50892D03-1C96-C9ED-1020-2E057643AA88}"/>
                </a:ext>
              </a:extLst>
            </p:cNvPr>
            <p:cNvSpPr/>
            <p:nvPr/>
          </p:nvSpPr>
          <p:spPr>
            <a:xfrm>
              <a:off x="13994004" y="5468789"/>
              <a:ext cx="827525" cy="204206"/>
            </a:xfrm>
            <a:prstGeom prst="chevron">
              <a:avLst>
                <a:gd name="adj" fmla="val 47527"/>
              </a:avLst>
            </a:prstGeom>
            <a:solidFill>
              <a:srgbClr val="73C7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6" name="テキスト ボックス 126">
              <a:extLst>
                <a:ext uri="{FF2B5EF4-FFF2-40B4-BE49-F238E27FC236}">
                  <a16:creationId xmlns:a16="http://schemas.microsoft.com/office/drawing/2014/main" id="{624A2D6D-E9BA-BC5A-A599-5E9B5235D462}"/>
                </a:ext>
              </a:extLst>
            </p:cNvPr>
            <p:cNvSpPr txBox="1"/>
            <p:nvPr/>
          </p:nvSpPr>
          <p:spPr>
            <a:xfrm>
              <a:off x="14124442" y="5500597"/>
              <a:ext cx="634110" cy="138499"/>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900" b="1" dirty="0">
                  <a:solidFill>
                    <a:schemeClr val="bg1"/>
                  </a:solidFill>
                  <a:latin typeface="游ゴシック" panose="020B0400000000000000" pitchFamily="50" charset="-128"/>
                  <a:ea typeface="游ゴシック" panose="020B0400000000000000" pitchFamily="50" charset="-128"/>
                </a:rPr>
                <a:t>世界大会へ</a:t>
              </a:r>
              <a:endParaRPr lang="en-US" altLang="ja-JP" sz="800" dirty="0">
                <a:solidFill>
                  <a:schemeClr val="bg1"/>
                </a:solidFill>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392888827"/>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24453</TotalTime>
  <Words>21453</Words>
  <Application>Microsoft Office PowerPoint</Application>
  <PresentationFormat>ユーザー設定</PresentationFormat>
  <Paragraphs>2383</Paragraphs>
  <Slides>7</Slides>
  <Notes>4</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7</vt:i4>
      </vt:variant>
    </vt:vector>
  </HeadingPairs>
  <TitlesOfParts>
    <vt:vector size="21" baseType="lpstr">
      <vt:lpstr>‘ヒラギノ明朝 Pro W3′</vt:lpstr>
      <vt:lpstr>BIZ UDPゴシック</vt:lpstr>
      <vt:lpstr>gg sans</vt:lpstr>
      <vt:lpstr>Hiragino Kaku Gothic ProN</vt:lpstr>
      <vt:lpstr>Noto Sans JP</vt:lpstr>
      <vt:lpstr>ヒラギノ角ゴ  Pro W6</vt:lpstr>
      <vt:lpstr>メイリオ</vt:lpstr>
      <vt:lpstr>メイリオ</vt:lpstr>
      <vt:lpstr>游ゴシック</vt:lpstr>
      <vt:lpstr>Arial</vt:lpstr>
      <vt:lpstr>Bahnschrift SemiBold Condensed</vt:lpstr>
      <vt:lpstr>Bahnschrift SemiCondensed</vt:lpstr>
      <vt:lpstr>Cascadia Code</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42</cp:revision>
  <cp:lastPrinted>2025-02-18T08:50:11Z</cp:lastPrinted>
  <dcterms:modified xsi:type="dcterms:W3CDTF">2025-06-13T14:46:11Z</dcterms:modified>
</cp:coreProperties>
</file>